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4"/>
  </p:notesMasterIdLst>
  <p:handoutMasterIdLst>
    <p:handoutMasterId r:id="rId165"/>
  </p:handoutMasterIdLst>
  <p:sldIdLst>
    <p:sldId id="256" r:id="rId2"/>
    <p:sldId id="739" r:id="rId3"/>
    <p:sldId id="2789" r:id="rId4"/>
    <p:sldId id="2790" r:id="rId5"/>
    <p:sldId id="740" r:id="rId6"/>
    <p:sldId id="741" r:id="rId7"/>
    <p:sldId id="2791" r:id="rId8"/>
    <p:sldId id="2792" r:id="rId9"/>
    <p:sldId id="2793" r:id="rId10"/>
    <p:sldId id="2794" r:id="rId11"/>
    <p:sldId id="2795" r:id="rId12"/>
    <p:sldId id="2797" r:id="rId13"/>
    <p:sldId id="742" r:id="rId14"/>
    <p:sldId id="2850" r:id="rId15"/>
    <p:sldId id="2851" r:id="rId16"/>
    <p:sldId id="2852" r:id="rId17"/>
    <p:sldId id="2853" r:id="rId18"/>
    <p:sldId id="2861" r:id="rId19"/>
    <p:sldId id="2862" r:id="rId20"/>
    <p:sldId id="2863" r:id="rId21"/>
    <p:sldId id="2864" r:id="rId22"/>
    <p:sldId id="2865" r:id="rId23"/>
    <p:sldId id="2866" r:id="rId24"/>
    <p:sldId id="2867" r:id="rId25"/>
    <p:sldId id="2868" r:id="rId26"/>
    <p:sldId id="2869" r:id="rId27"/>
    <p:sldId id="2870" r:id="rId28"/>
    <p:sldId id="2871" r:id="rId29"/>
    <p:sldId id="2872" r:id="rId30"/>
    <p:sldId id="2873" r:id="rId31"/>
    <p:sldId id="2874" r:id="rId32"/>
    <p:sldId id="2875" r:id="rId33"/>
    <p:sldId id="2876" r:id="rId34"/>
    <p:sldId id="2877" r:id="rId35"/>
    <p:sldId id="2878" r:id="rId36"/>
    <p:sldId id="2879" r:id="rId37"/>
    <p:sldId id="2880" r:id="rId38"/>
    <p:sldId id="2881" r:id="rId39"/>
    <p:sldId id="752" r:id="rId40"/>
    <p:sldId id="753" r:id="rId41"/>
    <p:sldId id="2766" r:id="rId42"/>
    <p:sldId id="2815" r:id="rId43"/>
    <p:sldId id="2816" r:id="rId44"/>
    <p:sldId id="2818" r:id="rId45"/>
    <p:sldId id="2819" r:id="rId46"/>
    <p:sldId id="2820" r:id="rId47"/>
    <p:sldId id="2821" r:id="rId48"/>
    <p:sldId id="2827" r:id="rId49"/>
    <p:sldId id="2828" r:id="rId50"/>
    <p:sldId id="2779" r:id="rId51"/>
    <p:sldId id="2823" r:id="rId52"/>
    <p:sldId id="2822" r:id="rId53"/>
    <p:sldId id="2824" r:id="rId54"/>
    <p:sldId id="2825" r:id="rId55"/>
    <p:sldId id="2826" r:id="rId56"/>
    <p:sldId id="2780" r:id="rId57"/>
    <p:sldId id="2884" r:id="rId58"/>
    <p:sldId id="2830" r:id="rId59"/>
    <p:sldId id="2831" r:id="rId60"/>
    <p:sldId id="2832" r:id="rId61"/>
    <p:sldId id="2833" r:id="rId62"/>
    <p:sldId id="2834" r:id="rId63"/>
    <p:sldId id="2883" r:id="rId64"/>
    <p:sldId id="2835" r:id="rId65"/>
    <p:sldId id="2836" r:id="rId66"/>
    <p:sldId id="2837" r:id="rId67"/>
    <p:sldId id="2838" r:id="rId68"/>
    <p:sldId id="2839" r:id="rId69"/>
    <p:sldId id="2783" r:id="rId70"/>
    <p:sldId id="2784" r:id="rId71"/>
    <p:sldId id="2887" r:id="rId72"/>
    <p:sldId id="2886" r:id="rId73"/>
    <p:sldId id="2885" r:id="rId74"/>
    <p:sldId id="2890" r:id="rId75"/>
    <p:sldId id="2889" r:id="rId76"/>
    <p:sldId id="2888" r:id="rId77"/>
    <p:sldId id="2772" r:id="rId78"/>
    <p:sldId id="2773" r:id="rId79"/>
    <p:sldId id="2841" r:id="rId80"/>
    <p:sldId id="2840" r:id="rId81"/>
    <p:sldId id="2842" r:id="rId82"/>
    <p:sldId id="2843" r:id="rId83"/>
    <p:sldId id="2844" r:id="rId84"/>
    <p:sldId id="2774" r:id="rId85"/>
    <p:sldId id="2775" r:id="rId86"/>
    <p:sldId id="2845" r:id="rId87"/>
    <p:sldId id="2846" r:id="rId88"/>
    <p:sldId id="2847" r:id="rId89"/>
    <p:sldId id="2848" r:id="rId90"/>
    <p:sldId id="2849" r:id="rId91"/>
    <p:sldId id="2892" r:id="rId92"/>
    <p:sldId id="2893" r:id="rId93"/>
    <p:sldId id="2891" r:id="rId94"/>
    <p:sldId id="2894" r:id="rId95"/>
    <p:sldId id="2895" r:id="rId96"/>
    <p:sldId id="2897" r:id="rId97"/>
    <p:sldId id="2896" r:id="rId98"/>
    <p:sldId id="2898" r:id="rId99"/>
    <p:sldId id="550" r:id="rId100"/>
    <p:sldId id="2765" r:id="rId101"/>
    <p:sldId id="2761" r:id="rId102"/>
    <p:sldId id="754" r:id="rId103"/>
    <p:sldId id="755" r:id="rId104"/>
    <p:sldId id="757" r:id="rId105"/>
    <p:sldId id="758" r:id="rId106"/>
    <p:sldId id="759" r:id="rId107"/>
    <p:sldId id="760" r:id="rId108"/>
    <p:sldId id="761" r:id="rId109"/>
    <p:sldId id="762" r:id="rId110"/>
    <p:sldId id="481" r:id="rId111"/>
    <p:sldId id="2767" r:id="rId112"/>
    <p:sldId id="2768" r:id="rId113"/>
    <p:sldId id="2769" r:id="rId114"/>
    <p:sldId id="763" r:id="rId115"/>
    <p:sldId id="764" r:id="rId116"/>
    <p:sldId id="765" r:id="rId117"/>
    <p:sldId id="785" r:id="rId118"/>
    <p:sldId id="786" r:id="rId119"/>
    <p:sldId id="787" r:id="rId120"/>
    <p:sldId id="788" r:id="rId121"/>
    <p:sldId id="789" r:id="rId122"/>
    <p:sldId id="2770" r:id="rId123"/>
    <p:sldId id="790" r:id="rId124"/>
    <p:sldId id="766" r:id="rId125"/>
    <p:sldId id="767" r:id="rId126"/>
    <p:sldId id="768" r:id="rId127"/>
    <p:sldId id="2777" r:id="rId128"/>
    <p:sldId id="769" r:id="rId129"/>
    <p:sldId id="770" r:id="rId130"/>
    <p:sldId id="2771" r:id="rId131"/>
    <p:sldId id="756" r:id="rId132"/>
    <p:sldId id="771" r:id="rId133"/>
    <p:sldId id="772" r:id="rId134"/>
    <p:sldId id="666" r:id="rId135"/>
    <p:sldId id="773" r:id="rId136"/>
    <p:sldId id="774" r:id="rId137"/>
    <p:sldId id="775" r:id="rId138"/>
    <p:sldId id="776" r:id="rId139"/>
    <p:sldId id="632" r:id="rId140"/>
    <p:sldId id="571" r:id="rId141"/>
    <p:sldId id="574" r:id="rId142"/>
    <p:sldId id="582" r:id="rId143"/>
    <p:sldId id="584" r:id="rId144"/>
    <p:sldId id="583" r:id="rId145"/>
    <p:sldId id="783" r:id="rId146"/>
    <p:sldId id="585" r:id="rId147"/>
    <p:sldId id="627" r:id="rId148"/>
    <p:sldId id="628" r:id="rId149"/>
    <p:sldId id="631" r:id="rId150"/>
    <p:sldId id="613" r:id="rId151"/>
    <p:sldId id="614" r:id="rId152"/>
    <p:sldId id="616" r:id="rId153"/>
    <p:sldId id="615" r:id="rId154"/>
    <p:sldId id="617" r:id="rId155"/>
    <p:sldId id="618" r:id="rId156"/>
    <p:sldId id="620" r:id="rId157"/>
    <p:sldId id="633" r:id="rId158"/>
    <p:sldId id="2785" r:id="rId159"/>
    <p:sldId id="2786" r:id="rId160"/>
    <p:sldId id="2787" r:id="rId161"/>
    <p:sldId id="2788" r:id="rId162"/>
    <p:sldId id="625" r:id="rId163"/>
  </p:sldIdLst>
  <p:sldSz cx="12192000" cy="6858000"/>
  <p:notesSz cx="6734175" cy="98679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BA020DD-89D7-474E-8C1A-CFAE66A6DC94}">
          <p14:sldIdLst>
            <p14:sldId id="256"/>
          </p14:sldIdLst>
        </p14:section>
        <p14:section name="1 ダッシュボードを作成する" id="{4240B27F-16F3-4EB5-BA4F-B78B7148B813}">
          <p14:sldIdLst>
            <p14:sldId id="739"/>
            <p14:sldId id="2789"/>
            <p14:sldId id="2790"/>
          </p14:sldIdLst>
        </p14:section>
        <p14:section name="2 リソースグループ作成" id="{46D40510-6688-45AA-B6AF-6831AD3575D0}">
          <p14:sldIdLst>
            <p14:sldId id="740"/>
            <p14:sldId id="741"/>
            <p14:sldId id="2791"/>
            <p14:sldId id="2792"/>
            <p14:sldId id="2793"/>
            <p14:sldId id="2794"/>
            <p14:sldId id="2795"/>
            <p14:sldId id="2797"/>
          </p14:sldIdLst>
        </p14:section>
        <p14:section name="3 リソース(IoTHub)を作成する" id="{2D7A2EDD-6265-4A1B-9095-E8702C2231A5}">
          <p14:sldIdLst>
            <p14:sldId id="742"/>
            <p14:sldId id="2850"/>
            <p14:sldId id="2851"/>
            <p14:sldId id="2852"/>
            <p14:sldId id="2853"/>
            <p14:sldId id="2861"/>
            <p14:sldId id="2862"/>
            <p14:sldId id="2863"/>
            <p14:sldId id="2864"/>
            <p14:sldId id="2865"/>
            <p14:sldId id="2866"/>
            <p14:sldId id="2867"/>
            <p14:sldId id="2868"/>
            <p14:sldId id="2869"/>
          </p14:sldIdLst>
        </p14:section>
        <p14:section name="4 リソース(IoTHub)とデバイスを繋ぐ" id="{C509010E-D425-4FD8-BDB8-6594E5658527}">
          <p14:sldIdLst>
            <p14:sldId id="2870"/>
            <p14:sldId id="2871"/>
            <p14:sldId id="2872"/>
            <p14:sldId id="2873"/>
            <p14:sldId id="2874"/>
            <p14:sldId id="2875"/>
            <p14:sldId id="2876"/>
            <p14:sldId id="2877"/>
            <p14:sldId id="2878"/>
            <p14:sldId id="2879"/>
            <p14:sldId id="2880"/>
            <p14:sldId id="2881"/>
          </p14:sldIdLst>
        </p14:section>
        <p14:section name="5 リソース(IoT Hub)に届いたデータを蓄積する" id="{8D7B0DF5-B55B-4874-8ED2-A493066876C3}">
          <p14:sldIdLst>
            <p14:sldId id="752"/>
          </p14:sldIdLst>
        </p14:section>
        <p14:section name="5-1 ストレージアカウントを作成する" id="{35BAF371-FE21-4A9D-B13D-753CF1C71CDE}">
          <p14:sldIdLst>
            <p14:sldId id="753"/>
            <p14:sldId id="2766"/>
            <p14:sldId id="2815"/>
            <p14:sldId id="2816"/>
            <p14:sldId id="2818"/>
            <p14:sldId id="2819"/>
            <p14:sldId id="2820"/>
            <p14:sldId id="2821"/>
            <p14:sldId id="2827"/>
            <p14:sldId id="2828"/>
          </p14:sldIdLst>
        </p14:section>
        <p14:section name="5-2 データ保存用Custom Endpoint追加" id="{259BDD4D-3201-4184-ACF7-C144E81A327E}">
          <p14:sldIdLst>
            <p14:sldId id="2779"/>
            <p14:sldId id="2823"/>
            <p14:sldId id="2822"/>
            <p14:sldId id="2824"/>
            <p14:sldId id="2825"/>
            <p14:sldId id="2826"/>
          </p14:sldIdLst>
        </p14:section>
        <p14:section name="5-3 コンテナ作成とコンテナへのEndPoint登録" id="{3057F454-29B6-4694-AD6E-0113DDF44D4B}">
          <p14:sldIdLst>
            <p14:sldId id="2780"/>
            <p14:sldId id="2884"/>
            <p14:sldId id="2830"/>
            <p14:sldId id="2831"/>
            <p14:sldId id="2832"/>
            <p14:sldId id="2833"/>
            <p14:sldId id="2834"/>
          </p14:sldIdLst>
        </p14:section>
        <p14:section name="5-4 ルートの作成" id="{7BD88467-1952-4F2A-9C0E-02CE5F2F5EBA}">
          <p14:sldIdLst>
            <p14:sldId id="2883"/>
            <p14:sldId id="2835"/>
            <p14:sldId id="2836"/>
            <p14:sldId id="2837"/>
            <p14:sldId id="2838"/>
            <p14:sldId id="2839"/>
          </p14:sldIdLst>
        </p14:section>
        <p14:section name="5-5 RouteにEndpointの追加する" id="{58354844-E835-47C9-95B9-A2C0F57F3823}">
          <p14:sldIdLst>
            <p14:sldId id="2783"/>
            <p14:sldId id="2784"/>
            <p14:sldId id="2887"/>
            <p14:sldId id="2886"/>
            <p14:sldId id="2885"/>
            <p14:sldId id="2890"/>
            <p14:sldId id="2889"/>
            <p14:sldId id="2888"/>
          </p14:sldIdLst>
        </p14:section>
        <p14:section name="5-6 デバイスにDesired Propertyを設定する" id="{9AC648DC-71A8-482E-A8FC-EF4AC70E5F9D}">
          <p14:sldIdLst>
            <p14:sldId id="2772"/>
            <p14:sldId id="2773"/>
            <p14:sldId id="2841"/>
            <p14:sldId id="2840"/>
            <p14:sldId id="2842"/>
            <p14:sldId id="2843"/>
            <p14:sldId id="2844"/>
          </p14:sldIdLst>
        </p14:section>
        <p14:section name="5-7 保存したデータを確認" id="{23648E1E-E0B7-41B5-96B7-AA3BB9455B03}">
          <p14:sldIdLst>
            <p14:sldId id="2774"/>
            <p14:sldId id="2775"/>
            <p14:sldId id="2845"/>
            <p14:sldId id="2846"/>
            <p14:sldId id="2847"/>
            <p14:sldId id="2848"/>
            <p14:sldId id="2849"/>
            <p14:sldId id="2892"/>
            <p14:sldId id="2893"/>
            <p14:sldId id="2891"/>
            <p14:sldId id="2894"/>
            <p14:sldId id="2895"/>
            <p14:sldId id="2897"/>
            <p14:sldId id="2896"/>
            <p14:sldId id="2898"/>
            <p14:sldId id="550"/>
            <p14:sldId id="2765"/>
            <p14:sldId id="2761"/>
          </p14:sldIdLst>
        </p14:section>
        <p14:section name="リアルタイムデータ処理" id="{B3F85DEA-FA4C-407A-A385-8B010275A235}">
          <p14:sldIdLst>
            <p14:sldId id="754"/>
            <p14:sldId id="755"/>
            <p14:sldId id="757"/>
            <p14:sldId id="758"/>
            <p14:sldId id="759"/>
            <p14:sldId id="760"/>
            <p14:sldId id="761"/>
            <p14:sldId id="762"/>
            <p14:sldId id="481"/>
            <p14:sldId id="2767"/>
            <p14:sldId id="2768"/>
            <p14:sldId id="2769"/>
            <p14:sldId id="763"/>
            <p14:sldId id="764"/>
            <p14:sldId id="765"/>
            <p14:sldId id="785"/>
            <p14:sldId id="786"/>
            <p14:sldId id="787"/>
            <p14:sldId id="788"/>
            <p14:sldId id="789"/>
            <p14:sldId id="2770"/>
            <p14:sldId id="790"/>
            <p14:sldId id="766"/>
            <p14:sldId id="767"/>
            <p14:sldId id="768"/>
            <p14:sldId id="2777"/>
            <p14:sldId id="769"/>
            <p14:sldId id="770"/>
            <p14:sldId id="2771"/>
            <p14:sldId id="756"/>
          </p14:sldIdLst>
        </p14:section>
        <p14:section name="抽出イベントの処理" id="{722DFC95-49C3-4A69-81BA-7438BBC0E0CE}">
          <p14:sldIdLst>
            <p14:sldId id="771"/>
            <p14:sldId id="772"/>
            <p14:sldId id="666"/>
            <p14:sldId id="773"/>
            <p14:sldId id="774"/>
            <p14:sldId id="775"/>
            <p14:sldId id="776"/>
          </p14:sldIdLst>
        </p14:section>
        <p14:section name="データの可視化" id="{ECE8630A-B5DC-4BC4-889C-F9FEE1403337}">
          <p14:sldIdLst>
            <p14:sldId id="632"/>
            <p14:sldId id="571"/>
            <p14:sldId id="574"/>
            <p14:sldId id="582"/>
            <p14:sldId id="584"/>
            <p14:sldId id="583"/>
            <p14:sldId id="783"/>
            <p14:sldId id="585"/>
            <p14:sldId id="627"/>
            <p14:sldId id="628"/>
          </p14:sldIdLst>
        </p14:section>
        <p14:section name="デバイス検索" id="{01493CE6-028A-42EE-9943-137416330725}">
          <p14:sldIdLst>
            <p14:sldId id="631"/>
            <p14:sldId id="613"/>
            <p14:sldId id="614"/>
            <p14:sldId id="616"/>
            <p14:sldId id="615"/>
            <p14:sldId id="617"/>
            <p14:sldId id="618"/>
            <p14:sldId id="620"/>
          </p14:sldIdLst>
        </p14:section>
        <p14:section name="リアルタイムデータ処理" id="{13BE4594-907E-4A32-8147-A057441EAF41}">
          <p14:sldIdLst>
            <p14:sldId id="633"/>
            <p14:sldId id="2785"/>
            <p14:sldId id="2786"/>
            <p14:sldId id="2787"/>
            <p14:sldId id="2788"/>
          </p14:sldIdLst>
        </p14:section>
        <p14:section name="Goal" id="{4FA7BE69-20F6-4762-9D4E-691FA95F1650}">
          <p14:sldIdLst>
            <p14:sldId id="6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高瀬秀樹" initials="高瀬秀樹" lastIdx="1" clrIdx="0">
    <p:extLst>
      <p:ext uri="{19B8F6BF-5375-455C-9EA6-DF929625EA0E}">
        <p15:presenceInfo xmlns:p15="http://schemas.microsoft.com/office/powerpoint/2012/main" userId="e466b8b356f810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99"/>
    <a:srgbClr val="FF66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93" autoAdjust="0"/>
    <p:restoredTop sz="94660"/>
  </p:normalViewPr>
  <p:slideViewPr>
    <p:cSldViewPr snapToGrid="0">
      <p:cViewPr varScale="1">
        <p:scale>
          <a:sx n="74" d="100"/>
          <a:sy n="74" d="100"/>
        </p:scale>
        <p:origin x="54" y="372"/>
      </p:cViewPr>
      <p:guideLst/>
    </p:cSldViewPr>
  </p:slideViewPr>
  <p:notesTextViewPr>
    <p:cViewPr>
      <p:scale>
        <a:sx n="1" d="1"/>
        <a:sy n="1" d="1"/>
      </p:scale>
      <p:origin x="0" y="0"/>
    </p:cViewPr>
  </p:notesTextViewPr>
  <p:sorterViewPr>
    <p:cViewPr>
      <p:scale>
        <a:sx n="100" d="100"/>
        <a:sy n="100" d="100"/>
      </p:scale>
      <p:origin x="0" y="-4260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18143" cy="495109"/>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476" y="1"/>
            <a:ext cx="2918143" cy="495109"/>
          </a:xfrm>
          <a:prstGeom prst="rect">
            <a:avLst/>
          </a:prstGeom>
        </p:spPr>
        <p:txBody>
          <a:bodyPr vert="horz" lIns="90638" tIns="45318" rIns="90638" bIns="45318" rtlCol="0"/>
          <a:lstStyle>
            <a:lvl1pPr algn="r">
              <a:defRPr sz="1200"/>
            </a:lvl1pPr>
          </a:lstStyle>
          <a:p>
            <a:fld id="{5AF4D032-4CB7-4107-B6BE-421D283E6E3B}" type="datetimeFigureOut">
              <a:rPr kumimoji="1" lang="ja-JP" altLang="en-US" smtClean="0"/>
              <a:t>2018/12/23</a:t>
            </a:fld>
            <a:endParaRPr kumimoji="1" lang="ja-JP" altLang="en-US"/>
          </a:p>
        </p:txBody>
      </p:sp>
      <p:sp>
        <p:nvSpPr>
          <p:cNvPr id="4" name="フッター プレースホルダー 3"/>
          <p:cNvSpPr>
            <a:spLocks noGrp="1"/>
          </p:cNvSpPr>
          <p:nvPr>
            <p:ph type="ftr" sz="quarter" idx="2"/>
          </p:nvPr>
        </p:nvSpPr>
        <p:spPr>
          <a:xfrm>
            <a:off x="0" y="9372793"/>
            <a:ext cx="2918143" cy="495108"/>
          </a:xfrm>
          <a:prstGeom prst="rect">
            <a:avLst/>
          </a:prstGeom>
        </p:spPr>
        <p:txBody>
          <a:bodyPr vert="horz" lIns="90638" tIns="45318" rIns="90638" bIns="45318"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476" y="9372793"/>
            <a:ext cx="2918143" cy="495108"/>
          </a:xfrm>
          <a:prstGeom prst="rect">
            <a:avLst/>
          </a:prstGeom>
        </p:spPr>
        <p:txBody>
          <a:bodyPr vert="horz" lIns="90638" tIns="45318" rIns="90638" bIns="45318" rtlCol="0" anchor="b"/>
          <a:lstStyle>
            <a:lvl1pPr algn="r">
              <a:defRPr sz="1200"/>
            </a:lvl1pPr>
          </a:lstStyle>
          <a:p>
            <a:fld id="{AD87E853-2551-4406-9159-8701C601180E}" type="slidenum">
              <a:rPr kumimoji="1" lang="ja-JP" altLang="en-US" smtClean="0"/>
              <a:t>‹#›</a:t>
            </a:fld>
            <a:endParaRPr kumimoji="1" lang="ja-JP" altLang="en-US"/>
          </a:p>
        </p:txBody>
      </p:sp>
    </p:spTree>
    <p:extLst>
      <p:ext uri="{BB962C8B-B14F-4D97-AF65-F5344CB8AC3E}">
        <p14:creationId xmlns:p14="http://schemas.microsoft.com/office/powerpoint/2010/main" val="34828266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18143" cy="495109"/>
          </a:xfrm>
          <a:prstGeom prst="rect">
            <a:avLst/>
          </a:prstGeom>
        </p:spPr>
        <p:txBody>
          <a:bodyPr vert="horz" lIns="90638" tIns="45318" rIns="90638" bIns="45318"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476" y="1"/>
            <a:ext cx="2918143" cy="495109"/>
          </a:xfrm>
          <a:prstGeom prst="rect">
            <a:avLst/>
          </a:prstGeom>
        </p:spPr>
        <p:txBody>
          <a:bodyPr vert="horz" lIns="90638" tIns="45318" rIns="90638" bIns="45318" rtlCol="0"/>
          <a:lstStyle>
            <a:lvl1pPr algn="r">
              <a:defRPr sz="1200"/>
            </a:lvl1pPr>
          </a:lstStyle>
          <a:p>
            <a:fld id="{6A3A1C5C-0334-47A5-BB41-15C40433A589}" type="datetimeFigureOut">
              <a:rPr kumimoji="1" lang="ja-JP" altLang="en-US" smtClean="0"/>
              <a:t>2018/12/23</a:t>
            </a:fld>
            <a:endParaRPr kumimoji="1" lang="ja-JP" altLang="en-US"/>
          </a:p>
        </p:txBody>
      </p:sp>
      <p:sp>
        <p:nvSpPr>
          <p:cNvPr id="4" name="スライド イメージ プレースホルダー 3"/>
          <p:cNvSpPr>
            <a:spLocks noGrp="1" noRot="1" noChangeAspect="1"/>
          </p:cNvSpPr>
          <p:nvPr>
            <p:ph type="sldImg" idx="2"/>
          </p:nvPr>
        </p:nvSpPr>
        <p:spPr>
          <a:xfrm>
            <a:off x="407988" y="1235075"/>
            <a:ext cx="5918200" cy="3330575"/>
          </a:xfrm>
          <a:prstGeom prst="rect">
            <a:avLst/>
          </a:prstGeom>
          <a:noFill/>
          <a:ln w="12700">
            <a:solidFill>
              <a:prstClr val="black"/>
            </a:solidFill>
          </a:ln>
        </p:spPr>
        <p:txBody>
          <a:bodyPr vert="horz" lIns="90638" tIns="45318" rIns="90638" bIns="45318" rtlCol="0" anchor="ctr"/>
          <a:lstStyle/>
          <a:p>
            <a:endParaRPr lang="ja-JP" altLang="en-US"/>
          </a:p>
        </p:txBody>
      </p:sp>
      <p:sp>
        <p:nvSpPr>
          <p:cNvPr id="5" name="ノート プレースホルダー 4"/>
          <p:cNvSpPr>
            <a:spLocks noGrp="1"/>
          </p:cNvSpPr>
          <p:nvPr>
            <p:ph type="body" sz="quarter" idx="3"/>
          </p:nvPr>
        </p:nvSpPr>
        <p:spPr>
          <a:xfrm>
            <a:off x="673418" y="4748927"/>
            <a:ext cx="5387340" cy="3885486"/>
          </a:xfrm>
          <a:prstGeom prst="rect">
            <a:avLst/>
          </a:prstGeom>
        </p:spPr>
        <p:txBody>
          <a:bodyPr vert="horz" lIns="90638" tIns="45318" rIns="90638" bIns="4531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2793"/>
            <a:ext cx="2918143" cy="495108"/>
          </a:xfrm>
          <a:prstGeom prst="rect">
            <a:avLst/>
          </a:prstGeom>
        </p:spPr>
        <p:txBody>
          <a:bodyPr vert="horz" lIns="90638" tIns="45318" rIns="90638" bIns="45318"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476" y="9372793"/>
            <a:ext cx="2918143" cy="495108"/>
          </a:xfrm>
          <a:prstGeom prst="rect">
            <a:avLst/>
          </a:prstGeom>
        </p:spPr>
        <p:txBody>
          <a:bodyPr vert="horz" lIns="90638" tIns="45318" rIns="90638" bIns="45318" rtlCol="0" anchor="b"/>
          <a:lstStyle>
            <a:lvl1pPr algn="r">
              <a:defRPr sz="1200"/>
            </a:lvl1pPr>
          </a:lstStyle>
          <a:p>
            <a:fld id="{381AC6D4-EAAC-4360-AC24-39146E26FCA6}" type="slidenum">
              <a:rPr kumimoji="1" lang="ja-JP" altLang="en-US" smtClean="0"/>
              <a:t>‹#›</a:t>
            </a:fld>
            <a:endParaRPr kumimoji="1" lang="ja-JP" altLang="en-US"/>
          </a:p>
        </p:txBody>
      </p:sp>
    </p:spTree>
    <p:extLst>
      <p:ext uri="{BB962C8B-B14F-4D97-AF65-F5344CB8AC3E}">
        <p14:creationId xmlns:p14="http://schemas.microsoft.com/office/powerpoint/2010/main" val="334590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a:t>
            </a:fld>
            <a:endParaRPr kumimoji="1" lang="ja-JP" altLang="en-US"/>
          </a:p>
        </p:txBody>
      </p:sp>
    </p:spTree>
    <p:extLst>
      <p:ext uri="{BB962C8B-B14F-4D97-AF65-F5344CB8AC3E}">
        <p14:creationId xmlns:p14="http://schemas.microsoft.com/office/powerpoint/2010/main" val="117374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81AC6D4-EAAC-4360-AC24-39146E26FCA6}" type="slidenum">
              <a:rPr kumimoji="1" lang="ja-JP" altLang="en-US" smtClean="0"/>
              <a:t>107</a:t>
            </a:fld>
            <a:endParaRPr kumimoji="1" lang="ja-JP" altLang="en-US"/>
          </a:p>
        </p:txBody>
      </p:sp>
    </p:spTree>
    <p:extLst>
      <p:ext uri="{BB962C8B-B14F-4D97-AF65-F5344CB8AC3E}">
        <p14:creationId xmlns:p14="http://schemas.microsoft.com/office/powerpoint/2010/main" val="4195116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06378">
              <a:defRPr/>
            </a:pPr>
            <a:endParaRPr kumimoji="1" lang="ja-JP" altLang="en-US" dirty="0"/>
          </a:p>
        </p:txBody>
      </p:sp>
      <p:sp>
        <p:nvSpPr>
          <p:cNvPr id="4" name="スライド番号プレースホルダー 3"/>
          <p:cNvSpPr>
            <a:spLocks noGrp="1"/>
          </p:cNvSpPr>
          <p:nvPr>
            <p:ph type="sldNum" sz="quarter" idx="10"/>
          </p:nvPr>
        </p:nvSpPr>
        <p:spPr/>
        <p:txBody>
          <a:bodyPr/>
          <a:lstStyle/>
          <a:p>
            <a:fld id="{5884512B-7594-48F7-B060-6F317825C2B6}" type="slidenum">
              <a:rPr kumimoji="1" lang="ja-JP" altLang="en-US" smtClean="0">
                <a:solidFill>
                  <a:prstClr val="black"/>
                </a:solidFill>
              </a:rPr>
              <a:pPr/>
              <a:t>110</a:t>
            </a:fld>
            <a:endParaRPr kumimoji="1" lang="ja-JP" altLang="en-US">
              <a:solidFill>
                <a:prstClr val="black"/>
              </a:solidFill>
            </a:endParaRPr>
          </a:p>
        </p:txBody>
      </p:sp>
    </p:spTree>
    <p:extLst>
      <p:ext uri="{BB962C8B-B14F-4D97-AF65-F5344CB8AC3E}">
        <p14:creationId xmlns:p14="http://schemas.microsoft.com/office/powerpoint/2010/main" val="375457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111</a:t>
            </a:fld>
            <a:endParaRPr kumimoji="1" lang="ja-JP" altLang="en-US"/>
          </a:p>
        </p:txBody>
      </p:sp>
    </p:spTree>
    <p:extLst>
      <p:ext uri="{BB962C8B-B14F-4D97-AF65-F5344CB8AC3E}">
        <p14:creationId xmlns:p14="http://schemas.microsoft.com/office/powerpoint/2010/main" val="1176287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速さは</a:t>
            </a:r>
            <a:r>
              <a:rPr kumimoji="1" lang="en-US" altLang="ja-JP" dirty="0"/>
              <a:t>1</a:t>
            </a:r>
            <a:r>
              <a:rPr kumimoji="1" lang="ja-JP" altLang="en-US" dirty="0"/>
              <a:t>スループット単位当たり。一パーティションは</a:t>
            </a:r>
            <a:r>
              <a:rPr kumimoji="1" lang="en-US" altLang="ja-JP" dirty="0"/>
              <a:t>1</a:t>
            </a:r>
            <a:r>
              <a:rPr kumimoji="1" lang="ja-JP" altLang="en-US" dirty="0"/>
              <a:t>スループット単位が最大</a:t>
            </a:r>
            <a:endParaRPr kumimoji="1" lang="en-US" altLang="ja-JP" dirty="0"/>
          </a:p>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1"/>
          </p:nvPr>
        </p:nvSpPr>
        <p:spPr/>
        <p:txBody>
          <a:bodyPr/>
          <a:lstStyle/>
          <a:p>
            <a:fld id="{38EEC551-8CDA-4EB6-89BB-2A86C9F091C8}" type="datetime8">
              <a:rPr lang="en-US" smtClean="0"/>
              <a:t>12/23/2018 8:12 AM</a:t>
            </a:fld>
            <a:endParaRPr lang="en-US" dirty="0"/>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681658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113</a:t>
            </a:fld>
            <a:endParaRPr kumimoji="1" lang="ja-JP" altLang="en-US"/>
          </a:p>
        </p:txBody>
      </p:sp>
    </p:spTree>
    <p:extLst>
      <p:ext uri="{BB962C8B-B14F-4D97-AF65-F5344CB8AC3E}">
        <p14:creationId xmlns:p14="http://schemas.microsoft.com/office/powerpoint/2010/main" val="1875315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81AC6D4-EAAC-4360-AC24-39146E26FCA6}" type="slidenum">
              <a:rPr kumimoji="1" lang="ja-JP" altLang="en-US" smtClean="0"/>
              <a:t>115</a:t>
            </a:fld>
            <a:endParaRPr kumimoji="1" lang="ja-JP" altLang="en-US"/>
          </a:p>
        </p:txBody>
      </p:sp>
    </p:spTree>
    <p:extLst>
      <p:ext uri="{BB962C8B-B14F-4D97-AF65-F5344CB8AC3E}">
        <p14:creationId xmlns:p14="http://schemas.microsoft.com/office/powerpoint/2010/main" val="608803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130</a:t>
            </a:fld>
            <a:endParaRPr kumimoji="1" lang="ja-JP" altLang="en-US"/>
          </a:p>
        </p:txBody>
      </p:sp>
    </p:spTree>
    <p:extLst>
      <p:ext uri="{BB962C8B-B14F-4D97-AF65-F5344CB8AC3E}">
        <p14:creationId xmlns:p14="http://schemas.microsoft.com/office/powerpoint/2010/main" val="3841607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131</a:t>
            </a:fld>
            <a:endParaRPr kumimoji="1" lang="ja-JP" altLang="en-US"/>
          </a:p>
        </p:txBody>
      </p:sp>
    </p:spTree>
    <p:extLst>
      <p:ext uri="{BB962C8B-B14F-4D97-AF65-F5344CB8AC3E}">
        <p14:creationId xmlns:p14="http://schemas.microsoft.com/office/powerpoint/2010/main" val="3809148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AC6D4-EAAC-4360-AC24-39146E26FCA6}"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248419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134</a:t>
            </a:fld>
            <a:endParaRPr kumimoji="1" lang="ja-JP" altLang="en-US"/>
          </a:p>
        </p:txBody>
      </p:sp>
    </p:spTree>
    <p:extLst>
      <p:ext uri="{BB962C8B-B14F-4D97-AF65-F5344CB8AC3E}">
        <p14:creationId xmlns:p14="http://schemas.microsoft.com/office/powerpoint/2010/main" val="1223539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2</a:t>
            </a:fld>
            <a:endParaRPr kumimoji="1" lang="ja-JP" altLang="en-US"/>
          </a:p>
        </p:txBody>
      </p:sp>
    </p:spTree>
    <p:extLst>
      <p:ext uri="{BB962C8B-B14F-4D97-AF65-F5344CB8AC3E}">
        <p14:creationId xmlns:p14="http://schemas.microsoft.com/office/powerpoint/2010/main" val="848207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139</a:t>
            </a:fld>
            <a:endParaRPr kumimoji="1" lang="ja-JP" altLang="en-US"/>
          </a:p>
        </p:txBody>
      </p:sp>
    </p:spTree>
    <p:extLst>
      <p:ext uri="{BB962C8B-B14F-4D97-AF65-F5344CB8AC3E}">
        <p14:creationId xmlns:p14="http://schemas.microsoft.com/office/powerpoint/2010/main" val="2222859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140</a:t>
            </a:fld>
            <a:endParaRPr kumimoji="1" lang="ja-JP" altLang="en-US"/>
          </a:p>
        </p:txBody>
      </p:sp>
    </p:spTree>
    <p:extLst>
      <p:ext uri="{BB962C8B-B14F-4D97-AF65-F5344CB8AC3E}">
        <p14:creationId xmlns:p14="http://schemas.microsoft.com/office/powerpoint/2010/main" val="3219607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141</a:t>
            </a:fld>
            <a:endParaRPr kumimoji="1" lang="ja-JP" altLang="en-US"/>
          </a:p>
        </p:txBody>
      </p:sp>
    </p:spTree>
    <p:extLst>
      <p:ext uri="{BB962C8B-B14F-4D97-AF65-F5344CB8AC3E}">
        <p14:creationId xmlns:p14="http://schemas.microsoft.com/office/powerpoint/2010/main" val="3454991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142</a:t>
            </a:fld>
            <a:endParaRPr kumimoji="1" lang="ja-JP" altLang="en-US"/>
          </a:p>
        </p:txBody>
      </p:sp>
    </p:spTree>
    <p:extLst>
      <p:ext uri="{BB962C8B-B14F-4D97-AF65-F5344CB8AC3E}">
        <p14:creationId xmlns:p14="http://schemas.microsoft.com/office/powerpoint/2010/main" val="1614619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143</a:t>
            </a:fld>
            <a:endParaRPr kumimoji="1" lang="ja-JP" altLang="en-US"/>
          </a:p>
        </p:txBody>
      </p:sp>
    </p:spTree>
    <p:extLst>
      <p:ext uri="{BB962C8B-B14F-4D97-AF65-F5344CB8AC3E}">
        <p14:creationId xmlns:p14="http://schemas.microsoft.com/office/powerpoint/2010/main" val="4001541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144</a:t>
            </a:fld>
            <a:endParaRPr kumimoji="1" lang="ja-JP" altLang="en-US"/>
          </a:p>
        </p:txBody>
      </p:sp>
    </p:spTree>
    <p:extLst>
      <p:ext uri="{BB962C8B-B14F-4D97-AF65-F5344CB8AC3E}">
        <p14:creationId xmlns:p14="http://schemas.microsoft.com/office/powerpoint/2010/main" val="293273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146</a:t>
            </a:fld>
            <a:endParaRPr kumimoji="1" lang="ja-JP" altLang="en-US"/>
          </a:p>
        </p:txBody>
      </p:sp>
    </p:spTree>
    <p:extLst>
      <p:ext uri="{BB962C8B-B14F-4D97-AF65-F5344CB8AC3E}">
        <p14:creationId xmlns:p14="http://schemas.microsoft.com/office/powerpoint/2010/main" val="1590184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147</a:t>
            </a:fld>
            <a:endParaRPr kumimoji="1" lang="ja-JP" altLang="en-US"/>
          </a:p>
        </p:txBody>
      </p:sp>
    </p:spTree>
    <p:extLst>
      <p:ext uri="{BB962C8B-B14F-4D97-AF65-F5344CB8AC3E}">
        <p14:creationId xmlns:p14="http://schemas.microsoft.com/office/powerpoint/2010/main" val="1182079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148</a:t>
            </a:fld>
            <a:endParaRPr kumimoji="1" lang="ja-JP" altLang="en-US"/>
          </a:p>
        </p:txBody>
      </p:sp>
    </p:spTree>
    <p:extLst>
      <p:ext uri="{BB962C8B-B14F-4D97-AF65-F5344CB8AC3E}">
        <p14:creationId xmlns:p14="http://schemas.microsoft.com/office/powerpoint/2010/main" val="2815869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149</a:t>
            </a:fld>
            <a:endParaRPr kumimoji="1" lang="ja-JP" altLang="en-US"/>
          </a:p>
        </p:txBody>
      </p:sp>
    </p:spTree>
    <p:extLst>
      <p:ext uri="{BB962C8B-B14F-4D97-AF65-F5344CB8AC3E}">
        <p14:creationId xmlns:p14="http://schemas.microsoft.com/office/powerpoint/2010/main" val="59320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5</a:t>
            </a:fld>
            <a:endParaRPr kumimoji="1" lang="ja-JP" altLang="en-US"/>
          </a:p>
        </p:txBody>
      </p:sp>
    </p:spTree>
    <p:extLst>
      <p:ext uri="{BB962C8B-B14F-4D97-AF65-F5344CB8AC3E}">
        <p14:creationId xmlns:p14="http://schemas.microsoft.com/office/powerpoint/2010/main" val="3030126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150</a:t>
            </a:fld>
            <a:endParaRPr kumimoji="1" lang="ja-JP" altLang="en-US"/>
          </a:p>
        </p:txBody>
      </p:sp>
    </p:spTree>
    <p:extLst>
      <p:ext uri="{BB962C8B-B14F-4D97-AF65-F5344CB8AC3E}">
        <p14:creationId xmlns:p14="http://schemas.microsoft.com/office/powerpoint/2010/main" val="3465270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151</a:t>
            </a:fld>
            <a:endParaRPr kumimoji="1" lang="ja-JP" altLang="en-US"/>
          </a:p>
        </p:txBody>
      </p:sp>
    </p:spTree>
    <p:extLst>
      <p:ext uri="{BB962C8B-B14F-4D97-AF65-F5344CB8AC3E}">
        <p14:creationId xmlns:p14="http://schemas.microsoft.com/office/powerpoint/2010/main" val="1312494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152</a:t>
            </a:fld>
            <a:endParaRPr kumimoji="1" lang="ja-JP" altLang="en-US"/>
          </a:p>
        </p:txBody>
      </p:sp>
    </p:spTree>
    <p:extLst>
      <p:ext uri="{BB962C8B-B14F-4D97-AF65-F5344CB8AC3E}">
        <p14:creationId xmlns:p14="http://schemas.microsoft.com/office/powerpoint/2010/main" val="1451959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153</a:t>
            </a:fld>
            <a:endParaRPr kumimoji="1" lang="ja-JP" altLang="en-US"/>
          </a:p>
        </p:txBody>
      </p:sp>
    </p:spTree>
    <p:extLst>
      <p:ext uri="{BB962C8B-B14F-4D97-AF65-F5344CB8AC3E}">
        <p14:creationId xmlns:p14="http://schemas.microsoft.com/office/powerpoint/2010/main" val="2039547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154</a:t>
            </a:fld>
            <a:endParaRPr kumimoji="1" lang="ja-JP" altLang="en-US"/>
          </a:p>
        </p:txBody>
      </p:sp>
    </p:spTree>
    <p:extLst>
      <p:ext uri="{BB962C8B-B14F-4D97-AF65-F5344CB8AC3E}">
        <p14:creationId xmlns:p14="http://schemas.microsoft.com/office/powerpoint/2010/main" val="1729234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155</a:t>
            </a:fld>
            <a:endParaRPr kumimoji="1" lang="ja-JP" altLang="en-US"/>
          </a:p>
        </p:txBody>
      </p:sp>
    </p:spTree>
    <p:extLst>
      <p:ext uri="{BB962C8B-B14F-4D97-AF65-F5344CB8AC3E}">
        <p14:creationId xmlns:p14="http://schemas.microsoft.com/office/powerpoint/2010/main" val="417327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156</a:t>
            </a:fld>
            <a:endParaRPr kumimoji="1" lang="ja-JP" altLang="en-US"/>
          </a:p>
        </p:txBody>
      </p:sp>
    </p:spTree>
    <p:extLst>
      <p:ext uri="{BB962C8B-B14F-4D97-AF65-F5344CB8AC3E}">
        <p14:creationId xmlns:p14="http://schemas.microsoft.com/office/powerpoint/2010/main" val="3049636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157</a:t>
            </a:fld>
            <a:endParaRPr kumimoji="1" lang="ja-JP" altLang="en-US"/>
          </a:p>
        </p:txBody>
      </p:sp>
    </p:spTree>
    <p:extLst>
      <p:ext uri="{BB962C8B-B14F-4D97-AF65-F5344CB8AC3E}">
        <p14:creationId xmlns:p14="http://schemas.microsoft.com/office/powerpoint/2010/main" val="147854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162</a:t>
            </a:fld>
            <a:endParaRPr kumimoji="1" lang="ja-JP" altLang="en-US"/>
          </a:p>
        </p:txBody>
      </p:sp>
    </p:spTree>
    <p:extLst>
      <p:ext uri="{BB962C8B-B14F-4D97-AF65-F5344CB8AC3E}">
        <p14:creationId xmlns:p14="http://schemas.microsoft.com/office/powerpoint/2010/main" val="14561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6</a:t>
            </a:fld>
            <a:endParaRPr kumimoji="1" lang="ja-JP" altLang="en-US"/>
          </a:p>
        </p:txBody>
      </p:sp>
    </p:spTree>
    <p:extLst>
      <p:ext uri="{BB962C8B-B14F-4D97-AF65-F5344CB8AC3E}">
        <p14:creationId xmlns:p14="http://schemas.microsoft.com/office/powerpoint/2010/main" val="3053823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13</a:t>
            </a:fld>
            <a:endParaRPr kumimoji="1" lang="ja-JP" altLang="en-US"/>
          </a:p>
        </p:txBody>
      </p:sp>
    </p:spTree>
    <p:extLst>
      <p:ext uri="{BB962C8B-B14F-4D97-AF65-F5344CB8AC3E}">
        <p14:creationId xmlns:p14="http://schemas.microsoft.com/office/powerpoint/2010/main" val="1891673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14</a:t>
            </a:fld>
            <a:endParaRPr kumimoji="1" lang="ja-JP" altLang="en-US"/>
          </a:p>
        </p:txBody>
      </p:sp>
    </p:spTree>
    <p:extLst>
      <p:ext uri="{BB962C8B-B14F-4D97-AF65-F5344CB8AC3E}">
        <p14:creationId xmlns:p14="http://schemas.microsoft.com/office/powerpoint/2010/main" val="1285440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41</a:t>
            </a:fld>
            <a:endParaRPr kumimoji="1" lang="ja-JP" altLang="en-US"/>
          </a:p>
        </p:txBody>
      </p:sp>
    </p:spTree>
    <p:extLst>
      <p:ext uri="{BB962C8B-B14F-4D97-AF65-F5344CB8AC3E}">
        <p14:creationId xmlns:p14="http://schemas.microsoft.com/office/powerpoint/2010/main" val="1084295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論理モデルに関するデータがなければ、後々、蓄積したセンサーデータを正しく分析・活用することはできません。論理データなしのデータ蓄積は単なるごみデータ生成です。</a:t>
            </a:r>
            <a:endParaRPr kumimoji="1" lang="en-US" altLang="ja-JP" dirty="0"/>
          </a:p>
          <a:p>
            <a:r>
              <a:rPr kumimoji="1" lang="ja-JP" altLang="en-US" dirty="0"/>
              <a:t>必ず</a:t>
            </a:r>
            <a:r>
              <a:rPr kumimoji="1" lang="en-US" altLang="ja-JP" dirty="0"/>
              <a:t>Mobile</a:t>
            </a:r>
            <a:r>
              <a:rPr kumimoji="1" lang="ja-JP" altLang="en-US" dirty="0"/>
              <a:t> </a:t>
            </a:r>
            <a:r>
              <a:rPr kumimoji="1" lang="en-US" altLang="ja-JP" dirty="0"/>
              <a:t>Apps</a:t>
            </a:r>
            <a:r>
              <a:rPr kumimoji="1" lang="ja-JP" altLang="en-US" dirty="0"/>
              <a:t>を使わなければいけないということではありません。</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381AC6D4-EAAC-4360-AC24-39146E26FCA6}" type="slidenum">
              <a:rPr kumimoji="1" lang="ja-JP" altLang="en-US" smtClean="0"/>
              <a:t>99</a:t>
            </a:fld>
            <a:endParaRPr kumimoji="1" lang="ja-JP" altLang="en-US"/>
          </a:p>
        </p:txBody>
      </p:sp>
    </p:spTree>
    <p:extLst>
      <p:ext uri="{BB962C8B-B14F-4D97-AF65-F5344CB8AC3E}">
        <p14:creationId xmlns:p14="http://schemas.microsoft.com/office/powerpoint/2010/main" val="4102634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AC6D4-EAAC-4360-AC24-39146E26FCA6}"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05688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fld id="{339BA634-145F-4B3F-BE73-E7B2519A5D61}" type="datetime1">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
        <p:nvSpPr>
          <p:cNvPr id="7" name="Freeform 2"/>
          <p:cNvSpPr/>
          <p:nvPr userDrawn="1"/>
        </p:nvSpPr>
        <p:spPr bwMode="auto">
          <a:xfrm>
            <a:off x="8418172" y="68202"/>
            <a:ext cx="3885383" cy="6865357"/>
          </a:xfrm>
          <a:custGeom>
            <a:avLst/>
            <a:gdLst>
              <a:gd name="connsiteX0" fmla="*/ 0 w 3898900"/>
              <a:gd name="connsiteY0" fmla="*/ 0 h 6413500"/>
              <a:gd name="connsiteX1" fmla="*/ 0 w 3898900"/>
              <a:gd name="connsiteY1" fmla="*/ 88900 h 6413500"/>
              <a:gd name="connsiteX2" fmla="*/ 660400 w 3898900"/>
              <a:gd name="connsiteY2" fmla="*/ 812800 h 6413500"/>
              <a:gd name="connsiteX3" fmla="*/ 1663700 w 3898900"/>
              <a:gd name="connsiteY3" fmla="*/ 812800 h 6413500"/>
              <a:gd name="connsiteX4" fmla="*/ 2362200 w 3898900"/>
              <a:gd name="connsiteY4" fmla="*/ 1282700 h 6413500"/>
              <a:gd name="connsiteX5" fmla="*/ 2362200 w 3898900"/>
              <a:gd name="connsiteY5" fmla="*/ 1803400 h 6413500"/>
              <a:gd name="connsiteX6" fmla="*/ 2933700 w 3898900"/>
              <a:gd name="connsiteY6" fmla="*/ 2374900 h 6413500"/>
              <a:gd name="connsiteX7" fmla="*/ 3314700 w 3898900"/>
              <a:gd name="connsiteY7" fmla="*/ 2387600 h 6413500"/>
              <a:gd name="connsiteX8" fmla="*/ 3898900 w 3898900"/>
              <a:gd name="connsiteY8" fmla="*/ 2908300 h 6413500"/>
              <a:gd name="connsiteX9" fmla="*/ 3886200 w 3898900"/>
              <a:gd name="connsiteY9" fmla="*/ 4203700 h 6413500"/>
              <a:gd name="connsiteX10" fmla="*/ 3327400 w 3898900"/>
              <a:gd name="connsiteY10" fmla="*/ 4775200 h 6413500"/>
              <a:gd name="connsiteX11" fmla="*/ 2921000 w 3898900"/>
              <a:gd name="connsiteY11" fmla="*/ 4762500 h 6413500"/>
              <a:gd name="connsiteX12" fmla="*/ 2374900 w 3898900"/>
              <a:gd name="connsiteY12" fmla="*/ 5219700 h 6413500"/>
              <a:gd name="connsiteX13" fmla="*/ 2349500 w 3898900"/>
              <a:gd name="connsiteY13"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98900"/>
              <a:gd name="connsiteY0" fmla="*/ 0 h 6413500"/>
              <a:gd name="connsiteX1" fmla="*/ 660400 w 3898900"/>
              <a:gd name="connsiteY1" fmla="*/ 812800 h 6413500"/>
              <a:gd name="connsiteX2" fmla="*/ 1663700 w 3898900"/>
              <a:gd name="connsiteY2" fmla="*/ 812800 h 6413500"/>
              <a:gd name="connsiteX3" fmla="*/ 2362200 w 3898900"/>
              <a:gd name="connsiteY3" fmla="*/ 1282700 h 6413500"/>
              <a:gd name="connsiteX4" fmla="*/ 2362200 w 3898900"/>
              <a:gd name="connsiteY4" fmla="*/ 1803400 h 6413500"/>
              <a:gd name="connsiteX5" fmla="*/ 2933700 w 3898900"/>
              <a:gd name="connsiteY5" fmla="*/ 2374900 h 6413500"/>
              <a:gd name="connsiteX6" fmla="*/ 3314700 w 3898900"/>
              <a:gd name="connsiteY6" fmla="*/ 2387600 h 6413500"/>
              <a:gd name="connsiteX7" fmla="*/ 3898900 w 3898900"/>
              <a:gd name="connsiteY7" fmla="*/ 2908300 h 6413500"/>
              <a:gd name="connsiteX8" fmla="*/ 3886200 w 3898900"/>
              <a:gd name="connsiteY8" fmla="*/ 4203700 h 6413500"/>
              <a:gd name="connsiteX9" fmla="*/ 3327400 w 3898900"/>
              <a:gd name="connsiteY9" fmla="*/ 4775200 h 6413500"/>
              <a:gd name="connsiteX10" fmla="*/ 2921000 w 3898900"/>
              <a:gd name="connsiteY10" fmla="*/ 4762500 h 6413500"/>
              <a:gd name="connsiteX11" fmla="*/ 2374900 w 3898900"/>
              <a:gd name="connsiteY11" fmla="*/ 5219700 h 6413500"/>
              <a:gd name="connsiteX12" fmla="*/ 2349500 w 3898900"/>
              <a:gd name="connsiteY12" fmla="*/ 6413500 h 6413500"/>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2921508 w 3886708"/>
              <a:gd name="connsiteY5" fmla="*/ 2387092 h 6425692"/>
              <a:gd name="connsiteX6" fmla="*/ 3302508 w 3886708"/>
              <a:gd name="connsiteY6" fmla="*/ 2399792 h 6425692"/>
              <a:gd name="connsiteX7" fmla="*/ 3886708 w 3886708"/>
              <a:gd name="connsiteY7" fmla="*/ 2920492 h 6425692"/>
              <a:gd name="connsiteX8" fmla="*/ 3874008 w 3886708"/>
              <a:gd name="connsiteY8" fmla="*/ 4215892 h 6425692"/>
              <a:gd name="connsiteX9" fmla="*/ 3315208 w 3886708"/>
              <a:gd name="connsiteY9" fmla="*/ 4787392 h 6425692"/>
              <a:gd name="connsiteX10" fmla="*/ 2908808 w 3886708"/>
              <a:gd name="connsiteY10" fmla="*/ 4774692 h 6425692"/>
              <a:gd name="connsiteX11" fmla="*/ 2362708 w 3886708"/>
              <a:gd name="connsiteY11" fmla="*/ 5231892 h 6425692"/>
              <a:gd name="connsiteX12" fmla="*/ 2337308 w 3886708"/>
              <a:gd name="connsiteY12"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2350008 w 3886708"/>
              <a:gd name="connsiteY4" fmla="*/ 1815592 h 6425692"/>
              <a:gd name="connsiteX5" fmla="*/ 3302508 w 3886708"/>
              <a:gd name="connsiteY5" fmla="*/ 2399792 h 6425692"/>
              <a:gd name="connsiteX6" fmla="*/ 3886708 w 3886708"/>
              <a:gd name="connsiteY6" fmla="*/ 2920492 h 6425692"/>
              <a:gd name="connsiteX7" fmla="*/ 3874008 w 3886708"/>
              <a:gd name="connsiteY7" fmla="*/ 4215892 h 6425692"/>
              <a:gd name="connsiteX8" fmla="*/ 3315208 w 3886708"/>
              <a:gd name="connsiteY8" fmla="*/ 4787392 h 6425692"/>
              <a:gd name="connsiteX9" fmla="*/ 2908808 w 3886708"/>
              <a:gd name="connsiteY9" fmla="*/ 4774692 h 6425692"/>
              <a:gd name="connsiteX10" fmla="*/ 2362708 w 3886708"/>
              <a:gd name="connsiteY10" fmla="*/ 5231892 h 6425692"/>
              <a:gd name="connsiteX11" fmla="*/ 2337308 w 3886708"/>
              <a:gd name="connsiteY11"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37308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350008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495923 w 3886708"/>
              <a:gd name="connsiteY3" fmla="*/ 130380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243004 w 3886708"/>
              <a:gd name="connsiteY3" fmla="*/ 1339443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64220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02508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385107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886708"/>
              <a:gd name="connsiteY0" fmla="*/ 0 h 6425692"/>
              <a:gd name="connsiteX1" fmla="*/ 648208 w 3886708"/>
              <a:gd name="connsiteY1" fmla="*/ 824992 h 6425692"/>
              <a:gd name="connsiteX2" fmla="*/ 1651508 w 3886708"/>
              <a:gd name="connsiteY2" fmla="*/ 824992 h 6425692"/>
              <a:gd name="connsiteX3" fmla="*/ 2536687 w 3886708"/>
              <a:gd name="connsiteY3" fmla="*/ 1294892 h 6425692"/>
              <a:gd name="connsiteX4" fmla="*/ 3412640 w 3886708"/>
              <a:gd name="connsiteY4" fmla="*/ 2399792 h 6425692"/>
              <a:gd name="connsiteX5" fmla="*/ 3886708 w 3886708"/>
              <a:gd name="connsiteY5" fmla="*/ 2920492 h 6425692"/>
              <a:gd name="connsiteX6" fmla="*/ 3874008 w 3886708"/>
              <a:gd name="connsiteY6" fmla="*/ 4215892 h 6425692"/>
              <a:gd name="connsiteX7" fmla="*/ 3315208 w 3886708"/>
              <a:gd name="connsiteY7" fmla="*/ 4787392 h 6425692"/>
              <a:gd name="connsiteX8" fmla="*/ 2908808 w 3886708"/>
              <a:gd name="connsiteY8" fmla="*/ 4774692 h 6425692"/>
              <a:gd name="connsiteX9" fmla="*/ 2362708 w 3886708"/>
              <a:gd name="connsiteY9" fmla="*/ 5231892 h 6425692"/>
              <a:gd name="connsiteX10" fmla="*/ 2351822 w 3886708"/>
              <a:gd name="connsiteY10" fmla="*/ 6425692 h 6425692"/>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59696 w 3731196"/>
              <a:gd name="connsiteY7" fmla="*/ 4796303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1196"/>
              <a:gd name="connsiteY0" fmla="*/ 0 h 6434603"/>
              <a:gd name="connsiteX1" fmla="*/ 492696 w 3731196"/>
              <a:gd name="connsiteY1" fmla="*/ 833903 h 6434603"/>
              <a:gd name="connsiteX2" fmla="*/ 1495996 w 3731196"/>
              <a:gd name="connsiteY2" fmla="*/ 833903 h 6434603"/>
              <a:gd name="connsiteX3" fmla="*/ 2381175 w 3731196"/>
              <a:gd name="connsiteY3" fmla="*/ 1303803 h 6434603"/>
              <a:gd name="connsiteX4" fmla="*/ 3257128 w 3731196"/>
              <a:gd name="connsiteY4" fmla="*/ 2408703 h 6434603"/>
              <a:gd name="connsiteX5" fmla="*/ 3731196 w 3731196"/>
              <a:gd name="connsiteY5" fmla="*/ 2929403 h 6434603"/>
              <a:gd name="connsiteX6" fmla="*/ 3718496 w 3731196"/>
              <a:gd name="connsiteY6" fmla="*/ 4224803 h 6434603"/>
              <a:gd name="connsiteX7" fmla="*/ 3162682 w 3731196"/>
              <a:gd name="connsiteY7" fmla="*/ 4790487 h 6434603"/>
              <a:gd name="connsiteX8" fmla="*/ 2753296 w 3731196"/>
              <a:gd name="connsiteY8" fmla="*/ 4783603 h 6434603"/>
              <a:gd name="connsiteX9" fmla="*/ 2207196 w 3731196"/>
              <a:gd name="connsiteY9" fmla="*/ 5240803 h 6434603"/>
              <a:gd name="connsiteX10" fmla="*/ 2196310 w 3731196"/>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32519"/>
              <a:gd name="connsiteY0" fmla="*/ 0 h 6434603"/>
              <a:gd name="connsiteX1" fmla="*/ 492696 w 3732519"/>
              <a:gd name="connsiteY1" fmla="*/ 833903 h 6434603"/>
              <a:gd name="connsiteX2" fmla="*/ 1495996 w 3732519"/>
              <a:gd name="connsiteY2" fmla="*/ 833903 h 6434603"/>
              <a:gd name="connsiteX3" fmla="*/ 2381175 w 3732519"/>
              <a:gd name="connsiteY3" fmla="*/ 1303803 h 6434603"/>
              <a:gd name="connsiteX4" fmla="*/ 3257128 w 3732519"/>
              <a:gd name="connsiteY4" fmla="*/ 2408703 h 6434603"/>
              <a:gd name="connsiteX5" fmla="*/ 3731196 w 3732519"/>
              <a:gd name="connsiteY5" fmla="*/ 2929403 h 6434603"/>
              <a:gd name="connsiteX6" fmla="*/ 3718496 w 3732519"/>
              <a:gd name="connsiteY6" fmla="*/ 4224803 h 6434603"/>
              <a:gd name="connsiteX7" fmla="*/ 3162682 w 3732519"/>
              <a:gd name="connsiteY7" fmla="*/ 4790487 h 6434603"/>
              <a:gd name="connsiteX8" fmla="*/ 2753296 w 3732519"/>
              <a:gd name="connsiteY8" fmla="*/ 4783603 h 6434603"/>
              <a:gd name="connsiteX9" fmla="*/ 2207196 w 3732519"/>
              <a:gd name="connsiteY9" fmla="*/ 5240803 h 6434603"/>
              <a:gd name="connsiteX10" fmla="*/ 2196310 w 3732519"/>
              <a:gd name="connsiteY10" fmla="*/ 6434603 h 6434603"/>
              <a:gd name="connsiteX0" fmla="*/ 0 w 3726548"/>
              <a:gd name="connsiteY0" fmla="*/ 0 h 6417154"/>
              <a:gd name="connsiteX1" fmla="*/ 486725 w 3726548"/>
              <a:gd name="connsiteY1" fmla="*/ 816454 h 6417154"/>
              <a:gd name="connsiteX2" fmla="*/ 1490025 w 3726548"/>
              <a:gd name="connsiteY2" fmla="*/ 816454 h 6417154"/>
              <a:gd name="connsiteX3" fmla="*/ 2375204 w 3726548"/>
              <a:gd name="connsiteY3" fmla="*/ 1286354 h 6417154"/>
              <a:gd name="connsiteX4" fmla="*/ 3251157 w 3726548"/>
              <a:gd name="connsiteY4" fmla="*/ 2391254 h 6417154"/>
              <a:gd name="connsiteX5" fmla="*/ 3725225 w 3726548"/>
              <a:gd name="connsiteY5" fmla="*/ 2911954 h 6417154"/>
              <a:gd name="connsiteX6" fmla="*/ 3712525 w 3726548"/>
              <a:gd name="connsiteY6" fmla="*/ 4207354 h 6417154"/>
              <a:gd name="connsiteX7" fmla="*/ 3156711 w 3726548"/>
              <a:gd name="connsiteY7" fmla="*/ 4773038 h 6417154"/>
              <a:gd name="connsiteX8" fmla="*/ 2747325 w 3726548"/>
              <a:gd name="connsiteY8" fmla="*/ 4766154 h 6417154"/>
              <a:gd name="connsiteX9" fmla="*/ 2201225 w 3726548"/>
              <a:gd name="connsiteY9" fmla="*/ 5223354 h 6417154"/>
              <a:gd name="connsiteX10" fmla="*/ 2190339 w 3726548"/>
              <a:gd name="connsiteY10" fmla="*/ 6417154 h 6417154"/>
              <a:gd name="connsiteX0" fmla="*/ 26358 w 3752906"/>
              <a:gd name="connsiteY0" fmla="*/ 0 h 6417154"/>
              <a:gd name="connsiteX1" fmla="*/ 513083 w 3752906"/>
              <a:gd name="connsiteY1" fmla="*/ 816454 h 6417154"/>
              <a:gd name="connsiteX2" fmla="*/ 1516383 w 3752906"/>
              <a:gd name="connsiteY2" fmla="*/ 816454 h 6417154"/>
              <a:gd name="connsiteX3" fmla="*/ 2401562 w 3752906"/>
              <a:gd name="connsiteY3" fmla="*/ 1286354 h 6417154"/>
              <a:gd name="connsiteX4" fmla="*/ 3277515 w 3752906"/>
              <a:gd name="connsiteY4" fmla="*/ 2391254 h 6417154"/>
              <a:gd name="connsiteX5" fmla="*/ 3751583 w 3752906"/>
              <a:gd name="connsiteY5" fmla="*/ 2911954 h 6417154"/>
              <a:gd name="connsiteX6" fmla="*/ 3738883 w 3752906"/>
              <a:gd name="connsiteY6" fmla="*/ 4207354 h 6417154"/>
              <a:gd name="connsiteX7" fmla="*/ 3183069 w 3752906"/>
              <a:gd name="connsiteY7" fmla="*/ 4773038 h 6417154"/>
              <a:gd name="connsiteX8" fmla="*/ 2773683 w 3752906"/>
              <a:gd name="connsiteY8" fmla="*/ 4766154 h 6417154"/>
              <a:gd name="connsiteX9" fmla="*/ 2227583 w 3752906"/>
              <a:gd name="connsiteY9" fmla="*/ 5223354 h 6417154"/>
              <a:gd name="connsiteX10" fmla="*/ 2216697 w 3752906"/>
              <a:gd name="connsiteY10" fmla="*/ 6417154 h 6417154"/>
              <a:gd name="connsiteX0" fmla="*/ 11982 w 3738530"/>
              <a:gd name="connsiteY0" fmla="*/ 0 h 6417154"/>
              <a:gd name="connsiteX1" fmla="*/ 498707 w 3738530"/>
              <a:gd name="connsiteY1" fmla="*/ 816454 h 6417154"/>
              <a:gd name="connsiteX2" fmla="*/ 1502007 w 3738530"/>
              <a:gd name="connsiteY2" fmla="*/ 816454 h 6417154"/>
              <a:gd name="connsiteX3" fmla="*/ 2387186 w 3738530"/>
              <a:gd name="connsiteY3" fmla="*/ 1286354 h 6417154"/>
              <a:gd name="connsiteX4" fmla="*/ 3263139 w 3738530"/>
              <a:gd name="connsiteY4" fmla="*/ 2391254 h 6417154"/>
              <a:gd name="connsiteX5" fmla="*/ 3737207 w 3738530"/>
              <a:gd name="connsiteY5" fmla="*/ 2911954 h 6417154"/>
              <a:gd name="connsiteX6" fmla="*/ 3724507 w 3738530"/>
              <a:gd name="connsiteY6" fmla="*/ 4207354 h 6417154"/>
              <a:gd name="connsiteX7" fmla="*/ 3168693 w 3738530"/>
              <a:gd name="connsiteY7" fmla="*/ 4773038 h 6417154"/>
              <a:gd name="connsiteX8" fmla="*/ 2759307 w 3738530"/>
              <a:gd name="connsiteY8" fmla="*/ 4766154 h 6417154"/>
              <a:gd name="connsiteX9" fmla="*/ 2213207 w 3738530"/>
              <a:gd name="connsiteY9" fmla="*/ 5223354 h 6417154"/>
              <a:gd name="connsiteX10" fmla="*/ 2202321 w 3738530"/>
              <a:gd name="connsiteY10" fmla="*/ 6417154 h 6417154"/>
              <a:gd name="connsiteX0" fmla="*/ 5254 w 3731802"/>
              <a:gd name="connsiteY0" fmla="*/ 0 h 6417154"/>
              <a:gd name="connsiteX1" fmla="*/ 491979 w 3731802"/>
              <a:gd name="connsiteY1" fmla="*/ 816454 h 6417154"/>
              <a:gd name="connsiteX2" fmla="*/ 1495279 w 3731802"/>
              <a:gd name="connsiteY2" fmla="*/ 816454 h 6417154"/>
              <a:gd name="connsiteX3" fmla="*/ 2380458 w 3731802"/>
              <a:gd name="connsiteY3" fmla="*/ 1286354 h 6417154"/>
              <a:gd name="connsiteX4" fmla="*/ 3256411 w 3731802"/>
              <a:gd name="connsiteY4" fmla="*/ 2391254 h 6417154"/>
              <a:gd name="connsiteX5" fmla="*/ 3730479 w 3731802"/>
              <a:gd name="connsiteY5" fmla="*/ 2911954 h 6417154"/>
              <a:gd name="connsiteX6" fmla="*/ 3717779 w 3731802"/>
              <a:gd name="connsiteY6" fmla="*/ 4207354 h 6417154"/>
              <a:gd name="connsiteX7" fmla="*/ 3161965 w 3731802"/>
              <a:gd name="connsiteY7" fmla="*/ 4773038 h 6417154"/>
              <a:gd name="connsiteX8" fmla="*/ 2752579 w 3731802"/>
              <a:gd name="connsiteY8" fmla="*/ 4766154 h 6417154"/>
              <a:gd name="connsiteX9" fmla="*/ 2206479 w 3731802"/>
              <a:gd name="connsiteY9" fmla="*/ 5223354 h 6417154"/>
              <a:gd name="connsiteX10" fmla="*/ 2195593 w 3731802"/>
              <a:gd name="connsiteY10" fmla="*/ 6417154 h 6417154"/>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192323 w 3728532"/>
              <a:gd name="connsiteY10" fmla="*/ 6417154 h 6417154"/>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198294 w 3728532"/>
              <a:gd name="connsiteY10" fmla="*/ 6414246 h 6414246"/>
              <a:gd name="connsiteX0" fmla="*/ 1984 w 3728532"/>
              <a:gd name="connsiteY0" fmla="*/ 0 h 6414246"/>
              <a:gd name="connsiteX1" fmla="*/ 488709 w 3728532"/>
              <a:gd name="connsiteY1" fmla="*/ 816454 h 6414246"/>
              <a:gd name="connsiteX2" fmla="*/ 1492009 w 3728532"/>
              <a:gd name="connsiteY2" fmla="*/ 816454 h 6414246"/>
              <a:gd name="connsiteX3" fmla="*/ 2377188 w 3728532"/>
              <a:gd name="connsiteY3" fmla="*/ 1286354 h 6414246"/>
              <a:gd name="connsiteX4" fmla="*/ 3253141 w 3728532"/>
              <a:gd name="connsiteY4" fmla="*/ 2391254 h 6414246"/>
              <a:gd name="connsiteX5" fmla="*/ 3727209 w 3728532"/>
              <a:gd name="connsiteY5" fmla="*/ 2911954 h 6414246"/>
              <a:gd name="connsiteX6" fmla="*/ 3714509 w 3728532"/>
              <a:gd name="connsiteY6" fmla="*/ 4207354 h 6414246"/>
              <a:gd name="connsiteX7" fmla="*/ 3158695 w 3728532"/>
              <a:gd name="connsiteY7" fmla="*/ 4773038 h 6414246"/>
              <a:gd name="connsiteX8" fmla="*/ 2749309 w 3728532"/>
              <a:gd name="connsiteY8" fmla="*/ 4766154 h 6414246"/>
              <a:gd name="connsiteX9" fmla="*/ 2203209 w 3728532"/>
              <a:gd name="connsiteY9" fmla="*/ 5223354 h 6414246"/>
              <a:gd name="connsiteX10" fmla="*/ 2204266 w 3728532"/>
              <a:gd name="connsiteY10" fmla="*/ 6414246 h 6414246"/>
              <a:gd name="connsiteX0" fmla="*/ 1984 w 3728532"/>
              <a:gd name="connsiteY0" fmla="*/ 0 h 6417154"/>
              <a:gd name="connsiteX1" fmla="*/ 488709 w 3728532"/>
              <a:gd name="connsiteY1" fmla="*/ 816454 h 6417154"/>
              <a:gd name="connsiteX2" fmla="*/ 1492009 w 3728532"/>
              <a:gd name="connsiteY2" fmla="*/ 816454 h 6417154"/>
              <a:gd name="connsiteX3" fmla="*/ 2377188 w 3728532"/>
              <a:gd name="connsiteY3" fmla="*/ 1286354 h 6417154"/>
              <a:gd name="connsiteX4" fmla="*/ 3253141 w 3728532"/>
              <a:gd name="connsiteY4" fmla="*/ 2391254 h 6417154"/>
              <a:gd name="connsiteX5" fmla="*/ 3727209 w 3728532"/>
              <a:gd name="connsiteY5" fmla="*/ 2911954 h 6417154"/>
              <a:gd name="connsiteX6" fmla="*/ 3714509 w 3728532"/>
              <a:gd name="connsiteY6" fmla="*/ 4207354 h 6417154"/>
              <a:gd name="connsiteX7" fmla="*/ 3158695 w 3728532"/>
              <a:gd name="connsiteY7" fmla="*/ 4773038 h 6417154"/>
              <a:gd name="connsiteX8" fmla="*/ 2749309 w 3728532"/>
              <a:gd name="connsiteY8" fmla="*/ 4766154 h 6417154"/>
              <a:gd name="connsiteX9" fmla="*/ 2203209 w 3728532"/>
              <a:gd name="connsiteY9" fmla="*/ 5223354 h 6417154"/>
              <a:gd name="connsiteX10" fmla="*/ 2201281 w 3728532"/>
              <a:gd name="connsiteY10" fmla="*/ 6417154 h 641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8532" h="6417154">
                <a:moveTo>
                  <a:pt x="1984" y="0"/>
                </a:moveTo>
                <a:cubicBezTo>
                  <a:pt x="288" y="277629"/>
                  <a:pt x="-50524" y="820945"/>
                  <a:pt x="488709" y="816454"/>
                </a:cubicBezTo>
                <a:lnTo>
                  <a:pt x="1492009" y="816454"/>
                </a:lnTo>
                <a:cubicBezTo>
                  <a:pt x="1993944" y="817428"/>
                  <a:pt x="2384525" y="831620"/>
                  <a:pt x="2377188" y="1286354"/>
                </a:cubicBezTo>
                <a:cubicBezTo>
                  <a:pt x="2402588" y="1968741"/>
                  <a:pt x="2211741" y="2476635"/>
                  <a:pt x="3253141" y="2391254"/>
                </a:cubicBezTo>
                <a:cubicBezTo>
                  <a:pt x="3717451" y="2361621"/>
                  <a:pt x="3735634" y="2716962"/>
                  <a:pt x="3727209" y="2911954"/>
                </a:cubicBezTo>
                <a:lnTo>
                  <a:pt x="3714509" y="4207354"/>
                </a:lnTo>
                <a:cubicBezTo>
                  <a:pt x="3741828" y="4664554"/>
                  <a:pt x="3467463" y="4776719"/>
                  <a:pt x="3158695" y="4773038"/>
                </a:cubicBezTo>
                <a:lnTo>
                  <a:pt x="2749309" y="4766154"/>
                </a:lnTo>
                <a:cubicBezTo>
                  <a:pt x="2287876" y="4748998"/>
                  <a:pt x="2207442" y="5109054"/>
                  <a:pt x="2203209" y="5223354"/>
                </a:cubicBezTo>
                <a:cubicBezTo>
                  <a:pt x="2199580" y="5621287"/>
                  <a:pt x="2204910" y="6019221"/>
                  <a:pt x="2201281" y="6417154"/>
                </a:cubicBezTo>
              </a:path>
            </a:pathLst>
          </a:custGeom>
          <a:noFill/>
          <a:ln w="10795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8" name="Freeform 3"/>
          <p:cNvSpPr/>
          <p:nvPr userDrawn="1"/>
        </p:nvSpPr>
        <p:spPr bwMode="auto">
          <a:xfrm>
            <a:off x="7641084" y="-2190"/>
            <a:ext cx="3040221" cy="6866104"/>
          </a:xfrm>
          <a:custGeom>
            <a:avLst/>
            <a:gdLst>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098800"/>
              <a:gd name="connsiteY0" fmla="*/ 0 h 6375400"/>
              <a:gd name="connsiteX1" fmla="*/ 3048000 w 3098800"/>
              <a:gd name="connsiteY1" fmla="*/ 1168400 h 6375400"/>
              <a:gd name="connsiteX2" fmla="*/ 2565400 w 3098800"/>
              <a:gd name="connsiteY2" fmla="*/ 1739900 h 6375400"/>
              <a:gd name="connsiteX3" fmla="*/ 736600 w 3098800"/>
              <a:gd name="connsiteY3" fmla="*/ 1727200 h 6375400"/>
              <a:gd name="connsiteX4" fmla="*/ 0 w 3098800"/>
              <a:gd name="connsiteY4" fmla="*/ 2235200 h 6375400"/>
              <a:gd name="connsiteX5" fmla="*/ 25400 w 3098800"/>
              <a:gd name="connsiteY5" fmla="*/ 2895600 h 6375400"/>
              <a:gd name="connsiteX6" fmla="*/ 685800 w 3098800"/>
              <a:gd name="connsiteY6" fmla="*/ 3365500 h 6375400"/>
              <a:gd name="connsiteX7" fmla="*/ 2463800 w 3098800"/>
              <a:gd name="connsiteY7" fmla="*/ 3365500 h 6375400"/>
              <a:gd name="connsiteX8" fmla="*/ 3098800 w 3098800"/>
              <a:gd name="connsiteY8" fmla="*/ 4013200 h 6375400"/>
              <a:gd name="connsiteX9" fmla="*/ 3073400 w 3098800"/>
              <a:gd name="connsiteY9" fmla="*/ 6375400 h 6375400"/>
              <a:gd name="connsiteX0" fmla="*/ 3035300 w 3102188"/>
              <a:gd name="connsiteY0" fmla="*/ 0 h 6375400"/>
              <a:gd name="connsiteX1" fmla="*/ 3048000 w 3102188"/>
              <a:gd name="connsiteY1" fmla="*/ 1168400 h 6375400"/>
              <a:gd name="connsiteX2" fmla="*/ 2565400 w 3102188"/>
              <a:gd name="connsiteY2" fmla="*/ 1739900 h 6375400"/>
              <a:gd name="connsiteX3" fmla="*/ 736600 w 3102188"/>
              <a:gd name="connsiteY3" fmla="*/ 1727200 h 6375400"/>
              <a:gd name="connsiteX4" fmla="*/ 0 w 3102188"/>
              <a:gd name="connsiteY4" fmla="*/ 2235200 h 6375400"/>
              <a:gd name="connsiteX5" fmla="*/ 25400 w 3102188"/>
              <a:gd name="connsiteY5" fmla="*/ 2895600 h 6375400"/>
              <a:gd name="connsiteX6" fmla="*/ 685800 w 3102188"/>
              <a:gd name="connsiteY6" fmla="*/ 3365500 h 6375400"/>
              <a:gd name="connsiteX7" fmla="*/ 2463800 w 3102188"/>
              <a:gd name="connsiteY7" fmla="*/ 3365500 h 6375400"/>
              <a:gd name="connsiteX8" fmla="*/ 3098800 w 3102188"/>
              <a:gd name="connsiteY8" fmla="*/ 4013200 h 6375400"/>
              <a:gd name="connsiteX9" fmla="*/ 3073400 w 3102188"/>
              <a:gd name="connsiteY9" fmla="*/ 6375400 h 63754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25400 w 3102188"/>
              <a:gd name="connsiteY5" fmla="*/ 2959100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51247 w 3118135"/>
              <a:gd name="connsiteY0" fmla="*/ 0 h 6438900"/>
              <a:gd name="connsiteX1" fmla="*/ 3063947 w 3118135"/>
              <a:gd name="connsiteY1" fmla="*/ 1231900 h 6438900"/>
              <a:gd name="connsiteX2" fmla="*/ 2581347 w 3118135"/>
              <a:gd name="connsiteY2" fmla="*/ 1803400 h 6438900"/>
              <a:gd name="connsiteX3" fmla="*/ 752547 w 3118135"/>
              <a:gd name="connsiteY3" fmla="*/ 1790700 h 6438900"/>
              <a:gd name="connsiteX4" fmla="*/ 15947 w 3118135"/>
              <a:gd name="connsiteY4" fmla="*/ 2298700 h 6438900"/>
              <a:gd name="connsiteX5" fmla="*/ 9597 w 3118135"/>
              <a:gd name="connsiteY5" fmla="*/ 2964929 h 6438900"/>
              <a:gd name="connsiteX6" fmla="*/ 701747 w 3118135"/>
              <a:gd name="connsiteY6" fmla="*/ 3429000 h 6438900"/>
              <a:gd name="connsiteX7" fmla="*/ 2479747 w 3118135"/>
              <a:gd name="connsiteY7" fmla="*/ 3429000 h 6438900"/>
              <a:gd name="connsiteX8" fmla="*/ 3114747 w 3118135"/>
              <a:gd name="connsiteY8" fmla="*/ 4076700 h 6438900"/>
              <a:gd name="connsiteX9" fmla="*/ 3089347 w 3118135"/>
              <a:gd name="connsiteY9" fmla="*/ 6438900 h 6438900"/>
              <a:gd name="connsiteX0" fmla="*/ 3041125 w 3108013"/>
              <a:gd name="connsiteY0" fmla="*/ 0 h 6438900"/>
              <a:gd name="connsiteX1" fmla="*/ 3053825 w 3108013"/>
              <a:gd name="connsiteY1" fmla="*/ 1231900 h 6438900"/>
              <a:gd name="connsiteX2" fmla="*/ 2571225 w 3108013"/>
              <a:gd name="connsiteY2" fmla="*/ 1803400 h 6438900"/>
              <a:gd name="connsiteX3" fmla="*/ 742425 w 3108013"/>
              <a:gd name="connsiteY3" fmla="*/ 1790700 h 6438900"/>
              <a:gd name="connsiteX4" fmla="*/ 5825 w 3108013"/>
              <a:gd name="connsiteY4" fmla="*/ 2298700 h 6438900"/>
              <a:gd name="connsiteX5" fmla="*/ 12175 w 3108013"/>
              <a:gd name="connsiteY5" fmla="*/ 2959100 h 6438900"/>
              <a:gd name="connsiteX6" fmla="*/ 691625 w 3108013"/>
              <a:gd name="connsiteY6" fmla="*/ 3429000 h 6438900"/>
              <a:gd name="connsiteX7" fmla="*/ 2469625 w 3108013"/>
              <a:gd name="connsiteY7" fmla="*/ 3429000 h 6438900"/>
              <a:gd name="connsiteX8" fmla="*/ 3104625 w 3108013"/>
              <a:gd name="connsiteY8" fmla="*/ 4076700 h 6438900"/>
              <a:gd name="connsiteX9" fmla="*/ 3079225 w 3108013"/>
              <a:gd name="connsiteY9" fmla="*/ 6438900 h 6438900"/>
              <a:gd name="connsiteX0" fmla="*/ 3036695 w 3103583"/>
              <a:gd name="connsiteY0" fmla="*/ 0 h 6438900"/>
              <a:gd name="connsiteX1" fmla="*/ 3049395 w 3103583"/>
              <a:gd name="connsiteY1" fmla="*/ 1231900 h 6438900"/>
              <a:gd name="connsiteX2" fmla="*/ 2566795 w 3103583"/>
              <a:gd name="connsiteY2" fmla="*/ 1803400 h 6438900"/>
              <a:gd name="connsiteX3" fmla="*/ 737995 w 3103583"/>
              <a:gd name="connsiteY3" fmla="*/ 1790700 h 6438900"/>
              <a:gd name="connsiteX4" fmla="*/ 1395 w 3103583"/>
              <a:gd name="connsiteY4" fmla="*/ 2298700 h 6438900"/>
              <a:gd name="connsiteX5" fmla="*/ 14095 w 3103583"/>
              <a:gd name="connsiteY5" fmla="*/ 2953272 h 6438900"/>
              <a:gd name="connsiteX6" fmla="*/ 687195 w 3103583"/>
              <a:gd name="connsiteY6" fmla="*/ 3429000 h 6438900"/>
              <a:gd name="connsiteX7" fmla="*/ 2465195 w 3103583"/>
              <a:gd name="connsiteY7" fmla="*/ 3429000 h 6438900"/>
              <a:gd name="connsiteX8" fmla="*/ 3100195 w 3103583"/>
              <a:gd name="connsiteY8" fmla="*/ 4076700 h 6438900"/>
              <a:gd name="connsiteX9" fmla="*/ 3074795 w 3103583"/>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5300 w 3102188"/>
              <a:gd name="connsiteY0" fmla="*/ 0 h 6438900"/>
              <a:gd name="connsiteX1" fmla="*/ 3048000 w 3102188"/>
              <a:gd name="connsiteY1" fmla="*/ 1231900 h 6438900"/>
              <a:gd name="connsiteX2" fmla="*/ 2565400 w 3102188"/>
              <a:gd name="connsiteY2" fmla="*/ 1803400 h 6438900"/>
              <a:gd name="connsiteX3" fmla="*/ 736600 w 3102188"/>
              <a:gd name="connsiteY3" fmla="*/ 1790700 h 6438900"/>
              <a:gd name="connsiteX4" fmla="*/ 0 w 3102188"/>
              <a:gd name="connsiteY4" fmla="*/ 2298700 h 6438900"/>
              <a:gd name="connsiteX5" fmla="*/ 15875 w 3102188"/>
              <a:gd name="connsiteY5" fmla="*/ 2973671 h 6438900"/>
              <a:gd name="connsiteX6" fmla="*/ 685800 w 3102188"/>
              <a:gd name="connsiteY6" fmla="*/ 3429000 h 6438900"/>
              <a:gd name="connsiteX7" fmla="*/ 2463800 w 3102188"/>
              <a:gd name="connsiteY7" fmla="*/ 3429000 h 6438900"/>
              <a:gd name="connsiteX8" fmla="*/ 3098800 w 3102188"/>
              <a:gd name="connsiteY8" fmla="*/ 4076700 h 6438900"/>
              <a:gd name="connsiteX9" fmla="*/ 3073400 w 3102188"/>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432"/>
              <a:gd name="connsiteY0" fmla="*/ 0 h 6438900"/>
              <a:gd name="connsiteX1" fmla="*/ 3049244 w 3103432"/>
              <a:gd name="connsiteY1" fmla="*/ 1231900 h 6438900"/>
              <a:gd name="connsiteX2" fmla="*/ 2566644 w 3103432"/>
              <a:gd name="connsiteY2" fmla="*/ 1803400 h 6438900"/>
              <a:gd name="connsiteX3" fmla="*/ 737844 w 3103432"/>
              <a:gd name="connsiteY3" fmla="*/ 1790700 h 6438900"/>
              <a:gd name="connsiteX4" fmla="*/ 1244 w 3103432"/>
              <a:gd name="connsiteY4" fmla="*/ 2298700 h 6438900"/>
              <a:gd name="connsiteX5" fmla="*/ 4419 w 3103432"/>
              <a:gd name="connsiteY5" fmla="*/ 2979500 h 6438900"/>
              <a:gd name="connsiteX6" fmla="*/ 687044 w 3103432"/>
              <a:gd name="connsiteY6" fmla="*/ 3429000 h 6438900"/>
              <a:gd name="connsiteX7" fmla="*/ 2465044 w 3103432"/>
              <a:gd name="connsiteY7" fmla="*/ 3429000 h 6438900"/>
              <a:gd name="connsiteX8" fmla="*/ 3100044 w 3103432"/>
              <a:gd name="connsiteY8" fmla="*/ 4076700 h 6438900"/>
              <a:gd name="connsiteX9" fmla="*/ 3074644 w 3103432"/>
              <a:gd name="connsiteY9" fmla="*/ 6438900 h 6438900"/>
              <a:gd name="connsiteX0" fmla="*/ 3036544 w 3103945"/>
              <a:gd name="connsiteY0" fmla="*/ 0 h 6438900"/>
              <a:gd name="connsiteX1" fmla="*/ 3049244 w 3103945"/>
              <a:gd name="connsiteY1" fmla="*/ 1231900 h 6438900"/>
              <a:gd name="connsiteX2" fmla="*/ 2566644 w 3103945"/>
              <a:gd name="connsiteY2" fmla="*/ 1803400 h 6438900"/>
              <a:gd name="connsiteX3" fmla="*/ 737844 w 3103945"/>
              <a:gd name="connsiteY3" fmla="*/ 1790700 h 6438900"/>
              <a:gd name="connsiteX4" fmla="*/ 1244 w 3103945"/>
              <a:gd name="connsiteY4" fmla="*/ 2298700 h 6438900"/>
              <a:gd name="connsiteX5" fmla="*/ 4419 w 3103945"/>
              <a:gd name="connsiteY5" fmla="*/ 2979500 h 6438900"/>
              <a:gd name="connsiteX6" fmla="*/ 687044 w 3103945"/>
              <a:gd name="connsiteY6" fmla="*/ 3429000 h 6438900"/>
              <a:gd name="connsiteX7" fmla="*/ 2465044 w 3103945"/>
              <a:gd name="connsiteY7" fmla="*/ 3429000 h 6438900"/>
              <a:gd name="connsiteX8" fmla="*/ 3100044 w 3103945"/>
              <a:gd name="connsiteY8" fmla="*/ 4076700 h 6438900"/>
              <a:gd name="connsiteX9" fmla="*/ 3074644 w 3103945"/>
              <a:gd name="connsiteY9" fmla="*/ 6438900 h 6438900"/>
              <a:gd name="connsiteX0" fmla="*/ 3036544 w 3100051"/>
              <a:gd name="connsiteY0" fmla="*/ 0 h 6438900"/>
              <a:gd name="connsiteX1" fmla="*/ 3049244 w 3100051"/>
              <a:gd name="connsiteY1" fmla="*/ 1231900 h 6438900"/>
              <a:gd name="connsiteX2" fmla="*/ 2566644 w 3100051"/>
              <a:gd name="connsiteY2" fmla="*/ 1803400 h 6438900"/>
              <a:gd name="connsiteX3" fmla="*/ 737844 w 3100051"/>
              <a:gd name="connsiteY3" fmla="*/ 1790700 h 6438900"/>
              <a:gd name="connsiteX4" fmla="*/ 1244 w 3100051"/>
              <a:gd name="connsiteY4" fmla="*/ 2298700 h 6438900"/>
              <a:gd name="connsiteX5" fmla="*/ 4419 w 3100051"/>
              <a:gd name="connsiteY5" fmla="*/ 2979500 h 6438900"/>
              <a:gd name="connsiteX6" fmla="*/ 687044 w 3100051"/>
              <a:gd name="connsiteY6" fmla="*/ 3429000 h 6438900"/>
              <a:gd name="connsiteX7" fmla="*/ 2465044 w 3100051"/>
              <a:gd name="connsiteY7" fmla="*/ 3429000 h 6438900"/>
              <a:gd name="connsiteX8" fmla="*/ 3100044 w 3100051"/>
              <a:gd name="connsiteY8" fmla="*/ 4076700 h 6438900"/>
              <a:gd name="connsiteX9" fmla="*/ 3074644 w 3100051"/>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3280"/>
              <a:gd name="connsiteY0" fmla="*/ 0 h 6438900"/>
              <a:gd name="connsiteX1" fmla="*/ 3049244 w 3103280"/>
              <a:gd name="connsiteY1" fmla="*/ 1231900 h 6438900"/>
              <a:gd name="connsiteX2" fmla="*/ 2566644 w 3103280"/>
              <a:gd name="connsiteY2" fmla="*/ 1803400 h 6438900"/>
              <a:gd name="connsiteX3" fmla="*/ 737844 w 3103280"/>
              <a:gd name="connsiteY3" fmla="*/ 1790700 h 6438900"/>
              <a:gd name="connsiteX4" fmla="*/ 1244 w 3103280"/>
              <a:gd name="connsiteY4" fmla="*/ 2298700 h 6438900"/>
              <a:gd name="connsiteX5" fmla="*/ 4419 w 3103280"/>
              <a:gd name="connsiteY5" fmla="*/ 2979500 h 6438900"/>
              <a:gd name="connsiteX6" fmla="*/ 687044 w 3103280"/>
              <a:gd name="connsiteY6" fmla="*/ 3429000 h 6438900"/>
              <a:gd name="connsiteX7" fmla="*/ 2465044 w 3103280"/>
              <a:gd name="connsiteY7" fmla="*/ 3429000 h 6438900"/>
              <a:gd name="connsiteX8" fmla="*/ 3100044 w 3103280"/>
              <a:gd name="connsiteY8" fmla="*/ 4076700 h 6438900"/>
              <a:gd name="connsiteX9" fmla="*/ 3074644 w 3103280"/>
              <a:gd name="connsiteY9" fmla="*/ 6438900 h 6438900"/>
              <a:gd name="connsiteX0" fmla="*/ 3036544 w 3101558"/>
              <a:gd name="connsiteY0" fmla="*/ 0 h 6438900"/>
              <a:gd name="connsiteX1" fmla="*/ 3049244 w 3101558"/>
              <a:gd name="connsiteY1" fmla="*/ 1231900 h 6438900"/>
              <a:gd name="connsiteX2" fmla="*/ 2566644 w 3101558"/>
              <a:gd name="connsiteY2" fmla="*/ 1803400 h 6438900"/>
              <a:gd name="connsiteX3" fmla="*/ 737844 w 3101558"/>
              <a:gd name="connsiteY3" fmla="*/ 1790700 h 6438900"/>
              <a:gd name="connsiteX4" fmla="*/ 1244 w 3101558"/>
              <a:gd name="connsiteY4" fmla="*/ 2298700 h 6438900"/>
              <a:gd name="connsiteX5" fmla="*/ 4419 w 3101558"/>
              <a:gd name="connsiteY5" fmla="*/ 2979500 h 6438900"/>
              <a:gd name="connsiteX6" fmla="*/ 687044 w 3101558"/>
              <a:gd name="connsiteY6" fmla="*/ 3429000 h 6438900"/>
              <a:gd name="connsiteX7" fmla="*/ 2465044 w 3101558"/>
              <a:gd name="connsiteY7" fmla="*/ 3429000 h 6438900"/>
              <a:gd name="connsiteX8" fmla="*/ 3100044 w 3101558"/>
              <a:gd name="connsiteY8" fmla="*/ 4076700 h 6438900"/>
              <a:gd name="connsiteX9" fmla="*/ 3074644 w 3101558"/>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 name="connsiteX0" fmla="*/ 3036544 w 3102432"/>
              <a:gd name="connsiteY0" fmla="*/ 0 h 6438900"/>
              <a:gd name="connsiteX1" fmla="*/ 3049244 w 3102432"/>
              <a:gd name="connsiteY1" fmla="*/ 1231900 h 6438900"/>
              <a:gd name="connsiteX2" fmla="*/ 2566644 w 3102432"/>
              <a:gd name="connsiteY2" fmla="*/ 1803400 h 6438900"/>
              <a:gd name="connsiteX3" fmla="*/ 737844 w 3102432"/>
              <a:gd name="connsiteY3" fmla="*/ 1790700 h 6438900"/>
              <a:gd name="connsiteX4" fmla="*/ 1244 w 3102432"/>
              <a:gd name="connsiteY4" fmla="*/ 2298700 h 6438900"/>
              <a:gd name="connsiteX5" fmla="*/ 4419 w 3102432"/>
              <a:gd name="connsiteY5" fmla="*/ 2979500 h 6438900"/>
              <a:gd name="connsiteX6" fmla="*/ 687044 w 3102432"/>
              <a:gd name="connsiteY6" fmla="*/ 3429000 h 6438900"/>
              <a:gd name="connsiteX7" fmla="*/ 2465044 w 3102432"/>
              <a:gd name="connsiteY7" fmla="*/ 3429000 h 6438900"/>
              <a:gd name="connsiteX8" fmla="*/ 3100044 w 3102432"/>
              <a:gd name="connsiteY8" fmla="*/ 4076700 h 6438900"/>
              <a:gd name="connsiteX9" fmla="*/ 3074644 w 3102432"/>
              <a:gd name="connsiteY9" fmla="*/ 6438900 h 643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2432" h="6438900">
                <a:moveTo>
                  <a:pt x="3036544" y="0"/>
                </a:moveTo>
                <a:lnTo>
                  <a:pt x="3049244" y="1231900"/>
                </a:lnTo>
                <a:cubicBezTo>
                  <a:pt x="3047127" y="1606028"/>
                  <a:pt x="2918011" y="1818799"/>
                  <a:pt x="2566644" y="1803400"/>
                </a:cubicBezTo>
                <a:lnTo>
                  <a:pt x="737844" y="1790700"/>
                </a:lnTo>
                <a:cubicBezTo>
                  <a:pt x="200211" y="1783888"/>
                  <a:pt x="-1684" y="1930370"/>
                  <a:pt x="1244" y="2298700"/>
                </a:cubicBezTo>
                <a:cubicBezTo>
                  <a:pt x="9711" y="2608119"/>
                  <a:pt x="-7628" y="2688496"/>
                  <a:pt x="4419" y="2979500"/>
                </a:cubicBezTo>
                <a:cubicBezTo>
                  <a:pt x="2302" y="3267703"/>
                  <a:pt x="98611" y="3416240"/>
                  <a:pt x="687044" y="3429000"/>
                </a:cubicBezTo>
                <a:lnTo>
                  <a:pt x="2465044" y="3429000"/>
                </a:lnTo>
                <a:cubicBezTo>
                  <a:pt x="3057711" y="3432527"/>
                  <a:pt x="3116977" y="3716748"/>
                  <a:pt x="3100044" y="4076700"/>
                </a:cubicBezTo>
                <a:lnTo>
                  <a:pt x="3074644" y="6438900"/>
                </a:lnTo>
              </a:path>
            </a:pathLst>
          </a:custGeom>
          <a:noFill/>
          <a:ln w="1079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9" name="Freeform 4"/>
          <p:cNvSpPr/>
          <p:nvPr userDrawn="1"/>
        </p:nvSpPr>
        <p:spPr bwMode="auto">
          <a:xfrm>
            <a:off x="11194331" y="1867"/>
            <a:ext cx="995627" cy="1663194"/>
          </a:xfrm>
          <a:custGeom>
            <a:avLst/>
            <a:gdLst>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12700 w 1016000"/>
              <a:gd name="connsiteY0" fmla="*/ 0 h 1498600"/>
              <a:gd name="connsiteX1" fmla="*/ 0 w 1016000"/>
              <a:gd name="connsiteY1" fmla="*/ 952500 h 1498600"/>
              <a:gd name="connsiteX2" fmla="*/ 520700 w 1016000"/>
              <a:gd name="connsiteY2" fmla="*/ 1498600 h 1498600"/>
              <a:gd name="connsiteX3" fmla="*/ 1016000 w 1016000"/>
              <a:gd name="connsiteY3" fmla="*/ 1473200 h 14986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524000"/>
              <a:gd name="connsiteX1" fmla="*/ 0 w 1016000"/>
              <a:gd name="connsiteY1" fmla="*/ 977900 h 1524000"/>
              <a:gd name="connsiteX2" fmla="*/ 520700 w 1016000"/>
              <a:gd name="connsiteY2" fmla="*/ 1524000 h 1524000"/>
              <a:gd name="connsiteX3" fmla="*/ 1016000 w 1016000"/>
              <a:gd name="connsiteY3" fmla="*/ 1498600 h 1524000"/>
              <a:gd name="connsiteX0" fmla="*/ 0 w 1016000"/>
              <a:gd name="connsiteY0" fmla="*/ 0 h 1498600"/>
              <a:gd name="connsiteX1" fmla="*/ 0 w 1016000"/>
              <a:gd name="connsiteY1" fmla="*/ 977900 h 1498600"/>
              <a:gd name="connsiteX2" fmla="*/ 1016000 w 1016000"/>
              <a:gd name="connsiteY2" fmla="*/ 1498600 h 1498600"/>
              <a:gd name="connsiteX0" fmla="*/ 0 w 1016000"/>
              <a:gd name="connsiteY0" fmla="*/ 0 h 1505604"/>
              <a:gd name="connsiteX1" fmla="*/ 0 w 1016000"/>
              <a:gd name="connsiteY1" fmla="*/ 977900 h 1505604"/>
              <a:gd name="connsiteX2" fmla="*/ 1016000 w 1016000"/>
              <a:gd name="connsiteY2" fmla="*/ 1498600 h 1505604"/>
              <a:gd name="connsiteX0" fmla="*/ 0 w 1016000"/>
              <a:gd name="connsiteY0" fmla="*/ 0 h 1506490"/>
              <a:gd name="connsiteX1" fmla="*/ 0 w 1016000"/>
              <a:gd name="connsiteY1" fmla="*/ 977900 h 1506490"/>
              <a:gd name="connsiteX2" fmla="*/ 1016000 w 1016000"/>
              <a:gd name="connsiteY2" fmla="*/ 1498600 h 1506490"/>
            </a:gdLst>
            <a:ahLst/>
            <a:cxnLst>
              <a:cxn ang="0">
                <a:pos x="connsiteX0" y="connsiteY0"/>
              </a:cxn>
              <a:cxn ang="0">
                <a:pos x="connsiteX1" y="connsiteY1"/>
              </a:cxn>
              <a:cxn ang="0">
                <a:pos x="connsiteX2" y="connsiteY2"/>
              </a:cxn>
            </a:cxnLst>
            <a:rect l="l" t="t" r="r" b="b"/>
            <a:pathLst>
              <a:path w="1016000" h="1506490">
                <a:moveTo>
                  <a:pt x="0" y="0"/>
                </a:moveTo>
                <a:lnTo>
                  <a:pt x="0" y="977900"/>
                </a:lnTo>
                <a:cubicBezTo>
                  <a:pt x="4233" y="1272423"/>
                  <a:pt x="105833" y="1557956"/>
                  <a:pt x="1016000" y="1498600"/>
                </a:cubicBezTo>
              </a:path>
            </a:pathLst>
          </a:custGeom>
          <a:noFill/>
          <a:ln w="1079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0" name="Freeform 5"/>
          <p:cNvSpPr/>
          <p:nvPr userDrawn="1"/>
        </p:nvSpPr>
        <p:spPr bwMode="auto">
          <a:xfrm>
            <a:off x="10915238" y="4134731"/>
            <a:ext cx="1272101" cy="2729183"/>
          </a:xfrm>
          <a:custGeom>
            <a:avLst/>
            <a:gdLst>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295400 w 1295400"/>
              <a:gd name="connsiteY0" fmla="*/ 0 h 2705100"/>
              <a:gd name="connsiteX1" fmla="*/ 762000 w 1295400"/>
              <a:gd name="connsiteY1" fmla="*/ 203200 h 2705100"/>
              <a:gd name="connsiteX2" fmla="*/ 457200 w 1295400"/>
              <a:gd name="connsiteY2" fmla="*/ 203200 h 2705100"/>
              <a:gd name="connsiteX3" fmla="*/ 0 w 1295400"/>
              <a:gd name="connsiteY3" fmla="*/ 787400 h 2705100"/>
              <a:gd name="connsiteX4" fmla="*/ 0 w 1295400"/>
              <a:gd name="connsiteY4" fmla="*/ 2705100 h 2705100"/>
              <a:gd name="connsiteX0" fmla="*/ 1300242 w 1300242"/>
              <a:gd name="connsiteY0" fmla="*/ 0 h 2705100"/>
              <a:gd name="connsiteX1" fmla="*/ 766842 w 1300242"/>
              <a:gd name="connsiteY1" fmla="*/ 203200 h 2705100"/>
              <a:gd name="connsiteX2" fmla="*/ 462042 w 1300242"/>
              <a:gd name="connsiteY2" fmla="*/ 203200 h 2705100"/>
              <a:gd name="connsiteX3" fmla="*/ 4842 w 1300242"/>
              <a:gd name="connsiteY3" fmla="*/ 787400 h 2705100"/>
              <a:gd name="connsiteX4" fmla="*/ 4842 w 1300242"/>
              <a:gd name="connsiteY4" fmla="*/ 2705100 h 2705100"/>
              <a:gd name="connsiteX0" fmla="*/ 1287542 w 1287542"/>
              <a:gd name="connsiteY0" fmla="*/ 0 h 2705100"/>
              <a:gd name="connsiteX1" fmla="*/ 766842 w 1287542"/>
              <a:gd name="connsiteY1" fmla="*/ 203200 h 2705100"/>
              <a:gd name="connsiteX2" fmla="*/ 462042 w 1287542"/>
              <a:gd name="connsiteY2" fmla="*/ 203200 h 2705100"/>
              <a:gd name="connsiteX3" fmla="*/ 4842 w 1287542"/>
              <a:gd name="connsiteY3" fmla="*/ 787400 h 2705100"/>
              <a:gd name="connsiteX4" fmla="*/ 4842 w 1287542"/>
              <a:gd name="connsiteY4" fmla="*/ 2705100 h 2705100"/>
              <a:gd name="connsiteX0" fmla="*/ 1338342 w 1338342"/>
              <a:gd name="connsiteY0" fmla="*/ 0 h 2716509"/>
              <a:gd name="connsiteX1" fmla="*/ 766842 w 1338342"/>
              <a:gd name="connsiteY1" fmla="*/ 214609 h 2716509"/>
              <a:gd name="connsiteX2" fmla="*/ 462042 w 1338342"/>
              <a:gd name="connsiteY2" fmla="*/ 214609 h 2716509"/>
              <a:gd name="connsiteX3" fmla="*/ 4842 w 1338342"/>
              <a:gd name="connsiteY3" fmla="*/ 798809 h 2716509"/>
              <a:gd name="connsiteX4" fmla="*/ 4842 w 1338342"/>
              <a:gd name="connsiteY4" fmla="*/ 2716509 h 2716509"/>
              <a:gd name="connsiteX0" fmla="*/ 766842 w 766842"/>
              <a:gd name="connsiteY0" fmla="*/ 0 h 2501900"/>
              <a:gd name="connsiteX1" fmla="*/ 462042 w 766842"/>
              <a:gd name="connsiteY1" fmla="*/ 0 h 2501900"/>
              <a:gd name="connsiteX2" fmla="*/ 4842 w 766842"/>
              <a:gd name="connsiteY2" fmla="*/ 584200 h 2501900"/>
              <a:gd name="connsiteX3" fmla="*/ 4842 w 766842"/>
              <a:gd name="connsiteY3" fmla="*/ 2501900 h 2501900"/>
              <a:gd name="connsiteX0" fmla="*/ 1319292 w 1319292"/>
              <a:gd name="connsiteY0" fmla="*/ 0 h 2501900"/>
              <a:gd name="connsiteX1" fmla="*/ 462042 w 1319292"/>
              <a:gd name="connsiteY1" fmla="*/ 0 h 2501900"/>
              <a:gd name="connsiteX2" fmla="*/ 4842 w 1319292"/>
              <a:gd name="connsiteY2" fmla="*/ 584200 h 2501900"/>
              <a:gd name="connsiteX3" fmla="*/ 4842 w 1319292"/>
              <a:gd name="connsiteY3" fmla="*/ 2501900 h 2501900"/>
              <a:gd name="connsiteX0" fmla="*/ 1314583 w 1314583"/>
              <a:gd name="connsiteY0" fmla="*/ 0 h 2501900"/>
              <a:gd name="connsiteX1" fmla="*/ 457333 w 1314583"/>
              <a:gd name="connsiteY1" fmla="*/ 0 h 2501900"/>
              <a:gd name="connsiteX2" fmla="*/ 133 w 1314583"/>
              <a:gd name="connsiteY2" fmla="*/ 584200 h 2501900"/>
              <a:gd name="connsiteX3" fmla="*/ 133 w 1314583"/>
              <a:gd name="connsiteY3" fmla="*/ 2501900 h 2501900"/>
            </a:gdLst>
            <a:ahLst/>
            <a:cxnLst>
              <a:cxn ang="0">
                <a:pos x="connsiteX0" y="connsiteY0"/>
              </a:cxn>
              <a:cxn ang="0">
                <a:pos x="connsiteX1" y="connsiteY1"/>
              </a:cxn>
              <a:cxn ang="0">
                <a:pos x="connsiteX2" y="connsiteY2"/>
              </a:cxn>
              <a:cxn ang="0">
                <a:pos x="connsiteX3" y="connsiteY3"/>
              </a:cxn>
            </a:cxnLst>
            <a:rect l="l" t="t" r="r" b="b"/>
            <a:pathLst>
              <a:path w="1314583" h="2501900">
                <a:moveTo>
                  <a:pt x="1314583" y="0"/>
                </a:moveTo>
                <a:lnTo>
                  <a:pt x="457333" y="0"/>
                </a:lnTo>
                <a:cubicBezTo>
                  <a:pt x="38233" y="42333"/>
                  <a:pt x="-2761" y="405770"/>
                  <a:pt x="133" y="584200"/>
                </a:cubicBezTo>
                <a:lnTo>
                  <a:pt x="133" y="2501900"/>
                </a:lnTo>
              </a:path>
            </a:pathLst>
          </a:custGeom>
          <a:noFill/>
          <a:ln w="1079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1" name="Freeform 6"/>
          <p:cNvSpPr/>
          <p:nvPr userDrawn="1"/>
        </p:nvSpPr>
        <p:spPr bwMode="auto">
          <a:xfrm>
            <a:off x="11169186" y="5320667"/>
            <a:ext cx="1018154" cy="1540135"/>
          </a:xfrm>
          <a:custGeom>
            <a:avLst/>
            <a:gdLst>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438912 w 1048512"/>
              <a:gd name="connsiteY2" fmla="*/ 12192 h 1414272"/>
              <a:gd name="connsiteX3" fmla="*/ 1048512 w 1048512"/>
              <a:gd name="connsiteY3" fmla="*/ 0 h 1414272"/>
              <a:gd name="connsiteX0" fmla="*/ 0 w 1048512"/>
              <a:gd name="connsiteY0" fmla="*/ 1414272 h 1414272"/>
              <a:gd name="connsiteX1" fmla="*/ 12192 w 1048512"/>
              <a:gd name="connsiteY1" fmla="*/ 487680 h 1414272"/>
              <a:gd name="connsiteX2" fmla="*/ 1048512 w 1048512"/>
              <a:gd name="connsiteY2" fmla="*/ 0 h 1414272"/>
              <a:gd name="connsiteX0" fmla="*/ 0 w 1048512"/>
              <a:gd name="connsiteY0" fmla="*/ 1446741 h 1446741"/>
              <a:gd name="connsiteX1" fmla="*/ 12192 w 1048512"/>
              <a:gd name="connsiteY1" fmla="*/ 520149 h 1446741"/>
              <a:gd name="connsiteX2" fmla="*/ 1048512 w 1048512"/>
              <a:gd name="connsiteY2" fmla="*/ 32469 h 1446741"/>
              <a:gd name="connsiteX0" fmla="*/ 0 w 1048512"/>
              <a:gd name="connsiteY0" fmla="*/ 1454721 h 1454721"/>
              <a:gd name="connsiteX1" fmla="*/ 12192 w 1048512"/>
              <a:gd name="connsiteY1" fmla="*/ 528129 h 1454721"/>
              <a:gd name="connsiteX2" fmla="*/ 1048512 w 1048512"/>
              <a:gd name="connsiteY2" fmla="*/ 40449 h 1454721"/>
              <a:gd name="connsiteX0" fmla="*/ 0 w 1048512"/>
              <a:gd name="connsiteY0" fmla="*/ 1421418 h 1421418"/>
              <a:gd name="connsiteX1" fmla="*/ 12192 w 1048512"/>
              <a:gd name="connsiteY1" fmla="*/ 494826 h 1421418"/>
              <a:gd name="connsiteX2" fmla="*/ 1048512 w 1048512"/>
              <a:gd name="connsiteY2" fmla="*/ 7146 h 1421418"/>
              <a:gd name="connsiteX0" fmla="*/ 0 w 1048512"/>
              <a:gd name="connsiteY0" fmla="*/ 1421108 h 1421108"/>
              <a:gd name="connsiteX1" fmla="*/ 12192 w 1048512"/>
              <a:gd name="connsiteY1" fmla="*/ 494516 h 1421108"/>
              <a:gd name="connsiteX2" fmla="*/ 1048512 w 1048512"/>
              <a:gd name="connsiteY2" fmla="*/ 6836 h 1421108"/>
              <a:gd name="connsiteX0" fmla="*/ 0 w 1048512"/>
              <a:gd name="connsiteY0" fmla="*/ 1424515 h 1424515"/>
              <a:gd name="connsiteX1" fmla="*/ 12192 w 1048512"/>
              <a:gd name="connsiteY1" fmla="*/ 497923 h 1424515"/>
              <a:gd name="connsiteX2" fmla="*/ 1048512 w 1048512"/>
              <a:gd name="connsiteY2" fmla="*/ 10243 h 1424515"/>
              <a:gd name="connsiteX0" fmla="*/ 0 w 1048512"/>
              <a:gd name="connsiteY0" fmla="*/ 1414727 h 1414727"/>
              <a:gd name="connsiteX1" fmla="*/ 12192 w 1048512"/>
              <a:gd name="connsiteY1" fmla="*/ 488135 h 1414727"/>
              <a:gd name="connsiteX2" fmla="*/ 1048512 w 1048512"/>
              <a:gd name="connsiteY2" fmla="*/ 455 h 1414727"/>
              <a:gd name="connsiteX0" fmla="*/ 0 w 1042162"/>
              <a:gd name="connsiteY0" fmla="*/ 1411875 h 1411875"/>
              <a:gd name="connsiteX1" fmla="*/ 5842 w 1042162"/>
              <a:gd name="connsiteY1" fmla="*/ 488135 h 1411875"/>
              <a:gd name="connsiteX2" fmla="*/ 1042162 w 1042162"/>
              <a:gd name="connsiteY2" fmla="*/ 455 h 1411875"/>
              <a:gd name="connsiteX0" fmla="*/ 0 w 1038987"/>
              <a:gd name="connsiteY0" fmla="*/ 1411875 h 1411875"/>
              <a:gd name="connsiteX1" fmla="*/ 2667 w 1038987"/>
              <a:gd name="connsiteY1" fmla="*/ 488135 h 1411875"/>
              <a:gd name="connsiteX2" fmla="*/ 1038987 w 1038987"/>
              <a:gd name="connsiteY2" fmla="*/ 455 h 1411875"/>
            </a:gdLst>
            <a:ahLst/>
            <a:cxnLst>
              <a:cxn ang="0">
                <a:pos x="connsiteX0" y="connsiteY0"/>
              </a:cxn>
              <a:cxn ang="0">
                <a:pos x="connsiteX1" y="connsiteY1"/>
              </a:cxn>
              <a:cxn ang="0">
                <a:pos x="connsiteX2" y="connsiteY2"/>
              </a:cxn>
            </a:cxnLst>
            <a:rect l="l" t="t" r="r" b="b"/>
            <a:pathLst>
              <a:path w="1038987" h="1411875">
                <a:moveTo>
                  <a:pt x="0" y="1411875"/>
                </a:moveTo>
                <a:cubicBezTo>
                  <a:pt x="1947" y="1103962"/>
                  <a:pt x="720" y="796048"/>
                  <a:pt x="2667" y="488135"/>
                </a:cubicBezTo>
                <a:cubicBezTo>
                  <a:pt x="-381" y="58472"/>
                  <a:pt x="191262" y="-6329"/>
                  <a:pt x="1038987" y="455"/>
                </a:cubicBezTo>
              </a:path>
            </a:pathLst>
          </a:custGeom>
          <a:noFill/>
          <a:ln w="10795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2" name="Freeform 7"/>
          <p:cNvSpPr/>
          <p:nvPr userDrawn="1"/>
        </p:nvSpPr>
        <p:spPr bwMode="auto">
          <a:xfrm>
            <a:off x="7430235" y="2467125"/>
            <a:ext cx="2427337" cy="4396790"/>
          </a:xfrm>
          <a:custGeom>
            <a:avLst/>
            <a:gdLst>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35808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50592 w 2450592"/>
              <a:gd name="connsiteY0" fmla="*/ 4047744 h 4047744"/>
              <a:gd name="connsiteX1" fmla="*/ 2450592 w 2450592"/>
              <a:gd name="connsiteY1" fmla="*/ 3072384 h 4047744"/>
              <a:gd name="connsiteX2" fmla="*/ 1950720 w 2450592"/>
              <a:gd name="connsiteY2" fmla="*/ 2694432 h 4047744"/>
              <a:gd name="connsiteX3" fmla="*/ 1548384 w 2450592"/>
              <a:gd name="connsiteY3" fmla="*/ 2694432 h 4047744"/>
              <a:gd name="connsiteX4" fmla="*/ 1048512 w 2450592"/>
              <a:gd name="connsiteY4" fmla="*/ 2243328 h 4047744"/>
              <a:gd name="connsiteX5" fmla="*/ 1072896 w 2450592"/>
              <a:gd name="connsiteY5" fmla="*/ 426720 h 4047744"/>
              <a:gd name="connsiteX6" fmla="*/ 646176 w 2450592"/>
              <a:gd name="connsiteY6" fmla="*/ 24384 h 4047744"/>
              <a:gd name="connsiteX7" fmla="*/ 0 w 2450592"/>
              <a:gd name="connsiteY7" fmla="*/ 0 h 4047744"/>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 name="connsiteX0" fmla="*/ 2479167 w 2479167"/>
              <a:gd name="connsiteY0" fmla="*/ 4030631 h 4030631"/>
              <a:gd name="connsiteX1" fmla="*/ 2479167 w 2479167"/>
              <a:gd name="connsiteY1" fmla="*/ 3055271 h 4030631"/>
              <a:gd name="connsiteX2" fmla="*/ 1979295 w 2479167"/>
              <a:gd name="connsiteY2" fmla="*/ 2677319 h 4030631"/>
              <a:gd name="connsiteX3" fmla="*/ 1576959 w 2479167"/>
              <a:gd name="connsiteY3" fmla="*/ 2677319 h 4030631"/>
              <a:gd name="connsiteX4" fmla="*/ 1077087 w 2479167"/>
              <a:gd name="connsiteY4" fmla="*/ 2226215 h 4030631"/>
              <a:gd name="connsiteX5" fmla="*/ 1101471 w 2479167"/>
              <a:gd name="connsiteY5" fmla="*/ 409607 h 4030631"/>
              <a:gd name="connsiteX6" fmla="*/ 674751 w 2479167"/>
              <a:gd name="connsiteY6" fmla="*/ 7271 h 4030631"/>
              <a:gd name="connsiteX7" fmla="*/ 0 w 2479167"/>
              <a:gd name="connsiteY7" fmla="*/ 0 h 403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9167" h="4030631">
                <a:moveTo>
                  <a:pt x="2479167" y="4030631"/>
                </a:moveTo>
                <a:lnTo>
                  <a:pt x="2479167" y="3055271"/>
                </a:lnTo>
                <a:cubicBezTo>
                  <a:pt x="2478432" y="2904400"/>
                  <a:pt x="2328799" y="2681383"/>
                  <a:pt x="1979295" y="2677319"/>
                </a:cubicBezTo>
                <a:lnTo>
                  <a:pt x="1576959" y="2677319"/>
                </a:lnTo>
                <a:cubicBezTo>
                  <a:pt x="1349375" y="2671689"/>
                  <a:pt x="1093710" y="2571656"/>
                  <a:pt x="1077087" y="2226215"/>
                </a:cubicBezTo>
                <a:lnTo>
                  <a:pt x="1101471" y="409607"/>
                </a:lnTo>
                <a:cubicBezTo>
                  <a:pt x="1068959" y="238919"/>
                  <a:pt x="987679" y="68231"/>
                  <a:pt x="674751" y="7271"/>
                </a:cubicBezTo>
                <a:lnTo>
                  <a:pt x="0" y="0"/>
                </a:lnTo>
              </a:path>
            </a:pathLst>
          </a:custGeom>
          <a:noFill/>
          <a:ln w="1079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3" name="Freeform 8"/>
          <p:cNvSpPr/>
          <p:nvPr userDrawn="1"/>
        </p:nvSpPr>
        <p:spPr bwMode="auto">
          <a:xfrm>
            <a:off x="10359205" y="4563086"/>
            <a:ext cx="1828134" cy="2300827"/>
          </a:xfrm>
          <a:custGeom>
            <a:avLst/>
            <a:gdLst>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730 w 1865914"/>
              <a:gd name="connsiteY0" fmla="*/ 2109216 h 2109216"/>
              <a:gd name="connsiteX1" fmla="*/ 538 w 1865914"/>
              <a:gd name="connsiteY1" fmla="*/ 585216 h 2109216"/>
              <a:gd name="connsiteX2" fmla="*/ 427258 w 1865914"/>
              <a:gd name="connsiteY2" fmla="*/ 0 h 2109216"/>
              <a:gd name="connsiteX3" fmla="*/ 1865914 w 1865914"/>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09216 h 2109216"/>
              <a:gd name="connsiteX1" fmla="*/ 0 w 1865376"/>
              <a:gd name="connsiteY1" fmla="*/ 585216 h 2109216"/>
              <a:gd name="connsiteX2" fmla="*/ 426720 w 1865376"/>
              <a:gd name="connsiteY2" fmla="*/ 0 h 2109216"/>
              <a:gd name="connsiteX3" fmla="*/ 1865376 w 1865376"/>
              <a:gd name="connsiteY3" fmla="*/ 0 h 2109216"/>
              <a:gd name="connsiteX0" fmla="*/ 12192 w 1865376"/>
              <a:gd name="connsiteY0" fmla="*/ 2124428 h 2124428"/>
              <a:gd name="connsiteX1" fmla="*/ 0 w 1865376"/>
              <a:gd name="connsiteY1" fmla="*/ 600428 h 2124428"/>
              <a:gd name="connsiteX2" fmla="*/ 426720 w 1865376"/>
              <a:gd name="connsiteY2" fmla="*/ 15212 h 2124428"/>
              <a:gd name="connsiteX3" fmla="*/ 1865376 w 1865376"/>
              <a:gd name="connsiteY3" fmla="*/ 15212 h 212442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16668 h 2116668"/>
              <a:gd name="connsiteX1" fmla="*/ 0 w 1865376"/>
              <a:gd name="connsiteY1" fmla="*/ 592668 h 2116668"/>
              <a:gd name="connsiteX2" fmla="*/ 731520 w 1865376"/>
              <a:gd name="connsiteY2" fmla="*/ 18860 h 2116668"/>
              <a:gd name="connsiteX3" fmla="*/ 1865376 w 1865376"/>
              <a:gd name="connsiteY3" fmla="*/ 7452 h 2116668"/>
              <a:gd name="connsiteX0" fmla="*/ 12192 w 1865376"/>
              <a:gd name="connsiteY0" fmla="*/ 2109217 h 2109217"/>
              <a:gd name="connsiteX1" fmla="*/ 0 w 1865376"/>
              <a:gd name="connsiteY1" fmla="*/ 585217 h 2109217"/>
              <a:gd name="connsiteX2" fmla="*/ 731520 w 1865376"/>
              <a:gd name="connsiteY2" fmla="*/ 11409 h 2109217"/>
              <a:gd name="connsiteX3" fmla="*/ 1865376 w 1865376"/>
              <a:gd name="connsiteY3" fmla="*/ 1 h 2109217"/>
              <a:gd name="connsiteX0" fmla="*/ 12192 w 1865376"/>
              <a:gd name="connsiteY0" fmla="*/ 2212929 h 2212929"/>
              <a:gd name="connsiteX1" fmla="*/ 0 w 1865376"/>
              <a:gd name="connsiteY1" fmla="*/ 688929 h 2212929"/>
              <a:gd name="connsiteX2" fmla="*/ 744220 w 1865376"/>
              <a:gd name="connsiteY2" fmla="*/ 1032 h 2212929"/>
              <a:gd name="connsiteX3" fmla="*/ 1865376 w 1865376"/>
              <a:gd name="connsiteY3" fmla="*/ 103713 h 221292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212699 h 2212699"/>
              <a:gd name="connsiteX1" fmla="*/ 0 w 1865376"/>
              <a:gd name="connsiteY1" fmla="*/ 688699 h 2212699"/>
              <a:gd name="connsiteX2" fmla="*/ 744220 w 1865376"/>
              <a:gd name="connsiteY2" fmla="*/ 802 h 2212699"/>
              <a:gd name="connsiteX3" fmla="*/ 1865376 w 1865376"/>
              <a:gd name="connsiteY3" fmla="*/ 103483 h 2212699"/>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192 w 1865376"/>
              <a:gd name="connsiteY0" fmla="*/ 2109216 h 2109216"/>
              <a:gd name="connsiteX1" fmla="*/ 0 w 1865376"/>
              <a:gd name="connsiteY1" fmla="*/ 585216 h 2109216"/>
              <a:gd name="connsiteX2" fmla="*/ 579120 w 1865376"/>
              <a:gd name="connsiteY2" fmla="*/ 45635 h 2109216"/>
              <a:gd name="connsiteX3" fmla="*/ 1865376 w 1865376"/>
              <a:gd name="connsiteY3" fmla="*/ 0 h 2109216"/>
              <a:gd name="connsiteX0" fmla="*/ 12317 w 1865501"/>
              <a:gd name="connsiteY0" fmla="*/ 2109216 h 2109216"/>
              <a:gd name="connsiteX1" fmla="*/ 125 w 1865501"/>
              <a:gd name="connsiteY1" fmla="*/ 585216 h 2109216"/>
              <a:gd name="connsiteX2" fmla="*/ 579245 w 1865501"/>
              <a:gd name="connsiteY2" fmla="*/ 45635 h 2109216"/>
              <a:gd name="connsiteX3" fmla="*/ 1865501 w 1865501"/>
              <a:gd name="connsiteY3" fmla="*/ 0 h 2109216"/>
              <a:gd name="connsiteX0" fmla="*/ 12358 w 1865542"/>
              <a:gd name="connsiteY0" fmla="*/ 2109216 h 2109216"/>
              <a:gd name="connsiteX1" fmla="*/ 166 w 1865542"/>
              <a:gd name="connsiteY1" fmla="*/ 585216 h 2109216"/>
              <a:gd name="connsiteX2" fmla="*/ 503086 w 1865542"/>
              <a:gd name="connsiteY2" fmla="*/ 34226 h 2109216"/>
              <a:gd name="connsiteX3" fmla="*/ 1865542 w 1865542"/>
              <a:gd name="connsiteY3" fmla="*/ 0 h 2109216"/>
            </a:gdLst>
            <a:ahLst/>
            <a:cxnLst>
              <a:cxn ang="0">
                <a:pos x="connsiteX0" y="connsiteY0"/>
              </a:cxn>
              <a:cxn ang="0">
                <a:pos x="connsiteX1" y="connsiteY1"/>
              </a:cxn>
              <a:cxn ang="0">
                <a:pos x="connsiteX2" y="connsiteY2"/>
              </a:cxn>
              <a:cxn ang="0">
                <a:pos x="connsiteX3" y="connsiteY3"/>
              </a:cxn>
            </a:cxnLst>
            <a:rect l="l" t="t" r="r" b="b"/>
            <a:pathLst>
              <a:path w="1865542" h="2109216">
                <a:moveTo>
                  <a:pt x="12358" y="2109216"/>
                </a:moveTo>
                <a:lnTo>
                  <a:pt x="166" y="585216"/>
                </a:lnTo>
                <a:cubicBezTo>
                  <a:pt x="-6946" y="267906"/>
                  <a:pt x="214034" y="45635"/>
                  <a:pt x="503086" y="34226"/>
                </a:cubicBezTo>
                <a:cubicBezTo>
                  <a:pt x="893738" y="22817"/>
                  <a:pt x="1385990" y="0"/>
                  <a:pt x="1865542" y="0"/>
                </a:cubicBezTo>
              </a:path>
            </a:pathLst>
          </a:custGeom>
          <a:noFill/>
          <a:ln w="10795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4" name="Freeform 9"/>
          <p:cNvSpPr/>
          <p:nvPr userDrawn="1"/>
        </p:nvSpPr>
        <p:spPr bwMode="auto">
          <a:xfrm flipH="1">
            <a:off x="9818516" y="-2191"/>
            <a:ext cx="2371441" cy="3033338"/>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8933"/>
              <a:gd name="connsiteY0" fmla="*/ 0 h 4339772"/>
              <a:gd name="connsiteX1" fmla="*/ 888933 w 888933"/>
              <a:gd name="connsiteY1" fmla="*/ 3731415 h 4339772"/>
              <a:gd name="connsiteX2" fmla="*/ 493486 w 888933"/>
              <a:gd name="connsiteY2" fmla="*/ 4339772 h 4339772"/>
              <a:gd name="connsiteX3" fmla="*/ 0 w 888933"/>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744944 h 4339772"/>
              <a:gd name="connsiteX2" fmla="*/ 493486 w 885372"/>
              <a:gd name="connsiteY2" fmla="*/ 4339772 h 4339772"/>
              <a:gd name="connsiteX3" fmla="*/ 0 w 885372"/>
              <a:gd name="connsiteY3" fmla="*/ 4339772 h 4339772"/>
              <a:gd name="connsiteX0" fmla="*/ 885372 w 932040"/>
              <a:gd name="connsiteY0" fmla="*/ 0 h 4339772"/>
              <a:gd name="connsiteX1" fmla="*/ 885372 w 932040"/>
              <a:gd name="connsiteY1" fmla="*/ 3744944 h 4339772"/>
              <a:gd name="connsiteX2" fmla="*/ 686389 w 932040"/>
              <a:gd name="connsiteY2" fmla="*/ 4339772 h 4339772"/>
              <a:gd name="connsiteX3" fmla="*/ 0 w 932040"/>
              <a:gd name="connsiteY3" fmla="*/ 4339772 h 4339772"/>
              <a:gd name="connsiteX0" fmla="*/ 885372 w 885372"/>
              <a:gd name="connsiteY0" fmla="*/ 0 h 4339772"/>
              <a:gd name="connsiteX1" fmla="*/ 885372 w 885372"/>
              <a:gd name="connsiteY1" fmla="*/ 3744944 h 4339772"/>
              <a:gd name="connsiteX2" fmla="*/ 686389 w 885372"/>
              <a:gd name="connsiteY2" fmla="*/ 4339772 h 4339772"/>
              <a:gd name="connsiteX3" fmla="*/ 0 w 885372"/>
              <a:gd name="connsiteY3" fmla="*/ 4339772 h 4339772"/>
              <a:gd name="connsiteX0" fmla="*/ 885372 w 885705"/>
              <a:gd name="connsiteY0" fmla="*/ 0 h 4339772"/>
              <a:gd name="connsiteX1" fmla="*/ 885372 w 885705"/>
              <a:gd name="connsiteY1" fmla="*/ 3744944 h 4339772"/>
              <a:gd name="connsiteX2" fmla="*/ 686389 w 885705"/>
              <a:gd name="connsiteY2" fmla="*/ 4339772 h 4339772"/>
              <a:gd name="connsiteX3" fmla="*/ 0 w 885705"/>
              <a:gd name="connsiteY3" fmla="*/ 4339772 h 4339772"/>
              <a:gd name="connsiteX0" fmla="*/ 885372 w 885592"/>
              <a:gd name="connsiteY0" fmla="*/ 0 h 4339772"/>
              <a:gd name="connsiteX1" fmla="*/ 885372 w 885592"/>
              <a:gd name="connsiteY1" fmla="*/ 3744944 h 4339772"/>
              <a:gd name="connsiteX2" fmla="*/ 686389 w 885592"/>
              <a:gd name="connsiteY2" fmla="*/ 4339772 h 4339772"/>
              <a:gd name="connsiteX3" fmla="*/ 0 w 885592"/>
              <a:gd name="connsiteY3" fmla="*/ 4339772 h 4339772"/>
              <a:gd name="connsiteX0" fmla="*/ 885372 w 885722"/>
              <a:gd name="connsiteY0" fmla="*/ 0 h 4339772"/>
              <a:gd name="connsiteX1" fmla="*/ 885372 w 885722"/>
              <a:gd name="connsiteY1" fmla="*/ 3744944 h 4339772"/>
              <a:gd name="connsiteX2" fmla="*/ 686389 w 885722"/>
              <a:gd name="connsiteY2" fmla="*/ 4339772 h 4339772"/>
              <a:gd name="connsiteX3" fmla="*/ 0 w 885722"/>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5722" h="4339772">
                <a:moveTo>
                  <a:pt x="885372" y="0"/>
                </a:moveTo>
                <a:lnTo>
                  <a:pt x="885372" y="3744944"/>
                </a:lnTo>
                <a:cubicBezTo>
                  <a:pt x="889725" y="4273184"/>
                  <a:pt x="855275" y="4336597"/>
                  <a:pt x="686389" y="4339772"/>
                </a:cubicBezTo>
                <a:lnTo>
                  <a:pt x="0" y="4339772"/>
                </a:lnTo>
              </a:path>
            </a:pathLst>
          </a:custGeom>
          <a:noFill/>
          <a:ln w="1079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sp>
        <p:nvSpPr>
          <p:cNvPr id="15" name="Rectangle 78"/>
          <p:cNvSpPr/>
          <p:nvPr userDrawn="1"/>
        </p:nvSpPr>
        <p:spPr bwMode="auto">
          <a:xfrm>
            <a:off x="9520578" y="6241487"/>
            <a:ext cx="2001534" cy="623175"/>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Lst>
            <a:ahLst/>
            <a:cxnLst>
              <a:cxn ang="0">
                <a:pos x="connsiteX0" y="connsiteY0"/>
              </a:cxn>
              <a:cxn ang="0">
                <a:pos x="connsiteX1" y="connsiteY1"/>
              </a:cxn>
              <a:cxn ang="0">
                <a:pos x="connsiteX2" y="connsiteY2"/>
              </a:cxn>
              <a:cxn ang="0">
                <a:pos x="connsiteX3" y="connsiteY3"/>
              </a:cxn>
            </a:cxnLst>
            <a:rect l="l" t="t" r="r" b="b"/>
            <a:pathLst>
              <a:path w="2549095" h="866096">
                <a:moveTo>
                  <a:pt x="0" y="855488"/>
                </a:moveTo>
                <a:lnTo>
                  <a:pt x="0" y="0"/>
                </a:lnTo>
                <a:lnTo>
                  <a:pt x="2544741" y="0"/>
                </a:lnTo>
                <a:cubicBezTo>
                  <a:pt x="2544741" y="285163"/>
                  <a:pt x="2549095" y="866096"/>
                  <a:pt x="2549095" y="866096"/>
                </a:cubicBezTo>
              </a:path>
            </a:pathLst>
          </a:custGeom>
          <a:noFill/>
          <a:ln w="762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16" name="Freeform 11"/>
          <p:cNvSpPr/>
          <p:nvPr userDrawn="1"/>
        </p:nvSpPr>
        <p:spPr bwMode="auto">
          <a:xfrm>
            <a:off x="8079667" y="-2192"/>
            <a:ext cx="593770" cy="4228361"/>
          </a:xfrm>
          <a:custGeom>
            <a:avLst/>
            <a:gdLst>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39772"/>
              <a:gd name="connsiteX1" fmla="*/ 885372 w 885372"/>
              <a:gd name="connsiteY1" fmla="*/ 3947886 h 4339772"/>
              <a:gd name="connsiteX2" fmla="*/ 493486 w 885372"/>
              <a:gd name="connsiteY2" fmla="*/ 4339772 h 4339772"/>
              <a:gd name="connsiteX3" fmla="*/ 0 w 885372"/>
              <a:gd name="connsiteY3" fmla="*/ 4339772 h 4339772"/>
              <a:gd name="connsiteX0" fmla="*/ 885372 w 885372"/>
              <a:gd name="connsiteY0" fmla="*/ 0 h 4357487"/>
              <a:gd name="connsiteX1" fmla="*/ 885372 w 885372"/>
              <a:gd name="connsiteY1" fmla="*/ 3947886 h 4357487"/>
              <a:gd name="connsiteX2" fmla="*/ 493486 w 885372"/>
              <a:gd name="connsiteY2" fmla="*/ 4339772 h 4357487"/>
              <a:gd name="connsiteX3" fmla="*/ 0 w 885372"/>
              <a:gd name="connsiteY3" fmla="*/ 4339772 h 4357487"/>
              <a:gd name="connsiteX0" fmla="*/ 885372 w 932374"/>
              <a:gd name="connsiteY0" fmla="*/ 0 h 4358057"/>
              <a:gd name="connsiteX1" fmla="*/ 885372 w 932374"/>
              <a:gd name="connsiteY1" fmla="*/ 3947886 h 4358057"/>
              <a:gd name="connsiteX2" fmla="*/ 493486 w 932374"/>
              <a:gd name="connsiteY2" fmla="*/ 4339772 h 4358057"/>
              <a:gd name="connsiteX3" fmla="*/ 0 w 932374"/>
              <a:gd name="connsiteY3" fmla="*/ 4339772 h 4358057"/>
              <a:gd name="connsiteX0" fmla="*/ 885372 w 892667"/>
              <a:gd name="connsiteY0" fmla="*/ 0 h 4359989"/>
              <a:gd name="connsiteX1" fmla="*/ 885372 w 892667"/>
              <a:gd name="connsiteY1" fmla="*/ 3947886 h 4359989"/>
              <a:gd name="connsiteX2" fmla="*/ 493486 w 892667"/>
              <a:gd name="connsiteY2" fmla="*/ 4339772 h 4359989"/>
              <a:gd name="connsiteX3" fmla="*/ 0 w 892667"/>
              <a:gd name="connsiteY3" fmla="*/ 4339772 h 4359989"/>
              <a:gd name="connsiteX0" fmla="*/ 885372 w 894773"/>
              <a:gd name="connsiteY0" fmla="*/ 0 h 4339772"/>
              <a:gd name="connsiteX1" fmla="*/ 885372 w 894773"/>
              <a:gd name="connsiteY1" fmla="*/ 3947886 h 4339772"/>
              <a:gd name="connsiteX2" fmla="*/ 493486 w 894773"/>
              <a:gd name="connsiteY2" fmla="*/ 4339772 h 4339772"/>
              <a:gd name="connsiteX3" fmla="*/ 0 w 894773"/>
              <a:gd name="connsiteY3" fmla="*/ 4339772 h 4339772"/>
              <a:gd name="connsiteX0" fmla="*/ 885372 w 886846"/>
              <a:gd name="connsiteY0" fmla="*/ 0 h 4339772"/>
              <a:gd name="connsiteX1" fmla="*/ 885372 w 886846"/>
              <a:gd name="connsiteY1" fmla="*/ 3947886 h 4339772"/>
              <a:gd name="connsiteX2" fmla="*/ 493486 w 886846"/>
              <a:gd name="connsiteY2" fmla="*/ 4339772 h 4339772"/>
              <a:gd name="connsiteX3" fmla="*/ 0 w 886846"/>
              <a:gd name="connsiteY3" fmla="*/ 4339772 h 4339772"/>
            </a:gdLst>
            <a:ahLst/>
            <a:cxnLst>
              <a:cxn ang="0">
                <a:pos x="connsiteX0" y="connsiteY0"/>
              </a:cxn>
              <a:cxn ang="0">
                <a:pos x="connsiteX1" y="connsiteY1"/>
              </a:cxn>
              <a:cxn ang="0">
                <a:pos x="connsiteX2" y="connsiteY2"/>
              </a:cxn>
              <a:cxn ang="0">
                <a:pos x="connsiteX3" y="connsiteY3"/>
              </a:cxn>
            </a:cxnLst>
            <a:rect l="l" t="t" r="r" b="b"/>
            <a:pathLst>
              <a:path w="886846" h="4339772">
                <a:moveTo>
                  <a:pt x="885372" y="0"/>
                </a:moveTo>
                <a:lnTo>
                  <a:pt x="885372" y="3947886"/>
                </a:lnTo>
                <a:cubicBezTo>
                  <a:pt x="891165" y="4155623"/>
                  <a:pt x="899433" y="4336596"/>
                  <a:pt x="493486" y="4339772"/>
                </a:cubicBezTo>
                <a:lnTo>
                  <a:pt x="0" y="4339772"/>
                </a:lnTo>
              </a:path>
            </a:pathLst>
          </a:custGeom>
          <a:noFill/>
          <a:ln w="107950">
            <a:solidFill>
              <a:srgbClr val="FF581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93"/>
            <a:endParaRPr lang="en-US" sz="1764">
              <a:solidFill>
                <a:prstClr val="white"/>
              </a:solidFill>
              <a:latin typeface="メイリオ" panose="020B0604030504040204" pitchFamily="50" charset="-128"/>
            </a:endParaRPr>
          </a:p>
        </p:txBody>
      </p:sp>
      <p:grpSp>
        <p:nvGrpSpPr>
          <p:cNvPr id="17" name="Group 12"/>
          <p:cNvGrpSpPr/>
          <p:nvPr userDrawn="1"/>
        </p:nvGrpSpPr>
        <p:grpSpPr>
          <a:xfrm>
            <a:off x="6814241" y="4226169"/>
            <a:ext cx="1180662" cy="0"/>
            <a:chOff x="6952690" y="4310628"/>
            <a:chExt cx="1204651" cy="0"/>
          </a:xfrm>
        </p:grpSpPr>
        <p:cxnSp>
          <p:nvCxnSpPr>
            <p:cNvPr id="18" name="Straight Connector 13"/>
            <p:cNvCxnSpPr/>
            <p:nvPr/>
          </p:nvCxnSpPr>
          <p:spPr>
            <a:xfrm>
              <a:off x="7756878" y="4310628"/>
              <a:ext cx="400463" cy="0"/>
            </a:xfrm>
            <a:prstGeom prst="line">
              <a:avLst/>
            </a:prstGeom>
            <a:noFill/>
            <a:ln w="107950">
              <a:solidFill>
                <a:srgbClr val="DC3C00"/>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4"/>
            <p:cNvCxnSpPr/>
            <p:nvPr/>
          </p:nvCxnSpPr>
          <p:spPr>
            <a:xfrm>
              <a:off x="6952690" y="4310628"/>
              <a:ext cx="400463" cy="0"/>
            </a:xfrm>
            <a:prstGeom prst="line">
              <a:avLst/>
            </a:prstGeom>
            <a:noFill/>
            <a:ln w="107950">
              <a:solidFill>
                <a:schemeClr val="accent2"/>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0" name="Group 15"/>
          <p:cNvGrpSpPr/>
          <p:nvPr userDrawn="1"/>
        </p:nvGrpSpPr>
        <p:grpSpPr>
          <a:xfrm>
            <a:off x="7261380" y="59018"/>
            <a:ext cx="4926024" cy="5268006"/>
            <a:chOff x="7408915" y="58809"/>
            <a:chExt cx="5026110" cy="5375040"/>
          </a:xfrm>
        </p:grpSpPr>
        <p:sp>
          <p:nvSpPr>
            <p:cNvPr id="21" name="Right Arrow 16"/>
            <p:cNvSpPr/>
            <p:nvPr/>
          </p:nvSpPr>
          <p:spPr bwMode="auto">
            <a:xfrm>
              <a:off x="7857891" y="1287577"/>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22" name="Right Arrow 17"/>
            <p:cNvSpPr/>
            <p:nvPr/>
          </p:nvSpPr>
          <p:spPr bwMode="auto">
            <a:xfrm flipH="1">
              <a:off x="9611828" y="2696253"/>
              <a:ext cx="391594" cy="253272"/>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23" name="Right Arrow 18"/>
            <p:cNvSpPr/>
            <p:nvPr/>
          </p:nvSpPr>
          <p:spPr bwMode="auto">
            <a:xfrm flipH="1">
              <a:off x="12043431" y="456700"/>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24" name="Freeform 61"/>
            <p:cNvSpPr>
              <a:spLocks noEditPoints="1"/>
            </p:cNvSpPr>
            <p:nvPr/>
          </p:nvSpPr>
          <p:spPr bwMode="black">
            <a:xfrm>
              <a:off x="9807465" y="4761854"/>
              <a:ext cx="536335" cy="67199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68217A"/>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25" name="Freeform 85"/>
            <p:cNvSpPr>
              <a:spLocks noEditPoints="1"/>
            </p:cNvSpPr>
            <p:nvPr/>
          </p:nvSpPr>
          <p:spPr bwMode="black">
            <a:xfrm>
              <a:off x="8923644" y="2206369"/>
              <a:ext cx="697647" cy="1137971"/>
            </a:xfrm>
            <a:custGeom>
              <a:avLst/>
              <a:gdLst>
                <a:gd name="T0" fmla="*/ 1222 w 1490"/>
                <a:gd name="T1" fmla="*/ 199 h 2432"/>
                <a:gd name="T2" fmla="*/ 1082 w 1490"/>
                <a:gd name="T3" fmla="*/ 239 h 2432"/>
                <a:gd name="T4" fmla="*/ 705 w 1490"/>
                <a:gd name="T5" fmla="*/ 0 h 2432"/>
                <a:gd name="T6" fmla="*/ 298 w 1490"/>
                <a:gd name="T7" fmla="*/ 326 h 2432"/>
                <a:gd name="T8" fmla="*/ 214 w 1490"/>
                <a:gd name="T9" fmla="*/ 309 h 2432"/>
                <a:gd name="T10" fmla="*/ 0 w 1490"/>
                <a:gd name="T11" fmla="*/ 522 h 2432"/>
                <a:gd name="T12" fmla="*/ 214 w 1490"/>
                <a:gd name="T13" fmla="*/ 736 h 2432"/>
                <a:gd name="T14" fmla="*/ 1222 w 1490"/>
                <a:gd name="T15" fmla="*/ 736 h 2432"/>
                <a:gd name="T16" fmla="*/ 1490 w 1490"/>
                <a:gd name="T17" fmla="*/ 467 h 2432"/>
                <a:gd name="T18" fmla="*/ 1222 w 1490"/>
                <a:gd name="T19" fmla="*/ 199 h 2432"/>
                <a:gd name="T20" fmla="*/ 318 w 1490"/>
                <a:gd name="T21" fmla="*/ 2032 h 2432"/>
                <a:gd name="T22" fmla="*/ 318 w 1490"/>
                <a:gd name="T23" fmla="*/ 2398 h 2432"/>
                <a:gd name="T24" fmla="*/ 351 w 1490"/>
                <a:gd name="T25" fmla="*/ 2432 h 2432"/>
                <a:gd name="T26" fmla="*/ 605 w 1490"/>
                <a:gd name="T27" fmla="*/ 2432 h 2432"/>
                <a:gd name="T28" fmla="*/ 605 w 1490"/>
                <a:gd name="T29" fmla="*/ 2091 h 2432"/>
                <a:gd name="T30" fmla="*/ 639 w 1490"/>
                <a:gd name="T31" fmla="*/ 2058 h 2432"/>
                <a:gd name="T32" fmla="*/ 852 w 1490"/>
                <a:gd name="T33" fmla="*/ 2058 h 2432"/>
                <a:gd name="T34" fmla="*/ 886 w 1490"/>
                <a:gd name="T35" fmla="*/ 2091 h 2432"/>
                <a:gd name="T36" fmla="*/ 886 w 1490"/>
                <a:gd name="T37" fmla="*/ 2432 h 2432"/>
                <a:gd name="T38" fmla="*/ 1140 w 1490"/>
                <a:gd name="T39" fmla="*/ 2432 h 2432"/>
                <a:gd name="T40" fmla="*/ 1173 w 1490"/>
                <a:gd name="T41" fmla="*/ 2398 h 2432"/>
                <a:gd name="T42" fmla="*/ 1173 w 1490"/>
                <a:gd name="T43" fmla="*/ 2032 h 2432"/>
                <a:gd name="T44" fmla="*/ 745 w 1490"/>
                <a:gd name="T45" fmla="*/ 1657 h 2432"/>
                <a:gd name="T46" fmla="*/ 318 w 1490"/>
                <a:gd name="T47" fmla="*/ 2032 h 2432"/>
                <a:gd name="T48" fmla="*/ 1086 w 1490"/>
                <a:gd name="T49" fmla="*/ 1483 h 2432"/>
                <a:gd name="T50" fmla="*/ 926 w 1490"/>
                <a:gd name="T51" fmla="*/ 1483 h 2432"/>
                <a:gd name="T52" fmla="*/ 926 w 1490"/>
                <a:gd name="T53" fmla="*/ 1601 h 2432"/>
                <a:gd name="T54" fmla="*/ 745 w 1490"/>
                <a:gd name="T55" fmla="*/ 1443 h 2432"/>
                <a:gd name="T56" fmla="*/ 198 w 1490"/>
                <a:gd name="T57" fmla="*/ 1924 h 2432"/>
                <a:gd name="T58" fmla="*/ 198 w 1490"/>
                <a:gd name="T59" fmla="*/ 2071 h 2432"/>
                <a:gd name="T60" fmla="*/ 745 w 1490"/>
                <a:gd name="T61" fmla="*/ 1590 h 2432"/>
                <a:gd name="T62" fmla="*/ 1293 w 1490"/>
                <a:gd name="T63" fmla="*/ 2071 h 2432"/>
                <a:gd name="T64" fmla="*/ 1293 w 1490"/>
                <a:gd name="T65" fmla="*/ 1924 h 2432"/>
                <a:gd name="T66" fmla="*/ 1086 w 1490"/>
                <a:gd name="T67" fmla="*/ 1742 h 2432"/>
                <a:gd name="T68" fmla="*/ 1086 w 1490"/>
                <a:gd name="T69" fmla="*/ 1483 h 2432"/>
                <a:gd name="T70" fmla="*/ 745 w 1490"/>
                <a:gd name="T71" fmla="*/ 1287 h 2432"/>
                <a:gd name="T72" fmla="*/ 1091 w 1490"/>
                <a:gd name="T73" fmla="*/ 1085 h 2432"/>
                <a:gd name="T74" fmla="*/ 745 w 1490"/>
                <a:gd name="T75" fmla="*/ 1228 h 2432"/>
                <a:gd name="T76" fmla="*/ 400 w 1490"/>
                <a:gd name="T77" fmla="*/ 1085 h 2432"/>
                <a:gd name="T78" fmla="*/ 745 w 1490"/>
                <a:gd name="T79" fmla="*/ 1287 h 2432"/>
                <a:gd name="T80" fmla="*/ 745 w 1490"/>
                <a:gd name="T81" fmla="*/ 1115 h 2432"/>
                <a:gd name="T82" fmla="*/ 982 w 1490"/>
                <a:gd name="T83" fmla="*/ 959 h 2432"/>
                <a:gd name="T84" fmla="*/ 745 w 1490"/>
                <a:gd name="T85" fmla="*/ 1063 h 2432"/>
                <a:gd name="T86" fmla="*/ 509 w 1490"/>
                <a:gd name="T87" fmla="*/ 959 h 2432"/>
                <a:gd name="T88" fmla="*/ 745 w 1490"/>
                <a:gd name="T89" fmla="*/ 1115 h 2432"/>
                <a:gd name="T90" fmla="*/ 883 w 1490"/>
                <a:gd name="T91" fmla="*/ 866 h 2432"/>
                <a:gd name="T92" fmla="*/ 745 w 1490"/>
                <a:gd name="T93" fmla="*/ 923 h 2432"/>
                <a:gd name="T94" fmla="*/ 608 w 1490"/>
                <a:gd name="T95" fmla="*/ 866 h 2432"/>
                <a:gd name="T96" fmla="*/ 745 w 1490"/>
                <a:gd name="T97" fmla="*/ 969 h 2432"/>
                <a:gd name="T98" fmla="*/ 883 w 1490"/>
                <a:gd name="T99" fmla="*/ 86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rgbClr val="00188F"/>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26" name="Freeform 88"/>
            <p:cNvSpPr>
              <a:spLocks noEditPoints="1"/>
            </p:cNvSpPr>
            <p:nvPr/>
          </p:nvSpPr>
          <p:spPr bwMode="black">
            <a:xfrm>
              <a:off x="11631450" y="858042"/>
              <a:ext cx="543120" cy="675214"/>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rgbClr val="DC3C00"/>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27" name="Freeform 73"/>
            <p:cNvSpPr>
              <a:spLocks noEditPoints="1"/>
            </p:cNvSpPr>
            <p:nvPr/>
          </p:nvSpPr>
          <p:spPr bwMode="black">
            <a:xfrm>
              <a:off x="8898841" y="4504995"/>
              <a:ext cx="624514" cy="60288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00BCF2"/>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28" name="Freeform 81"/>
            <p:cNvSpPr>
              <a:spLocks noEditPoints="1"/>
            </p:cNvSpPr>
            <p:nvPr/>
          </p:nvSpPr>
          <p:spPr bwMode="black">
            <a:xfrm>
              <a:off x="9617872" y="3888833"/>
              <a:ext cx="1025671" cy="6260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1">
                <a:lumMod val="65000"/>
                <a:lumOff val="35000"/>
              </a:schemeClr>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29" name="Freeform 90"/>
            <p:cNvSpPr>
              <a:spLocks noEditPoints="1"/>
            </p:cNvSpPr>
            <p:nvPr/>
          </p:nvSpPr>
          <p:spPr bwMode="black">
            <a:xfrm>
              <a:off x="10993843" y="1285173"/>
              <a:ext cx="324638" cy="35616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008272"/>
            </a:solidFill>
            <a:ln>
              <a:noFill/>
            </a:ln>
            <a:extLst/>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grpSp>
          <p:nvGrpSpPr>
            <p:cNvPr id="30" name="Group 25"/>
            <p:cNvGrpSpPr>
              <a:grpSpLocks noChangeAspect="1"/>
            </p:cNvGrpSpPr>
            <p:nvPr/>
          </p:nvGrpSpPr>
          <p:grpSpPr bwMode="black">
            <a:xfrm>
              <a:off x="9053290" y="124517"/>
              <a:ext cx="729349" cy="551318"/>
              <a:chOff x="5152725" y="4450437"/>
              <a:chExt cx="311284" cy="235362"/>
            </a:xfrm>
            <a:solidFill>
              <a:schemeClr val="accent3"/>
            </a:solidFill>
          </p:grpSpPr>
          <p:sp>
            <p:nvSpPr>
              <p:cNvPr id="84" name="Freeform 168"/>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85" name="Freeform 169"/>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31" name="Freeform 11"/>
            <p:cNvSpPr>
              <a:spLocks noEditPoints="1"/>
            </p:cNvSpPr>
            <p:nvPr/>
          </p:nvSpPr>
          <p:spPr bwMode="gray">
            <a:xfrm>
              <a:off x="11522174" y="1839603"/>
              <a:ext cx="866420" cy="645873"/>
            </a:xfrm>
            <a:custGeom>
              <a:avLst/>
              <a:gdLst>
                <a:gd name="T0" fmla="*/ 165 w 194"/>
                <a:gd name="T1" fmla="*/ 83 h 144"/>
                <a:gd name="T2" fmla="*/ 178 w 194"/>
                <a:gd name="T3" fmla="*/ 131 h 144"/>
                <a:gd name="T4" fmla="*/ 23 w 194"/>
                <a:gd name="T5" fmla="*/ 21 h 144"/>
                <a:gd name="T6" fmla="*/ 70 w 194"/>
                <a:gd name="T7" fmla="*/ 5 h 144"/>
                <a:gd name="T8" fmla="*/ 40 w 194"/>
                <a:gd name="T9" fmla="*/ 1 h 144"/>
                <a:gd name="T10" fmla="*/ 34 w 194"/>
                <a:gd name="T11" fmla="*/ 17 h 144"/>
                <a:gd name="T12" fmla="*/ 0 w 194"/>
                <a:gd name="T13" fmla="*/ 22 h 144"/>
                <a:gd name="T14" fmla="*/ 16 w 194"/>
                <a:gd name="T15" fmla="*/ 14 h 144"/>
                <a:gd name="T16" fmla="*/ 122 w 194"/>
                <a:gd name="T17" fmla="*/ 131 h 144"/>
                <a:gd name="T18" fmla="*/ 32 w 194"/>
                <a:gd name="T19" fmla="*/ 72 h 144"/>
                <a:gd name="T20" fmla="*/ 59 w 194"/>
                <a:gd name="T21" fmla="*/ 36 h 144"/>
                <a:gd name="T22" fmla="*/ 66 w 194"/>
                <a:gd name="T23" fmla="*/ 55 h 144"/>
                <a:gd name="T24" fmla="*/ 70 w 194"/>
                <a:gd name="T25" fmla="*/ 28 h 144"/>
                <a:gd name="T26" fmla="*/ 96 w 194"/>
                <a:gd name="T27" fmla="*/ 8 h 144"/>
                <a:gd name="T28" fmla="*/ 146 w 194"/>
                <a:gd name="T29" fmla="*/ 112 h 144"/>
                <a:gd name="T30" fmla="*/ 145 w 194"/>
                <a:gd name="T31" fmla="*/ 90 h 144"/>
                <a:gd name="T32" fmla="*/ 116 w 194"/>
                <a:gd name="T33" fmla="*/ 120 h 144"/>
                <a:gd name="T34" fmla="*/ 65 w 194"/>
                <a:gd name="T35" fmla="*/ 89 h 144"/>
                <a:gd name="T36" fmla="*/ 65 w 194"/>
                <a:gd name="T37" fmla="*/ 62 h 144"/>
                <a:gd name="T38" fmla="*/ 44 w 194"/>
                <a:gd name="T39" fmla="*/ 72 h 144"/>
                <a:gd name="T40" fmla="*/ 76 w 194"/>
                <a:gd name="T41" fmla="*/ 120 h 144"/>
                <a:gd name="T42" fmla="*/ 48 w 194"/>
                <a:gd name="T43" fmla="*/ 91 h 144"/>
                <a:gd name="T44" fmla="*/ 76 w 194"/>
                <a:gd name="T45" fmla="*/ 120 h 144"/>
                <a:gd name="T46" fmla="*/ 74 w 194"/>
                <a:gd name="T47" fmla="*/ 98 h 144"/>
                <a:gd name="T48" fmla="*/ 93 w 194"/>
                <a:gd name="T49" fmla="*/ 99 h 144"/>
                <a:gd name="T50" fmla="*/ 72 w 194"/>
                <a:gd name="T51" fmla="*/ 63 h 144"/>
                <a:gd name="T52" fmla="*/ 73 w 194"/>
                <a:gd name="T53" fmla="*/ 90 h 144"/>
                <a:gd name="T54" fmla="*/ 93 w 194"/>
                <a:gd name="T55" fmla="*/ 64 h 144"/>
                <a:gd name="T56" fmla="*/ 87 w 194"/>
                <a:gd name="T57" fmla="*/ 23 h 144"/>
                <a:gd name="T58" fmla="*/ 93 w 194"/>
                <a:gd name="T59" fmla="*/ 57 h 144"/>
                <a:gd name="T60" fmla="*/ 146 w 194"/>
                <a:gd name="T61" fmla="*/ 57 h 144"/>
                <a:gd name="T62" fmla="*/ 128 w 194"/>
                <a:gd name="T63" fmla="*/ 73 h 144"/>
                <a:gd name="T64" fmla="*/ 148 w 194"/>
                <a:gd name="T65" fmla="*/ 79 h 144"/>
                <a:gd name="T66" fmla="*/ 146 w 194"/>
                <a:gd name="T67" fmla="*/ 57 h 144"/>
                <a:gd name="T68" fmla="*/ 127 w 194"/>
                <a:gd name="T69" fmla="*/ 55 h 144"/>
                <a:gd name="T70" fmla="*/ 133 w 194"/>
                <a:gd name="T71" fmla="*/ 36 h 144"/>
                <a:gd name="T72" fmla="*/ 100 w 194"/>
                <a:gd name="T73" fmla="*/ 57 h 144"/>
                <a:gd name="T74" fmla="*/ 100 w 194"/>
                <a:gd name="T75" fmla="*/ 21 h 144"/>
                <a:gd name="T76" fmla="*/ 100 w 194"/>
                <a:gd name="T77" fmla="*/ 57 h 144"/>
                <a:gd name="T78" fmla="*/ 120 w 194"/>
                <a:gd name="T79" fmla="*/ 90 h 144"/>
                <a:gd name="T80" fmla="*/ 121 w 194"/>
                <a:gd name="T81" fmla="*/ 63 h 144"/>
                <a:gd name="T82" fmla="*/ 100 w 194"/>
                <a:gd name="T83" fmla="*/ 92 h 144"/>
                <a:gd name="T84" fmla="*/ 118 w 194"/>
                <a:gd name="T85" fmla="*/ 98 h 144"/>
                <a:gd name="T86" fmla="*/ 100 w 194"/>
                <a:gd name="T87" fmla="*/ 124 h 144"/>
                <a:gd name="T88" fmla="*/ 160 w 194"/>
                <a:gd name="T89" fmla="*/ 127 h 144"/>
                <a:gd name="T90" fmla="*/ 130 w 194"/>
                <a:gd name="T91" fmla="*/ 110 h 144"/>
                <a:gd name="T92" fmla="*/ 137 w 194"/>
                <a:gd name="T93" fmla="*/ 135 h 144"/>
                <a:gd name="T94" fmla="*/ 178 w 194"/>
                <a:gd name="T95" fmla="*/ 13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44">
                  <a:moveTo>
                    <a:pt x="178" y="131"/>
                  </a:moveTo>
                  <a:cubicBezTo>
                    <a:pt x="185" y="116"/>
                    <a:pt x="165" y="83"/>
                    <a:pt x="165" y="83"/>
                  </a:cubicBezTo>
                  <a:cubicBezTo>
                    <a:pt x="165" y="83"/>
                    <a:pt x="194" y="100"/>
                    <a:pt x="194" y="123"/>
                  </a:cubicBezTo>
                  <a:cubicBezTo>
                    <a:pt x="190" y="125"/>
                    <a:pt x="184" y="128"/>
                    <a:pt x="178" y="131"/>
                  </a:cubicBezTo>
                  <a:close/>
                  <a:moveTo>
                    <a:pt x="34" y="17"/>
                  </a:moveTo>
                  <a:cubicBezTo>
                    <a:pt x="23" y="21"/>
                    <a:pt x="23" y="21"/>
                    <a:pt x="23" y="21"/>
                  </a:cubicBezTo>
                  <a:cubicBezTo>
                    <a:pt x="65" y="34"/>
                    <a:pt x="65" y="34"/>
                    <a:pt x="65" y="34"/>
                  </a:cubicBezTo>
                  <a:cubicBezTo>
                    <a:pt x="70" y="5"/>
                    <a:pt x="70" y="5"/>
                    <a:pt x="70" y="5"/>
                  </a:cubicBezTo>
                  <a:cubicBezTo>
                    <a:pt x="58" y="9"/>
                    <a:pt x="58" y="9"/>
                    <a:pt x="58" y="9"/>
                  </a:cubicBezTo>
                  <a:cubicBezTo>
                    <a:pt x="55" y="6"/>
                    <a:pt x="47" y="0"/>
                    <a:pt x="40" y="1"/>
                  </a:cubicBezTo>
                  <a:cubicBezTo>
                    <a:pt x="36" y="2"/>
                    <a:pt x="22" y="8"/>
                    <a:pt x="16" y="11"/>
                  </a:cubicBezTo>
                  <a:cubicBezTo>
                    <a:pt x="23" y="9"/>
                    <a:pt x="31" y="15"/>
                    <a:pt x="34" y="17"/>
                  </a:cubicBezTo>
                  <a:close/>
                  <a:moveTo>
                    <a:pt x="16" y="14"/>
                  </a:moveTo>
                  <a:cubicBezTo>
                    <a:pt x="11" y="16"/>
                    <a:pt x="4" y="19"/>
                    <a:pt x="0" y="22"/>
                  </a:cubicBezTo>
                  <a:cubicBezTo>
                    <a:pt x="0" y="44"/>
                    <a:pt x="30" y="61"/>
                    <a:pt x="30" y="61"/>
                  </a:cubicBezTo>
                  <a:cubicBezTo>
                    <a:pt x="30" y="61"/>
                    <a:pt x="10" y="28"/>
                    <a:pt x="16" y="14"/>
                  </a:cubicBezTo>
                  <a:close/>
                  <a:moveTo>
                    <a:pt x="125" y="115"/>
                  </a:moveTo>
                  <a:cubicBezTo>
                    <a:pt x="122" y="131"/>
                    <a:pt x="122" y="131"/>
                    <a:pt x="122" y="131"/>
                  </a:cubicBezTo>
                  <a:cubicBezTo>
                    <a:pt x="114" y="134"/>
                    <a:pt x="105" y="136"/>
                    <a:pt x="96" y="136"/>
                  </a:cubicBezTo>
                  <a:cubicBezTo>
                    <a:pt x="60" y="136"/>
                    <a:pt x="32" y="108"/>
                    <a:pt x="32" y="72"/>
                  </a:cubicBezTo>
                  <a:cubicBezTo>
                    <a:pt x="32" y="57"/>
                    <a:pt x="38" y="43"/>
                    <a:pt x="47" y="32"/>
                  </a:cubicBezTo>
                  <a:cubicBezTo>
                    <a:pt x="59" y="36"/>
                    <a:pt x="59" y="36"/>
                    <a:pt x="59" y="36"/>
                  </a:cubicBezTo>
                  <a:cubicBezTo>
                    <a:pt x="55" y="40"/>
                    <a:pt x="52" y="45"/>
                    <a:pt x="49" y="50"/>
                  </a:cubicBezTo>
                  <a:cubicBezTo>
                    <a:pt x="51" y="52"/>
                    <a:pt x="55" y="53"/>
                    <a:pt x="66" y="55"/>
                  </a:cubicBezTo>
                  <a:cubicBezTo>
                    <a:pt x="68" y="42"/>
                    <a:pt x="71" y="32"/>
                    <a:pt x="77" y="24"/>
                  </a:cubicBezTo>
                  <a:cubicBezTo>
                    <a:pt x="75" y="25"/>
                    <a:pt x="72" y="26"/>
                    <a:pt x="70" y="28"/>
                  </a:cubicBezTo>
                  <a:cubicBezTo>
                    <a:pt x="72" y="13"/>
                    <a:pt x="72" y="13"/>
                    <a:pt x="72" y="13"/>
                  </a:cubicBezTo>
                  <a:cubicBezTo>
                    <a:pt x="80" y="10"/>
                    <a:pt x="88" y="8"/>
                    <a:pt x="96" y="8"/>
                  </a:cubicBezTo>
                  <a:cubicBezTo>
                    <a:pt x="132" y="8"/>
                    <a:pt x="160" y="37"/>
                    <a:pt x="160" y="72"/>
                  </a:cubicBezTo>
                  <a:cubicBezTo>
                    <a:pt x="160" y="87"/>
                    <a:pt x="155" y="101"/>
                    <a:pt x="146" y="112"/>
                  </a:cubicBezTo>
                  <a:cubicBezTo>
                    <a:pt x="134" y="108"/>
                    <a:pt x="134" y="108"/>
                    <a:pt x="134" y="108"/>
                  </a:cubicBezTo>
                  <a:cubicBezTo>
                    <a:pt x="139" y="103"/>
                    <a:pt x="142" y="97"/>
                    <a:pt x="145" y="90"/>
                  </a:cubicBezTo>
                  <a:cubicBezTo>
                    <a:pt x="141" y="93"/>
                    <a:pt x="133" y="95"/>
                    <a:pt x="126" y="96"/>
                  </a:cubicBezTo>
                  <a:cubicBezTo>
                    <a:pt x="124" y="106"/>
                    <a:pt x="121" y="114"/>
                    <a:pt x="116" y="120"/>
                  </a:cubicBezTo>
                  <a:cubicBezTo>
                    <a:pt x="119" y="119"/>
                    <a:pt x="122" y="117"/>
                    <a:pt x="125" y="115"/>
                  </a:cubicBezTo>
                  <a:close/>
                  <a:moveTo>
                    <a:pt x="65" y="89"/>
                  </a:moveTo>
                  <a:cubicBezTo>
                    <a:pt x="65" y="84"/>
                    <a:pt x="64" y="78"/>
                    <a:pt x="64" y="73"/>
                  </a:cubicBezTo>
                  <a:cubicBezTo>
                    <a:pt x="64" y="69"/>
                    <a:pt x="64" y="66"/>
                    <a:pt x="65" y="62"/>
                  </a:cubicBezTo>
                  <a:cubicBezTo>
                    <a:pt x="57" y="61"/>
                    <a:pt x="50" y="59"/>
                    <a:pt x="46" y="57"/>
                  </a:cubicBezTo>
                  <a:cubicBezTo>
                    <a:pt x="45" y="62"/>
                    <a:pt x="44" y="67"/>
                    <a:pt x="44" y="72"/>
                  </a:cubicBezTo>
                  <a:cubicBezTo>
                    <a:pt x="44" y="81"/>
                    <a:pt x="45" y="85"/>
                    <a:pt x="65" y="89"/>
                  </a:cubicBezTo>
                  <a:close/>
                  <a:moveTo>
                    <a:pt x="76" y="120"/>
                  </a:moveTo>
                  <a:cubicBezTo>
                    <a:pt x="72" y="114"/>
                    <a:pt x="69" y="106"/>
                    <a:pt x="67" y="97"/>
                  </a:cubicBezTo>
                  <a:cubicBezTo>
                    <a:pt x="59" y="95"/>
                    <a:pt x="53" y="93"/>
                    <a:pt x="48" y="91"/>
                  </a:cubicBezTo>
                  <a:cubicBezTo>
                    <a:pt x="50" y="98"/>
                    <a:pt x="54" y="104"/>
                    <a:pt x="59" y="109"/>
                  </a:cubicBezTo>
                  <a:cubicBezTo>
                    <a:pt x="64" y="114"/>
                    <a:pt x="70" y="118"/>
                    <a:pt x="76" y="120"/>
                  </a:cubicBezTo>
                  <a:close/>
                  <a:moveTo>
                    <a:pt x="93" y="99"/>
                  </a:moveTo>
                  <a:cubicBezTo>
                    <a:pt x="86" y="99"/>
                    <a:pt x="80" y="98"/>
                    <a:pt x="74" y="98"/>
                  </a:cubicBezTo>
                  <a:cubicBezTo>
                    <a:pt x="77" y="107"/>
                    <a:pt x="82" y="124"/>
                    <a:pt x="93" y="124"/>
                  </a:cubicBezTo>
                  <a:cubicBezTo>
                    <a:pt x="93" y="124"/>
                    <a:pt x="93" y="124"/>
                    <a:pt x="93" y="99"/>
                  </a:cubicBezTo>
                  <a:close/>
                  <a:moveTo>
                    <a:pt x="93" y="64"/>
                  </a:moveTo>
                  <a:cubicBezTo>
                    <a:pt x="85" y="64"/>
                    <a:pt x="78" y="63"/>
                    <a:pt x="72" y="63"/>
                  </a:cubicBezTo>
                  <a:cubicBezTo>
                    <a:pt x="71" y="66"/>
                    <a:pt x="71" y="69"/>
                    <a:pt x="71" y="73"/>
                  </a:cubicBezTo>
                  <a:cubicBezTo>
                    <a:pt x="71" y="79"/>
                    <a:pt x="72" y="85"/>
                    <a:pt x="73" y="90"/>
                  </a:cubicBezTo>
                  <a:cubicBezTo>
                    <a:pt x="79" y="91"/>
                    <a:pt x="86" y="92"/>
                    <a:pt x="93" y="92"/>
                  </a:cubicBezTo>
                  <a:cubicBezTo>
                    <a:pt x="93" y="92"/>
                    <a:pt x="93" y="92"/>
                    <a:pt x="93" y="64"/>
                  </a:cubicBezTo>
                  <a:close/>
                  <a:moveTo>
                    <a:pt x="93" y="21"/>
                  </a:moveTo>
                  <a:cubicBezTo>
                    <a:pt x="91" y="21"/>
                    <a:pt x="89" y="22"/>
                    <a:pt x="87" y="23"/>
                  </a:cubicBezTo>
                  <a:cubicBezTo>
                    <a:pt x="81" y="29"/>
                    <a:pt x="75" y="42"/>
                    <a:pt x="72" y="56"/>
                  </a:cubicBezTo>
                  <a:cubicBezTo>
                    <a:pt x="79" y="57"/>
                    <a:pt x="86" y="57"/>
                    <a:pt x="93" y="57"/>
                  </a:cubicBezTo>
                  <a:cubicBezTo>
                    <a:pt x="93" y="57"/>
                    <a:pt x="93" y="57"/>
                    <a:pt x="93" y="21"/>
                  </a:cubicBezTo>
                  <a:close/>
                  <a:moveTo>
                    <a:pt x="146" y="57"/>
                  </a:moveTo>
                  <a:cubicBezTo>
                    <a:pt x="142" y="59"/>
                    <a:pt x="137" y="60"/>
                    <a:pt x="128" y="62"/>
                  </a:cubicBezTo>
                  <a:cubicBezTo>
                    <a:pt x="128" y="66"/>
                    <a:pt x="128" y="69"/>
                    <a:pt x="128" y="73"/>
                  </a:cubicBezTo>
                  <a:cubicBezTo>
                    <a:pt x="128" y="78"/>
                    <a:pt x="128" y="84"/>
                    <a:pt x="127" y="89"/>
                  </a:cubicBezTo>
                  <a:cubicBezTo>
                    <a:pt x="139" y="86"/>
                    <a:pt x="145" y="82"/>
                    <a:pt x="148" y="79"/>
                  </a:cubicBezTo>
                  <a:cubicBezTo>
                    <a:pt x="148" y="77"/>
                    <a:pt x="148" y="75"/>
                    <a:pt x="148" y="72"/>
                  </a:cubicBezTo>
                  <a:cubicBezTo>
                    <a:pt x="148" y="67"/>
                    <a:pt x="147" y="62"/>
                    <a:pt x="146" y="57"/>
                  </a:cubicBezTo>
                  <a:close/>
                  <a:moveTo>
                    <a:pt x="115" y="24"/>
                  </a:moveTo>
                  <a:cubicBezTo>
                    <a:pt x="121" y="32"/>
                    <a:pt x="125" y="42"/>
                    <a:pt x="127" y="55"/>
                  </a:cubicBezTo>
                  <a:cubicBezTo>
                    <a:pt x="138" y="52"/>
                    <a:pt x="141" y="52"/>
                    <a:pt x="143" y="50"/>
                  </a:cubicBezTo>
                  <a:cubicBezTo>
                    <a:pt x="141" y="45"/>
                    <a:pt x="137" y="40"/>
                    <a:pt x="133" y="36"/>
                  </a:cubicBezTo>
                  <a:cubicBezTo>
                    <a:pt x="128" y="30"/>
                    <a:pt x="122" y="27"/>
                    <a:pt x="115" y="24"/>
                  </a:cubicBezTo>
                  <a:close/>
                  <a:moveTo>
                    <a:pt x="100" y="57"/>
                  </a:moveTo>
                  <a:cubicBezTo>
                    <a:pt x="107" y="57"/>
                    <a:pt x="113" y="57"/>
                    <a:pt x="120" y="56"/>
                  </a:cubicBezTo>
                  <a:cubicBezTo>
                    <a:pt x="117" y="38"/>
                    <a:pt x="109" y="24"/>
                    <a:pt x="100" y="21"/>
                  </a:cubicBezTo>
                  <a:cubicBezTo>
                    <a:pt x="100" y="21"/>
                    <a:pt x="100" y="21"/>
                    <a:pt x="100" y="21"/>
                  </a:cubicBezTo>
                  <a:cubicBezTo>
                    <a:pt x="100" y="21"/>
                    <a:pt x="100" y="21"/>
                    <a:pt x="100" y="57"/>
                  </a:cubicBezTo>
                  <a:close/>
                  <a:moveTo>
                    <a:pt x="100" y="92"/>
                  </a:moveTo>
                  <a:cubicBezTo>
                    <a:pt x="107" y="92"/>
                    <a:pt x="113" y="91"/>
                    <a:pt x="120" y="90"/>
                  </a:cubicBezTo>
                  <a:cubicBezTo>
                    <a:pt x="121" y="85"/>
                    <a:pt x="121" y="79"/>
                    <a:pt x="121" y="73"/>
                  </a:cubicBezTo>
                  <a:cubicBezTo>
                    <a:pt x="121" y="69"/>
                    <a:pt x="121" y="66"/>
                    <a:pt x="121" y="63"/>
                  </a:cubicBezTo>
                  <a:cubicBezTo>
                    <a:pt x="114" y="63"/>
                    <a:pt x="107" y="64"/>
                    <a:pt x="100" y="64"/>
                  </a:cubicBezTo>
                  <a:cubicBezTo>
                    <a:pt x="100" y="64"/>
                    <a:pt x="100" y="64"/>
                    <a:pt x="100" y="92"/>
                  </a:cubicBezTo>
                  <a:close/>
                  <a:moveTo>
                    <a:pt x="113" y="111"/>
                  </a:moveTo>
                  <a:cubicBezTo>
                    <a:pt x="115" y="107"/>
                    <a:pt x="117" y="103"/>
                    <a:pt x="118" y="98"/>
                  </a:cubicBezTo>
                  <a:cubicBezTo>
                    <a:pt x="112" y="98"/>
                    <a:pt x="106" y="99"/>
                    <a:pt x="100" y="99"/>
                  </a:cubicBezTo>
                  <a:cubicBezTo>
                    <a:pt x="100" y="99"/>
                    <a:pt x="100" y="99"/>
                    <a:pt x="100" y="124"/>
                  </a:cubicBezTo>
                  <a:cubicBezTo>
                    <a:pt x="105" y="124"/>
                    <a:pt x="110" y="119"/>
                    <a:pt x="113" y="111"/>
                  </a:cubicBezTo>
                  <a:close/>
                  <a:moveTo>
                    <a:pt x="160" y="127"/>
                  </a:moveTo>
                  <a:cubicBezTo>
                    <a:pt x="171" y="123"/>
                    <a:pt x="171" y="123"/>
                    <a:pt x="171" y="123"/>
                  </a:cubicBezTo>
                  <a:cubicBezTo>
                    <a:pt x="130" y="110"/>
                    <a:pt x="130" y="110"/>
                    <a:pt x="130" y="110"/>
                  </a:cubicBezTo>
                  <a:cubicBezTo>
                    <a:pt x="124" y="139"/>
                    <a:pt x="124" y="139"/>
                    <a:pt x="124" y="139"/>
                  </a:cubicBezTo>
                  <a:cubicBezTo>
                    <a:pt x="137" y="135"/>
                    <a:pt x="137" y="135"/>
                    <a:pt x="137" y="135"/>
                  </a:cubicBezTo>
                  <a:cubicBezTo>
                    <a:pt x="140" y="138"/>
                    <a:pt x="148" y="144"/>
                    <a:pt x="155" y="143"/>
                  </a:cubicBezTo>
                  <a:cubicBezTo>
                    <a:pt x="159" y="142"/>
                    <a:pt x="172" y="136"/>
                    <a:pt x="178" y="133"/>
                  </a:cubicBezTo>
                  <a:cubicBezTo>
                    <a:pt x="172" y="135"/>
                    <a:pt x="164" y="129"/>
                    <a:pt x="160" y="127"/>
                  </a:cubicBezTo>
                  <a:close/>
                </a:path>
              </a:pathLst>
            </a:custGeom>
            <a:solidFill>
              <a:srgbClr val="DC3C00"/>
            </a:solidFill>
            <a:ln>
              <a:noFill/>
            </a:ln>
          </p:spPr>
          <p:txBody>
            <a:bodyPr vert="horz" wrap="square" lIns="89607" tIns="44802" rIns="89607" bIns="44802" numCol="1" anchor="t" anchorCtr="0" compatLnSpc="1">
              <a:prstTxWarp prst="textNoShape">
                <a:avLst/>
              </a:prstTxWarp>
            </a:bodyPr>
            <a:lstStyle/>
            <a:p>
              <a:pPr defTabSz="914093"/>
              <a:endParaRPr lang="en-US" sz="1764">
                <a:solidFill>
                  <a:srgbClr val="FFFFFF"/>
                </a:solidFill>
                <a:latin typeface="メイリオ" panose="020B0604030504040204" pitchFamily="50" charset="-128"/>
              </a:endParaRPr>
            </a:p>
          </p:txBody>
        </p:sp>
        <p:grpSp>
          <p:nvGrpSpPr>
            <p:cNvPr id="32" name="Group 27"/>
            <p:cNvGrpSpPr/>
            <p:nvPr/>
          </p:nvGrpSpPr>
          <p:grpSpPr>
            <a:xfrm>
              <a:off x="8329512" y="1174360"/>
              <a:ext cx="352519" cy="551474"/>
              <a:chOff x="10976442" y="320026"/>
              <a:chExt cx="352569" cy="551552"/>
            </a:xfrm>
          </p:grpSpPr>
          <p:grpSp>
            <p:nvGrpSpPr>
              <p:cNvPr id="78" name="Group 73"/>
              <p:cNvGrpSpPr/>
              <p:nvPr/>
            </p:nvGrpSpPr>
            <p:grpSpPr>
              <a:xfrm rot="5400000">
                <a:off x="10777119" y="519349"/>
                <a:ext cx="551552" cy="152905"/>
                <a:chOff x="10576225" y="1124579"/>
                <a:chExt cx="607702" cy="168471"/>
              </a:xfrm>
              <a:solidFill>
                <a:schemeClr val="accent6"/>
              </a:solidFill>
            </p:grpSpPr>
            <p:sp>
              <p:nvSpPr>
                <p:cNvPr id="82" name="Freeform 25"/>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DC3C00"/>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sp>
              <p:nvSpPr>
                <p:cNvPr id="83" name="Oval 46"/>
                <p:cNvSpPr>
                  <a:spLocks noChangeArrowheads="1"/>
                </p:cNvSpPr>
                <p:nvPr/>
              </p:nvSpPr>
              <p:spPr bwMode="auto">
                <a:xfrm rot="16200000">
                  <a:off x="11080094" y="1184977"/>
                  <a:ext cx="47676" cy="47676"/>
                </a:xfrm>
                <a:prstGeom prst="ellipse">
                  <a:avLst/>
                </a:prstGeom>
                <a:solidFill>
                  <a:srgbClr val="DC3C00"/>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grpSp>
          <p:grpSp>
            <p:nvGrpSpPr>
              <p:cNvPr id="79" name="Group 74"/>
              <p:cNvGrpSpPr/>
              <p:nvPr/>
            </p:nvGrpSpPr>
            <p:grpSpPr>
              <a:xfrm rot="5400000">
                <a:off x="10976783" y="519349"/>
                <a:ext cx="551552" cy="152905"/>
                <a:chOff x="10576225" y="901588"/>
                <a:chExt cx="607702" cy="168471"/>
              </a:xfrm>
              <a:solidFill>
                <a:schemeClr val="accent4"/>
              </a:solidFill>
            </p:grpSpPr>
            <p:sp>
              <p:nvSpPr>
                <p:cNvPr id="80" name="Freeform 47"/>
                <p:cNvSpPr>
                  <a:spLocks noEditPoints="1"/>
                </p:cNvSpPr>
                <p:nvPr/>
              </p:nvSpPr>
              <p:spPr bwMode="auto">
                <a:xfrm rot="16200000">
                  <a:off x="10795840" y="681973"/>
                  <a:ext cx="168471" cy="607702"/>
                </a:xfrm>
                <a:custGeom>
                  <a:avLst/>
                  <a:gdLst>
                    <a:gd name="T0" fmla="*/ 468 w 555"/>
                    <a:gd name="T1" fmla="*/ 0 h 2002"/>
                    <a:gd name="T2" fmla="*/ 88 w 555"/>
                    <a:gd name="T3" fmla="*/ 0 h 2002"/>
                    <a:gd name="T4" fmla="*/ 0 w 555"/>
                    <a:gd name="T5" fmla="*/ 87 h 2002"/>
                    <a:gd name="T6" fmla="*/ 0 w 555"/>
                    <a:gd name="T7" fmla="*/ 1914 h 2002"/>
                    <a:gd name="T8" fmla="*/ 88 w 555"/>
                    <a:gd name="T9" fmla="*/ 2002 h 2002"/>
                    <a:gd name="T10" fmla="*/ 468 w 555"/>
                    <a:gd name="T11" fmla="*/ 2002 h 2002"/>
                    <a:gd name="T12" fmla="*/ 555 w 555"/>
                    <a:gd name="T13" fmla="*/ 1914 h 2002"/>
                    <a:gd name="T14" fmla="*/ 555 w 555"/>
                    <a:gd name="T15" fmla="*/ 87 h 2002"/>
                    <a:gd name="T16" fmla="*/ 468 w 555"/>
                    <a:gd name="T17" fmla="*/ 0 h 2002"/>
                    <a:gd name="T18" fmla="*/ 132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2 w 555"/>
                    <a:gd name="T33" fmla="*/ 1345 h 2002"/>
                    <a:gd name="T34" fmla="*/ 132 w 555"/>
                    <a:gd name="T35" fmla="*/ 182 h 2002"/>
                    <a:gd name="T36" fmla="*/ 278 w 555"/>
                    <a:gd name="T37" fmla="*/ 1884 h 2002"/>
                    <a:gd name="T38" fmla="*/ 132 w 555"/>
                    <a:gd name="T39" fmla="*/ 1739 h 2002"/>
                    <a:gd name="T40" fmla="*/ 278 w 555"/>
                    <a:gd name="T41" fmla="*/ 1592 h 2002"/>
                    <a:gd name="T42" fmla="*/ 424 w 555"/>
                    <a:gd name="T43" fmla="*/ 1739 h 2002"/>
                    <a:gd name="T44" fmla="*/ 278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8" y="0"/>
                      </a:moveTo>
                      <a:cubicBezTo>
                        <a:pt x="88" y="0"/>
                        <a:pt x="88" y="0"/>
                        <a:pt x="88" y="0"/>
                      </a:cubicBezTo>
                      <a:cubicBezTo>
                        <a:pt x="40" y="0"/>
                        <a:pt x="0" y="39"/>
                        <a:pt x="0" y="87"/>
                      </a:cubicBezTo>
                      <a:cubicBezTo>
                        <a:pt x="0" y="1914"/>
                        <a:pt x="0" y="1914"/>
                        <a:pt x="0" y="1914"/>
                      </a:cubicBezTo>
                      <a:cubicBezTo>
                        <a:pt x="0" y="1962"/>
                        <a:pt x="40" y="2002"/>
                        <a:pt x="88" y="2002"/>
                      </a:cubicBezTo>
                      <a:cubicBezTo>
                        <a:pt x="468" y="2002"/>
                        <a:pt x="468" y="2002"/>
                        <a:pt x="468" y="2002"/>
                      </a:cubicBezTo>
                      <a:cubicBezTo>
                        <a:pt x="516" y="2002"/>
                        <a:pt x="555" y="1962"/>
                        <a:pt x="555" y="1914"/>
                      </a:cubicBezTo>
                      <a:cubicBezTo>
                        <a:pt x="555" y="87"/>
                        <a:pt x="555" y="87"/>
                        <a:pt x="555" y="87"/>
                      </a:cubicBezTo>
                      <a:cubicBezTo>
                        <a:pt x="555" y="39"/>
                        <a:pt x="516" y="0"/>
                        <a:pt x="468" y="0"/>
                      </a:cubicBezTo>
                      <a:close/>
                      <a:moveTo>
                        <a:pt x="132" y="182"/>
                      </a:moveTo>
                      <a:cubicBezTo>
                        <a:pt x="132"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2" y="1372"/>
                        <a:pt x="132" y="1345"/>
                      </a:cubicBezTo>
                      <a:lnTo>
                        <a:pt x="132" y="182"/>
                      </a:lnTo>
                      <a:close/>
                      <a:moveTo>
                        <a:pt x="278" y="1884"/>
                      </a:moveTo>
                      <a:cubicBezTo>
                        <a:pt x="197" y="1884"/>
                        <a:pt x="132" y="1819"/>
                        <a:pt x="132" y="1739"/>
                      </a:cubicBezTo>
                      <a:cubicBezTo>
                        <a:pt x="132" y="1658"/>
                        <a:pt x="197" y="1592"/>
                        <a:pt x="278" y="1592"/>
                      </a:cubicBezTo>
                      <a:cubicBezTo>
                        <a:pt x="358" y="1592"/>
                        <a:pt x="424" y="1658"/>
                        <a:pt x="424" y="1739"/>
                      </a:cubicBezTo>
                      <a:cubicBezTo>
                        <a:pt x="424" y="1819"/>
                        <a:pt x="358" y="1884"/>
                        <a:pt x="278" y="1884"/>
                      </a:cubicBezTo>
                      <a:close/>
                    </a:path>
                  </a:pathLst>
                </a:custGeom>
                <a:solidFill>
                  <a:srgbClr val="68217A"/>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sp>
              <p:nvSpPr>
                <p:cNvPr id="81" name="Oval 50"/>
                <p:cNvSpPr>
                  <a:spLocks noChangeArrowheads="1"/>
                </p:cNvSpPr>
                <p:nvPr/>
              </p:nvSpPr>
              <p:spPr bwMode="auto">
                <a:xfrm rot="16200000">
                  <a:off x="11080094" y="961987"/>
                  <a:ext cx="47676" cy="47676"/>
                </a:xfrm>
                <a:prstGeom prst="ellipse">
                  <a:avLst/>
                </a:prstGeom>
                <a:solidFill>
                  <a:srgbClr val="68217A"/>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grpSp>
        </p:grpSp>
        <p:sp>
          <p:nvSpPr>
            <p:cNvPr id="33" name="Freeform 12"/>
            <p:cNvSpPr>
              <a:spLocks/>
            </p:cNvSpPr>
            <p:nvPr/>
          </p:nvSpPr>
          <p:spPr bwMode="auto">
            <a:xfrm>
              <a:off x="11891168" y="4993994"/>
              <a:ext cx="504028" cy="270463"/>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solidFill>
              <a:srgbClr val="FF8C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0325" rIns="80651" bIns="40325" numCol="1" rtlCol="0" anchor="ctr" anchorCtr="0" compatLnSpc="1">
              <a:prstTxWarp prst="textNoShape">
                <a:avLst/>
              </a:prstTxWarp>
            </a:bodyPr>
            <a:lstStyle/>
            <a:p>
              <a:pPr algn="ctr" defTabSz="725371"/>
              <a:endParaRPr lang="en-US" sz="1666" spc="-120">
                <a:solidFill>
                  <a:srgbClr val="FFFFFF"/>
                </a:solidFill>
                <a:latin typeface="Segoe UI Light" panose="020B0502040204020203" pitchFamily="34" charset="0"/>
                <a:sym typeface="Segoe UI Light" panose="020B0502040204020203" pitchFamily="34" charset="0"/>
              </a:endParaRPr>
            </a:p>
          </p:txBody>
        </p:sp>
        <p:sp>
          <p:nvSpPr>
            <p:cNvPr id="34" name="Freeform 134"/>
            <p:cNvSpPr>
              <a:spLocks noEditPoints="1"/>
            </p:cNvSpPr>
            <p:nvPr/>
          </p:nvSpPr>
          <p:spPr bwMode="black">
            <a:xfrm>
              <a:off x="9860440" y="3246933"/>
              <a:ext cx="657139" cy="301187"/>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rgbClr val="00BCF2"/>
            </a:solidFill>
            <a:ln>
              <a:noFill/>
            </a:ln>
            <a:extLst/>
          </p:spPr>
          <p:txBody>
            <a:bodyPr vert="horz" wrap="square" lIns="89607" tIns="44802" rIns="89607" bIns="44802" numCol="1" anchor="t" anchorCtr="0" compatLnSpc="1">
              <a:prstTxWarp prst="textNoShape">
                <a:avLst/>
              </a:prstTxWarp>
            </a:bodyPr>
            <a:lstStyle/>
            <a:p>
              <a:pPr defTabSz="914093"/>
              <a:endParaRPr lang="en-US" sz="1764">
                <a:solidFill>
                  <a:prstClr val="black"/>
                </a:solidFill>
                <a:latin typeface="メイリオ" panose="020B0604030504040204" pitchFamily="50" charset="-128"/>
              </a:endParaRPr>
            </a:p>
          </p:txBody>
        </p:sp>
        <p:sp>
          <p:nvSpPr>
            <p:cNvPr id="35" name="Freeform 534"/>
            <p:cNvSpPr>
              <a:spLocks noEditPoints="1"/>
            </p:cNvSpPr>
            <p:nvPr/>
          </p:nvSpPr>
          <p:spPr bwMode="auto">
            <a:xfrm>
              <a:off x="9111363" y="1045267"/>
              <a:ext cx="743114" cy="737989"/>
            </a:xfrm>
            <a:custGeom>
              <a:avLst/>
              <a:gdLst>
                <a:gd name="T0" fmla="*/ 143 w 290"/>
                <a:gd name="T1" fmla="*/ 130 h 289"/>
                <a:gd name="T2" fmla="*/ 152 w 290"/>
                <a:gd name="T3" fmla="*/ 80 h 289"/>
                <a:gd name="T4" fmla="*/ 152 w 290"/>
                <a:gd name="T5" fmla="*/ 82 h 289"/>
                <a:gd name="T6" fmla="*/ 191 w 290"/>
                <a:gd name="T7" fmla="*/ 62 h 289"/>
                <a:gd name="T8" fmla="*/ 205 w 290"/>
                <a:gd name="T9" fmla="*/ 116 h 289"/>
                <a:gd name="T10" fmla="*/ 162 w 290"/>
                <a:gd name="T11" fmla="*/ 80 h 289"/>
                <a:gd name="T12" fmla="*/ 152 w 290"/>
                <a:gd name="T13" fmla="*/ 80 h 289"/>
                <a:gd name="T14" fmla="*/ 168 w 290"/>
                <a:gd name="T15" fmla="*/ 80 h 289"/>
                <a:gd name="T16" fmla="*/ 180 w 290"/>
                <a:gd name="T17" fmla="*/ 89 h 289"/>
                <a:gd name="T18" fmla="*/ 183 w 290"/>
                <a:gd name="T19" fmla="*/ 85 h 289"/>
                <a:gd name="T20" fmla="*/ 181 w 290"/>
                <a:gd name="T21" fmla="*/ 87 h 289"/>
                <a:gd name="T22" fmla="*/ 166 w 290"/>
                <a:gd name="T23" fmla="*/ 84 h 289"/>
                <a:gd name="T24" fmla="*/ 183 w 290"/>
                <a:gd name="T25" fmla="*/ 85 h 289"/>
                <a:gd name="T26" fmla="*/ 181 w 290"/>
                <a:gd name="T27" fmla="*/ 87 h 289"/>
                <a:gd name="T28" fmla="*/ 85 w 290"/>
                <a:gd name="T29" fmla="*/ 169 h 289"/>
                <a:gd name="T30" fmla="*/ 137 w 290"/>
                <a:gd name="T31" fmla="*/ 155 h 289"/>
                <a:gd name="T32" fmla="*/ 98 w 290"/>
                <a:gd name="T33" fmla="*/ 130 h 289"/>
                <a:gd name="T34" fmla="*/ 50 w 290"/>
                <a:gd name="T35" fmla="*/ 145 h 289"/>
                <a:gd name="T36" fmla="*/ 83 w 290"/>
                <a:gd name="T37" fmla="*/ 169 h 289"/>
                <a:gd name="T38" fmla="*/ 85 w 290"/>
                <a:gd name="T39" fmla="*/ 169 h 289"/>
                <a:gd name="T40" fmla="*/ 85 w 290"/>
                <a:gd name="T41" fmla="*/ 169 h 289"/>
                <a:gd name="T42" fmla="*/ 75 w 290"/>
                <a:gd name="T43" fmla="*/ 140 h 289"/>
                <a:gd name="T44" fmla="*/ 77 w 290"/>
                <a:gd name="T45" fmla="*/ 155 h 289"/>
                <a:gd name="T46" fmla="*/ 77 w 290"/>
                <a:gd name="T47" fmla="*/ 142 h 289"/>
                <a:gd name="T48" fmla="*/ 79 w 290"/>
                <a:gd name="T49" fmla="*/ 140 h 289"/>
                <a:gd name="T50" fmla="*/ 75 w 290"/>
                <a:gd name="T51" fmla="*/ 140 h 289"/>
                <a:gd name="T52" fmla="*/ 77 w 290"/>
                <a:gd name="T53" fmla="*/ 142 h 289"/>
                <a:gd name="T54" fmla="*/ 156 w 290"/>
                <a:gd name="T55" fmla="*/ 149 h 289"/>
                <a:gd name="T56" fmla="*/ 195 w 290"/>
                <a:gd name="T57" fmla="*/ 184 h 289"/>
                <a:gd name="T58" fmla="*/ 156 w 290"/>
                <a:gd name="T59" fmla="*/ 149 h 289"/>
                <a:gd name="T60" fmla="*/ 197 w 290"/>
                <a:gd name="T61" fmla="*/ 184 h 289"/>
                <a:gd name="T62" fmla="*/ 154 w 290"/>
                <a:gd name="T63" fmla="*/ 190 h 289"/>
                <a:gd name="T64" fmla="*/ 191 w 290"/>
                <a:gd name="T65" fmla="*/ 225 h 289"/>
                <a:gd name="T66" fmla="*/ 195 w 290"/>
                <a:gd name="T67" fmla="*/ 182 h 289"/>
                <a:gd name="T68" fmla="*/ 195 w 290"/>
                <a:gd name="T69" fmla="*/ 182 h 289"/>
                <a:gd name="T70" fmla="*/ 174 w 290"/>
                <a:gd name="T71" fmla="*/ 207 h 289"/>
                <a:gd name="T72" fmla="*/ 174 w 290"/>
                <a:gd name="T73" fmla="*/ 203 h 289"/>
                <a:gd name="T74" fmla="*/ 178 w 290"/>
                <a:gd name="T75" fmla="*/ 207 h 289"/>
                <a:gd name="T76" fmla="*/ 178 w 290"/>
                <a:gd name="T77" fmla="*/ 207 h 289"/>
                <a:gd name="T78" fmla="*/ 176 w 290"/>
                <a:gd name="T79" fmla="*/ 203 h 289"/>
                <a:gd name="T80" fmla="*/ 174 w 290"/>
                <a:gd name="T81" fmla="*/ 205 h 289"/>
                <a:gd name="T82" fmla="*/ 137 w 290"/>
                <a:gd name="T83" fmla="*/ 149 h 289"/>
                <a:gd name="T84" fmla="*/ 143 w 290"/>
                <a:gd name="T85" fmla="*/ 136 h 289"/>
                <a:gd name="T86" fmla="*/ 154 w 290"/>
                <a:gd name="T87" fmla="*/ 147 h 289"/>
                <a:gd name="T88" fmla="*/ 139 w 290"/>
                <a:gd name="T89" fmla="*/ 134 h 289"/>
                <a:gd name="T90" fmla="*/ 135 w 290"/>
                <a:gd name="T91" fmla="*/ 151 h 289"/>
                <a:gd name="T92" fmla="*/ 158 w 290"/>
                <a:gd name="T93" fmla="*/ 145 h 289"/>
                <a:gd name="T94" fmla="*/ 143 w 290"/>
                <a:gd name="T95" fmla="*/ 130 h 289"/>
                <a:gd name="T96" fmla="*/ 156 w 290"/>
                <a:gd name="T97" fmla="*/ 149 h 289"/>
                <a:gd name="T98" fmla="*/ 96 w 290"/>
                <a:gd name="T99" fmla="*/ 262 h 289"/>
                <a:gd name="T100" fmla="*/ 19 w 290"/>
                <a:gd name="T101" fmla="*/ 145 h 289"/>
                <a:gd name="T102" fmla="*/ 108 w 290"/>
                <a:gd name="T103" fmla="*/ 24 h 289"/>
                <a:gd name="T104" fmla="*/ 241 w 290"/>
                <a:gd name="T105" fmla="*/ 64 h 289"/>
                <a:gd name="T106" fmla="*/ 257 w 290"/>
                <a:gd name="T107" fmla="*/ 205 h 289"/>
                <a:gd name="T108" fmla="*/ 145 w 290"/>
                <a:gd name="T109" fmla="*/ 289 h 289"/>
                <a:gd name="T110" fmla="*/ 284 w 290"/>
                <a:gd name="T111" fmla="*/ 188 h 289"/>
                <a:gd name="T112" fmla="*/ 238 w 290"/>
                <a:gd name="T113" fmla="*/ 33 h 289"/>
                <a:gd name="T114" fmla="*/ 75 w 290"/>
                <a:gd name="T115" fmla="*/ 18 h 289"/>
                <a:gd name="T116" fmla="*/ 2 w 290"/>
                <a:gd name="T117" fmla="*/ 159 h 289"/>
                <a:gd name="T118" fmla="*/ 116 w 290"/>
                <a:gd name="T119" fmla="*/ 28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0" h="289">
                  <a:moveTo>
                    <a:pt x="152" y="80"/>
                  </a:moveTo>
                  <a:lnTo>
                    <a:pt x="152" y="82"/>
                  </a:lnTo>
                  <a:lnTo>
                    <a:pt x="152" y="82"/>
                  </a:lnTo>
                  <a:lnTo>
                    <a:pt x="143" y="82"/>
                  </a:lnTo>
                  <a:lnTo>
                    <a:pt x="133" y="85"/>
                  </a:lnTo>
                  <a:lnTo>
                    <a:pt x="127" y="91"/>
                  </a:lnTo>
                  <a:lnTo>
                    <a:pt x="123" y="101"/>
                  </a:lnTo>
                  <a:lnTo>
                    <a:pt x="123" y="101"/>
                  </a:lnTo>
                  <a:lnTo>
                    <a:pt x="123" y="111"/>
                  </a:lnTo>
                  <a:lnTo>
                    <a:pt x="127" y="120"/>
                  </a:lnTo>
                  <a:lnTo>
                    <a:pt x="127" y="120"/>
                  </a:lnTo>
                  <a:lnTo>
                    <a:pt x="133" y="126"/>
                  </a:lnTo>
                  <a:lnTo>
                    <a:pt x="143" y="130"/>
                  </a:lnTo>
                  <a:lnTo>
                    <a:pt x="143" y="130"/>
                  </a:lnTo>
                  <a:lnTo>
                    <a:pt x="139" y="132"/>
                  </a:lnTo>
                  <a:lnTo>
                    <a:pt x="139" y="132"/>
                  </a:lnTo>
                  <a:lnTo>
                    <a:pt x="129" y="126"/>
                  </a:lnTo>
                  <a:lnTo>
                    <a:pt x="123" y="120"/>
                  </a:lnTo>
                  <a:lnTo>
                    <a:pt x="121" y="111"/>
                  </a:lnTo>
                  <a:lnTo>
                    <a:pt x="121" y="101"/>
                  </a:lnTo>
                  <a:lnTo>
                    <a:pt x="121" y="101"/>
                  </a:lnTo>
                  <a:lnTo>
                    <a:pt x="125" y="91"/>
                  </a:lnTo>
                  <a:lnTo>
                    <a:pt x="133" y="84"/>
                  </a:lnTo>
                  <a:lnTo>
                    <a:pt x="143" y="78"/>
                  </a:lnTo>
                  <a:lnTo>
                    <a:pt x="152" y="78"/>
                  </a:lnTo>
                  <a:lnTo>
                    <a:pt x="152" y="80"/>
                  </a:lnTo>
                  <a:close/>
                  <a:moveTo>
                    <a:pt x="143" y="134"/>
                  </a:moveTo>
                  <a:lnTo>
                    <a:pt x="143" y="134"/>
                  </a:lnTo>
                  <a:lnTo>
                    <a:pt x="143" y="134"/>
                  </a:lnTo>
                  <a:lnTo>
                    <a:pt x="143" y="134"/>
                  </a:lnTo>
                  <a:lnTo>
                    <a:pt x="143" y="134"/>
                  </a:lnTo>
                  <a:lnTo>
                    <a:pt x="143" y="134"/>
                  </a:lnTo>
                  <a:close/>
                  <a:moveTo>
                    <a:pt x="166" y="87"/>
                  </a:moveTo>
                  <a:lnTo>
                    <a:pt x="166" y="87"/>
                  </a:lnTo>
                  <a:lnTo>
                    <a:pt x="162" y="85"/>
                  </a:lnTo>
                  <a:lnTo>
                    <a:pt x="160" y="82"/>
                  </a:lnTo>
                  <a:lnTo>
                    <a:pt x="152" y="80"/>
                  </a:lnTo>
                  <a:lnTo>
                    <a:pt x="152" y="82"/>
                  </a:lnTo>
                  <a:lnTo>
                    <a:pt x="152" y="82"/>
                  </a:lnTo>
                  <a:lnTo>
                    <a:pt x="152" y="82"/>
                  </a:lnTo>
                  <a:lnTo>
                    <a:pt x="152" y="82"/>
                  </a:lnTo>
                  <a:lnTo>
                    <a:pt x="152" y="82"/>
                  </a:lnTo>
                  <a:lnTo>
                    <a:pt x="152" y="91"/>
                  </a:lnTo>
                  <a:lnTo>
                    <a:pt x="154" y="99"/>
                  </a:lnTo>
                  <a:lnTo>
                    <a:pt x="162" y="105"/>
                  </a:lnTo>
                  <a:lnTo>
                    <a:pt x="170" y="109"/>
                  </a:lnTo>
                  <a:lnTo>
                    <a:pt x="178" y="111"/>
                  </a:lnTo>
                  <a:lnTo>
                    <a:pt x="178" y="111"/>
                  </a:lnTo>
                  <a:lnTo>
                    <a:pt x="180" y="91"/>
                  </a:lnTo>
                  <a:lnTo>
                    <a:pt x="166" y="87"/>
                  </a:lnTo>
                  <a:close/>
                  <a:moveTo>
                    <a:pt x="216" y="68"/>
                  </a:moveTo>
                  <a:lnTo>
                    <a:pt x="191" y="62"/>
                  </a:lnTo>
                  <a:lnTo>
                    <a:pt x="191" y="62"/>
                  </a:lnTo>
                  <a:lnTo>
                    <a:pt x="185" y="82"/>
                  </a:lnTo>
                  <a:lnTo>
                    <a:pt x="185" y="82"/>
                  </a:lnTo>
                  <a:lnTo>
                    <a:pt x="185" y="82"/>
                  </a:lnTo>
                  <a:lnTo>
                    <a:pt x="187" y="84"/>
                  </a:lnTo>
                  <a:lnTo>
                    <a:pt x="189" y="87"/>
                  </a:lnTo>
                  <a:lnTo>
                    <a:pt x="189" y="87"/>
                  </a:lnTo>
                  <a:lnTo>
                    <a:pt x="185" y="91"/>
                  </a:lnTo>
                  <a:lnTo>
                    <a:pt x="181" y="91"/>
                  </a:lnTo>
                  <a:lnTo>
                    <a:pt x="181" y="91"/>
                  </a:lnTo>
                  <a:lnTo>
                    <a:pt x="181" y="91"/>
                  </a:lnTo>
                  <a:lnTo>
                    <a:pt x="180" y="111"/>
                  </a:lnTo>
                  <a:lnTo>
                    <a:pt x="205" y="116"/>
                  </a:lnTo>
                  <a:lnTo>
                    <a:pt x="205" y="116"/>
                  </a:lnTo>
                  <a:lnTo>
                    <a:pt x="214" y="118"/>
                  </a:lnTo>
                  <a:lnTo>
                    <a:pt x="222" y="114"/>
                  </a:lnTo>
                  <a:lnTo>
                    <a:pt x="228" y="109"/>
                  </a:lnTo>
                  <a:lnTo>
                    <a:pt x="232" y="99"/>
                  </a:lnTo>
                  <a:lnTo>
                    <a:pt x="234" y="97"/>
                  </a:lnTo>
                  <a:lnTo>
                    <a:pt x="234" y="97"/>
                  </a:lnTo>
                  <a:lnTo>
                    <a:pt x="234" y="87"/>
                  </a:lnTo>
                  <a:lnTo>
                    <a:pt x="230" y="80"/>
                  </a:lnTo>
                  <a:lnTo>
                    <a:pt x="224" y="72"/>
                  </a:lnTo>
                  <a:lnTo>
                    <a:pt x="216" y="68"/>
                  </a:lnTo>
                  <a:close/>
                  <a:moveTo>
                    <a:pt x="152" y="78"/>
                  </a:moveTo>
                  <a:lnTo>
                    <a:pt x="162" y="80"/>
                  </a:lnTo>
                  <a:lnTo>
                    <a:pt x="162" y="80"/>
                  </a:lnTo>
                  <a:lnTo>
                    <a:pt x="164" y="78"/>
                  </a:lnTo>
                  <a:lnTo>
                    <a:pt x="168" y="78"/>
                  </a:lnTo>
                  <a:lnTo>
                    <a:pt x="183" y="82"/>
                  </a:lnTo>
                  <a:lnTo>
                    <a:pt x="183" y="82"/>
                  </a:lnTo>
                  <a:lnTo>
                    <a:pt x="189" y="62"/>
                  </a:lnTo>
                  <a:lnTo>
                    <a:pt x="181" y="60"/>
                  </a:lnTo>
                  <a:lnTo>
                    <a:pt x="181" y="60"/>
                  </a:lnTo>
                  <a:lnTo>
                    <a:pt x="172" y="60"/>
                  </a:lnTo>
                  <a:lnTo>
                    <a:pt x="164" y="64"/>
                  </a:lnTo>
                  <a:lnTo>
                    <a:pt x="156" y="70"/>
                  </a:lnTo>
                  <a:lnTo>
                    <a:pt x="152" y="78"/>
                  </a:lnTo>
                  <a:lnTo>
                    <a:pt x="152" y="80"/>
                  </a:lnTo>
                  <a:lnTo>
                    <a:pt x="152" y="80"/>
                  </a:lnTo>
                  <a:lnTo>
                    <a:pt x="152" y="78"/>
                  </a:lnTo>
                  <a:close/>
                  <a:moveTo>
                    <a:pt x="152" y="80"/>
                  </a:moveTo>
                  <a:lnTo>
                    <a:pt x="152" y="80"/>
                  </a:lnTo>
                  <a:lnTo>
                    <a:pt x="152" y="80"/>
                  </a:lnTo>
                  <a:lnTo>
                    <a:pt x="152" y="80"/>
                  </a:lnTo>
                  <a:lnTo>
                    <a:pt x="152" y="82"/>
                  </a:lnTo>
                  <a:lnTo>
                    <a:pt x="152" y="82"/>
                  </a:lnTo>
                  <a:lnTo>
                    <a:pt x="152" y="82"/>
                  </a:lnTo>
                  <a:lnTo>
                    <a:pt x="152" y="80"/>
                  </a:lnTo>
                  <a:close/>
                  <a:moveTo>
                    <a:pt x="170" y="80"/>
                  </a:moveTo>
                  <a:lnTo>
                    <a:pt x="170" y="80"/>
                  </a:lnTo>
                  <a:lnTo>
                    <a:pt x="168" y="80"/>
                  </a:lnTo>
                  <a:lnTo>
                    <a:pt x="166" y="82"/>
                  </a:lnTo>
                  <a:lnTo>
                    <a:pt x="181" y="85"/>
                  </a:lnTo>
                  <a:lnTo>
                    <a:pt x="181" y="85"/>
                  </a:lnTo>
                  <a:lnTo>
                    <a:pt x="181" y="84"/>
                  </a:lnTo>
                  <a:lnTo>
                    <a:pt x="181" y="84"/>
                  </a:lnTo>
                  <a:lnTo>
                    <a:pt x="181" y="84"/>
                  </a:lnTo>
                  <a:lnTo>
                    <a:pt x="170" y="80"/>
                  </a:lnTo>
                  <a:close/>
                  <a:moveTo>
                    <a:pt x="166" y="84"/>
                  </a:moveTo>
                  <a:lnTo>
                    <a:pt x="166" y="84"/>
                  </a:lnTo>
                  <a:lnTo>
                    <a:pt x="168" y="85"/>
                  </a:lnTo>
                  <a:lnTo>
                    <a:pt x="170" y="87"/>
                  </a:lnTo>
                  <a:lnTo>
                    <a:pt x="180" y="89"/>
                  </a:lnTo>
                  <a:lnTo>
                    <a:pt x="180" y="89"/>
                  </a:lnTo>
                  <a:lnTo>
                    <a:pt x="181" y="89"/>
                  </a:lnTo>
                  <a:lnTo>
                    <a:pt x="181" y="89"/>
                  </a:lnTo>
                  <a:lnTo>
                    <a:pt x="181" y="87"/>
                  </a:lnTo>
                  <a:lnTo>
                    <a:pt x="166" y="84"/>
                  </a:lnTo>
                  <a:close/>
                  <a:moveTo>
                    <a:pt x="183" y="89"/>
                  </a:moveTo>
                  <a:lnTo>
                    <a:pt x="183" y="89"/>
                  </a:lnTo>
                  <a:lnTo>
                    <a:pt x="183" y="87"/>
                  </a:lnTo>
                  <a:lnTo>
                    <a:pt x="183" y="87"/>
                  </a:lnTo>
                  <a:lnTo>
                    <a:pt x="183" y="87"/>
                  </a:lnTo>
                  <a:lnTo>
                    <a:pt x="183" y="89"/>
                  </a:lnTo>
                  <a:close/>
                  <a:moveTo>
                    <a:pt x="183" y="85"/>
                  </a:moveTo>
                  <a:lnTo>
                    <a:pt x="183" y="85"/>
                  </a:lnTo>
                  <a:lnTo>
                    <a:pt x="183" y="85"/>
                  </a:lnTo>
                  <a:lnTo>
                    <a:pt x="183" y="85"/>
                  </a:lnTo>
                  <a:lnTo>
                    <a:pt x="183" y="85"/>
                  </a:lnTo>
                  <a:lnTo>
                    <a:pt x="183" y="85"/>
                  </a:lnTo>
                  <a:close/>
                  <a:moveTo>
                    <a:pt x="183" y="85"/>
                  </a:moveTo>
                  <a:lnTo>
                    <a:pt x="183" y="85"/>
                  </a:lnTo>
                  <a:lnTo>
                    <a:pt x="183" y="85"/>
                  </a:lnTo>
                  <a:lnTo>
                    <a:pt x="183" y="85"/>
                  </a:lnTo>
                  <a:lnTo>
                    <a:pt x="181" y="84"/>
                  </a:lnTo>
                  <a:lnTo>
                    <a:pt x="181" y="84"/>
                  </a:lnTo>
                  <a:lnTo>
                    <a:pt x="181" y="85"/>
                  </a:lnTo>
                  <a:lnTo>
                    <a:pt x="183" y="85"/>
                  </a:lnTo>
                  <a:close/>
                  <a:moveTo>
                    <a:pt x="181" y="87"/>
                  </a:moveTo>
                  <a:lnTo>
                    <a:pt x="181" y="87"/>
                  </a:lnTo>
                  <a:lnTo>
                    <a:pt x="181" y="89"/>
                  </a:lnTo>
                  <a:lnTo>
                    <a:pt x="181" y="89"/>
                  </a:lnTo>
                  <a:lnTo>
                    <a:pt x="183" y="89"/>
                  </a:lnTo>
                  <a:lnTo>
                    <a:pt x="183" y="89"/>
                  </a:lnTo>
                  <a:lnTo>
                    <a:pt x="183" y="87"/>
                  </a:lnTo>
                  <a:lnTo>
                    <a:pt x="181" y="87"/>
                  </a:lnTo>
                  <a:close/>
                  <a:moveTo>
                    <a:pt x="181" y="85"/>
                  </a:moveTo>
                  <a:lnTo>
                    <a:pt x="181" y="85"/>
                  </a:lnTo>
                  <a:lnTo>
                    <a:pt x="181" y="85"/>
                  </a:lnTo>
                  <a:lnTo>
                    <a:pt x="166" y="82"/>
                  </a:lnTo>
                  <a:lnTo>
                    <a:pt x="166" y="82"/>
                  </a:lnTo>
                  <a:lnTo>
                    <a:pt x="166" y="84"/>
                  </a:lnTo>
                  <a:lnTo>
                    <a:pt x="166" y="84"/>
                  </a:lnTo>
                  <a:lnTo>
                    <a:pt x="166" y="84"/>
                  </a:lnTo>
                  <a:lnTo>
                    <a:pt x="181" y="87"/>
                  </a:lnTo>
                  <a:lnTo>
                    <a:pt x="181" y="87"/>
                  </a:lnTo>
                  <a:lnTo>
                    <a:pt x="181" y="85"/>
                  </a:lnTo>
                  <a:close/>
                  <a:moveTo>
                    <a:pt x="183" y="87"/>
                  </a:moveTo>
                  <a:lnTo>
                    <a:pt x="183" y="87"/>
                  </a:lnTo>
                  <a:lnTo>
                    <a:pt x="183" y="87"/>
                  </a:lnTo>
                  <a:lnTo>
                    <a:pt x="183" y="87"/>
                  </a:lnTo>
                  <a:lnTo>
                    <a:pt x="183" y="87"/>
                  </a:lnTo>
                  <a:lnTo>
                    <a:pt x="183" y="87"/>
                  </a:lnTo>
                  <a:lnTo>
                    <a:pt x="183" y="87"/>
                  </a:lnTo>
                  <a:lnTo>
                    <a:pt x="183" y="85"/>
                  </a:lnTo>
                  <a:lnTo>
                    <a:pt x="183" y="85"/>
                  </a:lnTo>
                  <a:lnTo>
                    <a:pt x="183" y="85"/>
                  </a:lnTo>
                  <a:lnTo>
                    <a:pt x="183" y="87"/>
                  </a:lnTo>
                  <a:close/>
                  <a:moveTo>
                    <a:pt x="181" y="87"/>
                  </a:moveTo>
                  <a:lnTo>
                    <a:pt x="183" y="87"/>
                  </a:lnTo>
                  <a:lnTo>
                    <a:pt x="183" y="87"/>
                  </a:lnTo>
                  <a:lnTo>
                    <a:pt x="183" y="87"/>
                  </a:lnTo>
                  <a:lnTo>
                    <a:pt x="183" y="87"/>
                  </a:lnTo>
                  <a:lnTo>
                    <a:pt x="183" y="85"/>
                  </a:lnTo>
                  <a:lnTo>
                    <a:pt x="181" y="85"/>
                  </a:lnTo>
                  <a:lnTo>
                    <a:pt x="181" y="85"/>
                  </a:lnTo>
                  <a:lnTo>
                    <a:pt x="181" y="85"/>
                  </a:lnTo>
                  <a:lnTo>
                    <a:pt x="181" y="85"/>
                  </a:lnTo>
                  <a:lnTo>
                    <a:pt x="181" y="87"/>
                  </a:lnTo>
                  <a:close/>
                  <a:moveTo>
                    <a:pt x="133" y="151"/>
                  </a:moveTo>
                  <a:lnTo>
                    <a:pt x="133" y="151"/>
                  </a:lnTo>
                  <a:lnTo>
                    <a:pt x="135" y="161"/>
                  </a:lnTo>
                  <a:lnTo>
                    <a:pt x="131" y="171"/>
                  </a:lnTo>
                  <a:lnTo>
                    <a:pt x="125" y="178"/>
                  </a:lnTo>
                  <a:lnTo>
                    <a:pt x="118" y="184"/>
                  </a:lnTo>
                  <a:lnTo>
                    <a:pt x="118" y="184"/>
                  </a:lnTo>
                  <a:lnTo>
                    <a:pt x="108" y="186"/>
                  </a:lnTo>
                  <a:lnTo>
                    <a:pt x="98" y="182"/>
                  </a:lnTo>
                  <a:lnTo>
                    <a:pt x="91" y="176"/>
                  </a:lnTo>
                  <a:lnTo>
                    <a:pt x="85" y="169"/>
                  </a:lnTo>
                  <a:lnTo>
                    <a:pt x="85" y="169"/>
                  </a:lnTo>
                  <a:lnTo>
                    <a:pt x="85" y="169"/>
                  </a:lnTo>
                  <a:lnTo>
                    <a:pt x="83" y="169"/>
                  </a:lnTo>
                  <a:lnTo>
                    <a:pt x="83" y="169"/>
                  </a:lnTo>
                  <a:lnTo>
                    <a:pt x="89" y="178"/>
                  </a:lnTo>
                  <a:lnTo>
                    <a:pt x="98" y="186"/>
                  </a:lnTo>
                  <a:lnTo>
                    <a:pt x="108" y="188"/>
                  </a:lnTo>
                  <a:lnTo>
                    <a:pt x="120" y="186"/>
                  </a:lnTo>
                  <a:lnTo>
                    <a:pt x="120" y="186"/>
                  </a:lnTo>
                  <a:lnTo>
                    <a:pt x="123" y="184"/>
                  </a:lnTo>
                  <a:lnTo>
                    <a:pt x="123" y="184"/>
                  </a:lnTo>
                  <a:lnTo>
                    <a:pt x="131" y="178"/>
                  </a:lnTo>
                  <a:lnTo>
                    <a:pt x="135" y="171"/>
                  </a:lnTo>
                  <a:lnTo>
                    <a:pt x="137" y="163"/>
                  </a:lnTo>
                  <a:lnTo>
                    <a:pt x="137" y="155"/>
                  </a:lnTo>
                  <a:lnTo>
                    <a:pt x="137" y="155"/>
                  </a:lnTo>
                  <a:lnTo>
                    <a:pt x="133" y="151"/>
                  </a:lnTo>
                  <a:lnTo>
                    <a:pt x="133" y="151"/>
                  </a:lnTo>
                  <a:close/>
                  <a:moveTo>
                    <a:pt x="69" y="140"/>
                  </a:moveTo>
                  <a:lnTo>
                    <a:pt x="69" y="140"/>
                  </a:lnTo>
                  <a:lnTo>
                    <a:pt x="71" y="136"/>
                  </a:lnTo>
                  <a:lnTo>
                    <a:pt x="73" y="134"/>
                  </a:lnTo>
                  <a:lnTo>
                    <a:pt x="73" y="134"/>
                  </a:lnTo>
                  <a:lnTo>
                    <a:pt x="77" y="134"/>
                  </a:lnTo>
                  <a:lnTo>
                    <a:pt x="81" y="138"/>
                  </a:lnTo>
                  <a:lnTo>
                    <a:pt x="81" y="138"/>
                  </a:lnTo>
                  <a:lnTo>
                    <a:pt x="81" y="138"/>
                  </a:lnTo>
                  <a:lnTo>
                    <a:pt x="98" y="130"/>
                  </a:lnTo>
                  <a:lnTo>
                    <a:pt x="91" y="105"/>
                  </a:lnTo>
                  <a:lnTo>
                    <a:pt x="91" y="105"/>
                  </a:lnTo>
                  <a:lnTo>
                    <a:pt x="87" y="97"/>
                  </a:lnTo>
                  <a:lnTo>
                    <a:pt x="81" y="91"/>
                  </a:lnTo>
                  <a:lnTo>
                    <a:pt x="71" y="89"/>
                  </a:lnTo>
                  <a:lnTo>
                    <a:pt x="62" y="89"/>
                  </a:lnTo>
                  <a:lnTo>
                    <a:pt x="60" y="91"/>
                  </a:lnTo>
                  <a:lnTo>
                    <a:pt x="60" y="91"/>
                  </a:lnTo>
                  <a:lnTo>
                    <a:pt x="50" y="95"/>
                  </a:lnTo>
                  <a:lnTo>
                    <a:pt x="44" y="103"/>
                  </a:lnTo>
                  <a:lnTo>
                    <a:pt x="42" y="111"/>
                  </a:lnTo>
                  <a:lnTo>
                    <a:pt x="44" y="120"/>
                  </a:lnTo>
                  <a:lnTo>
                    <a:pt x="50" y="145"/>
                  </a:lnTo>
                  <a:lnTo>
                    <a:pt x="50" y="145"/>
                  </a:lnTo>
                  <a:lnTo>
                    <a:pt x="69" y="140"/>
                  </a:lnTo>
                  <a:lnTo>
                    <a:pt x="69" y="140"/>
                  </a:lnTo>
                  <a:close/>
                  <a:moveTo>
                    <a:pt x="75" y="157"/>
                  </a:moveTo>
                  <a:lnTo>
                    <a:pt x="71" y="142"/>
                  </a:lnTo>
                  <a:lnTo>
                    <a:pt x="71" y="142"/>
                  </a:lnTo>
                  <a:lnTo>
                    <a:pt x="52" y="147"/>
                  </a:lnTo>
                  <a:lnTo>
                    <a:pt x="54" y="153"/>
                  </a:lnTo>
                  <a:lnTo>
                    <a:pt x="54" y="153"/>
                  </a:lnTo>
                  <a:lnTo>
                    <a:pt x="58" y="163"/>
                  </a:lnTo>
                  <a:lnTo>
                    <a:pt x="65" y="167"/>
                  </a:lnTo>
                  <a:lnTo>
                    <a:pt x="73" y="171"/>
                  </a:lnTo>
                  <a:lnTo>
                    <a:pt x="83" y="169"/>
                  </a:lnTo>
                  <a:lnTo>
                    <a:pt x="83" y="169"/>
                  </a:lnTo>
                  <a:lnTo>
                    <a:pt x="81" y="161"/>
                  </a:lnTo>
                  <a:lnTo>
                    <a:pt x="81" y="161"/>
                  </a:lnTo>
                  <a:lnTo>
                    <a:pt x="77" y="159"/>
                  </a:lnTo>
                  <a:lnTo>
                    <a:pt x="75" y="157"/>
                  </a:lnTo>
                  <a:close/>
                  <a:moveTo>
                    <a:pt x="85" y="153"/>
                  </a:moveTo>
                  <a:lnTo>
                    <a:pt x="85" y="153"/>
                  </a:lnTo>
                  <a:lnTo>
                    <a:pt x="85" y="157"/>
                  </a:lnTo>
                  <a:lnTo>
                    <a:pt x="83" y="161"/>
                  </a:lnTo>
                  <a:lnTo>
                    <a:pt x="85" y="169"/>
                  </a:lnTo>
                  <a:lnTo>
                    <a:pt x="85" y="169"/>
                  </a:lnTo>
                  <a:lnTo>
                    <a:pt x="85" y="169"/>
                  </a:lnTo>
                  <a:lnTo>
                    <a:pt x="85" y="169"/>
                  </a:lnTo>
                  <a:lnTo>
                    <a:pt x="87" y="169"/>
                  </a:lnTo>
                  <a:lnTo>
                    <a:pt x="87" y="169"/>
                  </a:lnTo>
                  <a:lnTo>
                    <a:pt x="94" y="165"/>
                  </a:lnTo>
                  <a:lnTo>
                    <a:pt x="100" y="157"/>
                  </a:lnTo>
                  <a:lnTo>
                    <a:pt x="102" y="149"/>
                  </a:lnTo>
                  <a:lnTo>
                    <a:pt x="102" y="140"/>
                  </a:lnTo>
                  <a:lnTo>
                    <a:pt x="100" y="132"/>
                  </a:lnTo>
                  <a:lnTo>
                    <a:pt x="100" y="132"/>
                  </a:lnTo>
                  <a:lnTo>
                    <a:pt x="81" y="140"/>
                  </a:lnTo>
                  <a:lnTo>
                    <a:pt x="85" y="153"/>
                  </a:lnTo>
                  <a:close/>
                  <a:moveTo>
                    <a:pt x="85" y="169"/>
                  </a:moveTo>
                  <a:lnTo>
                    <a:pt x="85" y="169"/>
                  </a:lnTo>
                  <a:lnTo>
                    <a:pt x="85" y="169"/>
                  </a:lnTo>
                  <a:lnTo>
                    <a:pt x="85" y="169"/>
                  </a:lnTo>
                  <a:lnTo>
                    <a:pt x="85" y="169"/>
                  </a:lnTo>
                  <a:lnTo>
                    <a:pt x="85" y="169"/>
                  </a:lnTo>
                  <a:close/>
                  <a:moveTo>
                    <a:pt x="75" y="138"/>
                  </a:moveTo>
                  <a:lnTo>
                    <a:pt x="75" y="138"/>
                  </a:lnTo>
                  <a:lnTo>
                    <a:pt x="75" y="138"/>
                  </a:lnTo>
                  <a:lnTo>
                    <a:pt x="75" y="138"/>
                  </a:lnTo>
                  <a:lnTo>
                    <a:pt x="75" y="138"/>
                  </a:lnTo>
                  <a:close/>
                  <a:moveTo>
                    <a:pt x="75" y="140"/>
                  </a:moveTo>
                  <a:lnTo>
                    <a:pt x="75" y="140"/>
                  </a:lnTo>
                  <a:lnTo>
                    <a:pt x="73" y="140"/>
                  </a:lnTo>
                  <a:lnTo>
                    <a:pt x="73" y="140"/>
                  </a:lnTo>
                  <a:lnTo>
                    <a:pt x="75" y="140"/>
                  </a:lnTo>
                  <a:lnTo>
                    <a:pt x="75" y="140"/>
                  </a:lnTo>
                  <a:close/>
                  <a:moveTo>
                    <a:pt x="77" y="138"/>
                  </a:moveTo>
                  <a:lnTo>
                    <a:pt x="77" y="138"/>
                  </a:lnTo>
                  <a:lnTo>
                    <a:pt x="75" y="138"/>
                  </a:lnTo>
                  <a:lnTo>
                    <a:pt x="77" y="140"/>
                  </a:lnTo>
                  <a:lnTo>
                    <a:pt x="77" y="140"/>
                  </a:lnTo>
                  <a:lnTo>
                    <a:pt x="77" y="138"/>
                  </a:lnTo>
                  <a:close/>
                  <a:moveTo>
                    <a:pt x="73" y="142"/>
                  </a:moveTo>
                  <a:lnTo>
                    <a:pt x="73" y="142"/>
                  </a:lnTo>
                  <a:lnTo>
                    <a:pt x="73" y="143"/>
                  </a:lnTo>
                  <a:lnTo>
                    <a:pt x="75" y="153"/>
                  </a:lnTo>
                  <a:lnTo>
                    <a:pt x="75" y="153"/>
                  </a:lnTo>
                  <a:lnTo>
                    <a:pt x="77" y="155"/>
                  </a:lnTo>
                  <a:lnTo>
                    <a:pt x="79" y="155"/>
                  </a:lnTo>
                  <a:lnTo>
                    <a:pt x="75" y="142"/>
                  </a:lnTo>
                  <a:lnTo>
                    <a:pt x="75" y="142"/>
                  </a:lnTo>
                  <a:lnTo>
                    <a:pt x="73" y="142"/>
                  </a:lnTo>
                  <a:close/>
                  <a:moveTo>
                    <a:pt x="81" y="155"/>
                  </a:moveTo>
                  <a:lnTo>
                    <a:pt x="81" y="155"/>
                  </a:lnTo>
                  <a:lnTo>
                    <a:pt x="83" y="153"/>
                  </a:lnTo>
                  <a:lnTo>
                    <a:pt x="83" y="151"/>
                  </a:lnTo>
                  <a:lnTo>
                    <a:pt x="79" y="142"/>
                  </a:lnTo>
                  <a:lnTo>
                    <a:pt x="79" y="142"/>
                  </a:lnTo>
                  <a:lnTo>
                    <a:pt x="79" y="140"/>
                  </a:lnTo>
                  <a:lnTo>
                    <a:pt x="79" y="140"/>
                  </a:lnTo>
                  <a:lnTo>
                    <a:pt x="77" y="142"/>
                  </a:lnTo>
                  <a:lnTo>
                    <a:pt x="81" y="155"/>
                  </a:lnTo>
                  <a:close/>
                  <a:moveTo>
                    <a:pt x="75" y="140"/>
                  </a:moveTo>
                  <a:lnTo>
                    <a:pt x="75" y="140"/>
                  </a:lnTo>
                  <a:lnTo>
                    <a:pt x="73" y="140"/>
                  </a:lnTo>
                  <a:lnTo>
                    <a:pt x="73" y="140"/>
                  </a:lnTo>
                  <a:lnTo>
                    <a:pt x="73" y="142"/>
                  </a:lnTo>
                  <a:lnTo>
                    <a:pt x="73" y="142"/>
                  </a:lnTo>
                  <a:lnTo>
                    <a:pt x="75" y="142"/>
                  </a:lnTo>
                  <a:lnTo>
                    <a:pt x="75" y="140"/>
                  </a:lnTo>
                  <a:close/>
                  <a:moveTo>
                    <a:pt x="77" y="140"/>
                  </a:moveTo>
                  <a:lnTo>
                    <a:pt x="77" y="142"/>
                  </a:lnTo>
                  <a:lnTo>
                    <a:pt x="77" y="142"/>
                  </a:lnTo>
                  <a:lnTo>
                    <a:pt x="79" y="140"/>
                  </a:lnTo>
                  <a:lnTo>
                    <a:pt x="79" y="140"/>
                  </a:lnTo>
                  <a:lnTo>
                    <a:pt x="77" y="138"/>
                  </a:lnTo>
                  <a:lnTo>
                    <a:pt x="77" y="138"/>
                  </a:lnTo>
                  <a:lnTo>
                    <a:pt x="77" y="140"/>
                  </a:lnTo>
                  <a:close/>
                  <a:moveTo>
                    <a:pt x="75" y="140"/>
                  </a:moveTo>
                  <a:lnTo>
                    <a:pt x="75" y="140"/>
                  </a:lnTo>
                  <a:lnTo>
                    <a:pt x="77" y="140"/>
                  </a:lnTo>
                  <a:lnTo>
                    <a:pt x="75" y="138"/>
                  </a:lnTo>
                  <a:lnTo>
                    <a:pt x="75" y="138"/>
                  </a:lnTo>
                  <a:lnTo>
                    <a:pt x="75" y="138"/>
                  </a:lnTo>
                  <a:lnTo>
                    <a:pt x="75" y="138"/>
                  </a:lnTo>
                  <a:lnTo>
                    <a:pt x="75" y="138"/>
                  </a:lnTo>
                  <a:lnTo>
                    <a:pt x="75" y="140"/>
                  </a:lnTo>
                  <a:lnTo>
                    <a:pt x="75" y="140"/>
                  </a:lnTo>
                  <a:lnTo>
                    <a:pt x="75" y="140"/>
                  </a:lnTo>
                  <a:lnTo>
                    <a:pt x="75" y="140"/>
                  </a:lnTo>
                  <a:close/>
                  <a:moveTo>
                    <a:pt x="75" y="142"/>
                  </a:moveTo>
                  <a:lnTo>
                    <a:pt x="75" y="142"/>
                  </a:lnTo>
                  <a:lnTo>
                    <a:pt x="75" y="142"/>
                  </a:lnTo>
                  <a:lnTo>
                    <a:pt x="79" y="155"/>
                  </a:lnTo>
                  <a:lnTo>
                    <a:pt x="79" y="155"/>
                  </a:lnTo>
                  <a:lnTo>
                    <a:pt x="81" y="155"/>
                  </a:lnTo>
                  <a:lnTo>
                    <a:pt x="81" y="155"/>
                  </a:lnTo>
                  <a:lnTo>
                    <a:pt x="81" y="155"/>
                  </a:lnTo>
                  <a:lnTo>
                    <a:pt x="77" y="142"/>
                  </a:lnTo>
                  <a:lnTo>
                    <a:pt x="77" y="142"/>
                  </a:lnTo>
                  <a:lnTo>
                    <a:pt x="75" y="142"/>
                  </a:lnTo>
                  <a:close/>
                  <a:moveTo>
                    <a:pt x="75" y="140"/>
                  </a:moveTo>
                  <a:lnTo>
                    <a:pt x="75" y="142"/>
                  </a:lnTo>
                  <a:lnTo>
                    <a:pt x="75" y="142"/>
                  </a:lnTo>
                  <a:lnTo>
                    <a:pt x="75" y="142"/>
                  </a:lnTo>
                  <a:lnTo>
                    <a:pt x="75" y="142"/>
                  </a:lnTo>
                  <a:lnTo>
                    <a:pt x="77" y="142"/>
                  </a:lnTo>
                  <a:lnTo>
                    <a:pt x="77" y="140"/>
                  </a:lnTo>
                  <a:lnTo>
                    <a:pt x="77" y="140"/>
                  </a:lnTo>
                  <a:lnTo>
                    <a:pt x="75" y="140"/>
                  </a:lnTo>
                  <a:lnTo>
                    <a:pt x="75" y="140"/>
                  </a:lnTo>
                  <a:lnTo>
                    <a:pt x="75" y="140"/>
                  </a:lnTo>
                  <a:close/>
                  <a:moveTo>
                    <a:pt x="156" y="149"/>
                  </a:moveTo>
                  <a:lnTo>
                    <a:pt x="156" y="149"/>
                  </a:lnTo>
                  <a:lnTo>
                    <a:pt x="164" y="143"/>
                  </a:lnTo>
                  <a:lnTo>
                    <a:pt x="174" y="142"/>
                  </a:lnTo>
                  <a:lnTo>
                    <a:pt x="183" y="142"/>
                  </a:lnTo>
                  <a:lnTo>
                    <a:pt x="193" y="147"/>
                  </a:lnTo>
                  <a:lnTo>
                    <a:pt x="193" y="147"/>
                  </a:lnTo>
                  <a:lnTo>
                    <a:pt x="199" y="155"/>
                  </a:lnTo>
                  <a:lnTo>
                    <a:pt x="201" y="165"/>
                  </a:lnTo>
                  <a:lnTo>
                    <a:pt x="201" y="174"/>
                  </a:lnTo>
                  <a:lnTo>
                    <a:pt x="195" y="182"/>
                  </a:lnTo>
                  <a:lnTo>
                    <a:pt x="195" y="182"/>
                  </a:lnTo>
                  <a:lnTo>
                    <a:pt x="195" y="182"/>
                  </a:lnTo>
                  <a:lnTo>
                    <a:pt x="195" y="184"/>
                  </a:lnTo>
                  <a:lnTo>
                    <a:pt x="197" y="184"/>
                  </a:lnTo>
                  <a:lnTo>
                    <a:pt x="197" y="184"/>
                  </a:lnTo>
                  <a:lnTo>
                    <a:pt x="203" y="174"/>
                  </a:lnTo>
                  <a:lnTo>
                    <a:pt x="203" y="165"/>
                  </a:lnTo>
                  <a:lnTo>
                    <a:pt x="201" y="153"/>
                  </a:lnTo>
                  <a:lnTo>
                    <a:pt x="193" y="145"/>
                  </a:lnTo>
                  <a:lnTo>
                    <a:pt x="193" y="145"/>
                  </a:lnTo>
                  <a:lnTo>
                    <a:pt x="185" y="140"/>
                  </a:lnTo>
                  <a:lnTo>
                    <a:pt x="176" y="138"/>
                  </a:lnTo>
                  <a:lnTo>
                    <a:pt x="166" y="140"/>
                  </a:lnTo>
                  <a:lnTo>
                    <a:pt x="158" y="145"/>
                  </a:lnTo>
                  <a:lnTo>
                    <a:pt x="158" y="145"/>
                  </a:lnTo>
                  <a:lnTo>
                    <a:pt x="156" y="149"/>
                  </a:lnTo>
                  <a:close/>
                  <a:moveTo>
                    <a:pt x="191" y="190"/>
                  </a:moveTo>
                  <a:lnTo>
                    <a:pt x="191" y="190"/>
                  </a:lnTo>
                  <a:lnTo>
                    <a:pt x="191" y="194"/>
                  </a:lnTo>
                  <a:lnTo>
                    <a:pt x="189" y="198"/>
                  </a:lnTo>
                  <a:lnTo>
                    <a:pt x="180" y="209"/>
                  </a:lnTo>
                  <a:lnTo>
                    <a:pt x="180" y="209"/>
                  </a:lnTo>
                  <a:lnTo>
                    <a:pt x="193" y="223"/>
                  </a:lnTo>
                  <a:lnTo>
                    <a:pt x="199" y="217"/>
                  </a:lnTo>
                  <a:lnTo>
                    <a:pt x="199" y="217"/>
                  </a:lnTo>
                  <a:lnTo>
                    <a:pt x="203" y="209"/>
                  </a:lnTo>
                  <a:lnTo>
                    <a:pt x="205" y="202"/>
                  </a:lnTo>
                  <a:lnTo>
                    <a:pt x="203" y="192"/>
                  </a:lnTo>
                  <a:lnTo>
                    <a:pt x="197" y="184"/>
                  </a:lnTo>
                  <a:lnTo>
                    <a:pt x="197" y="184"/>
                  </a:lnTo>
                  <a:lnTo>
                    <a:pt x="197" y="184"/>
                  </a:lnTo>
                  <a:lnTo>
                    <a:pt x="191" y="190"/>
                  </a:lnTo>
                  <a:close/>
                  <a:moveTo>
                    <a:pt x="178" y="209"/>
                  </a:moveTo>
                  <a:lnTo>
                    <a:pt x="178" y="209"/>
                  </a:lnTo>
                  <a:lnTo>
                    <a:pt x="174" y="211"/>
                  </a:lnTo>
                  <a:lnTo>
                    <a:pt x="170" y="211"/>
                  </a:lnTo>
                  <a:lnTo>
                    <a:pt x="170" y="211"/>
                  </a:lnTo>
                  <a:lnTo>
                    <a:pt x="170" y="207"/>
                  </a:lnTo>
                  <a:lnTo>
                    <a:pt x="170" y="203"/>
                  </a:lnTo>
                  <a:lnTo>
                    <a:pt x="170" y="203"/>
                  </a:lnTo>
                  <a:lnTo>
                    <a:pt x="170" y="203"/>
                  </a:lnTo>
                  <a:lnTo>
                    <a:pt x="154" y="190"/>
                  </a:lnTo>
                  <a:lnTo>
                    <a:pt x="137" y="209"/>
                  </a:lnTo>
                  <a:lnTo>
                    <a:pt x="137" y="209"/>
                  </a:lnTo>
                  <a:lnTo>
                    <a:pt x="133" y="217"/>
                  </a:lnTo>
                  <a:lnTo>
                    <a:pt x="131" y="227"/>
                  </a:lnTo>
                  <a:lnTo>
                    <a:pt x="133" y="234"/>
                  </a:lnTo>
                  <a:lnTo>
                    <a:pt x="139" y="242"/>
                  </a:lnTo>
                  <a:lnTo>
                    <a:pt x="141" y="244"/>
                  </a:lnTo>
                  <a:lnTo>
                    <a:pt x="141" y="244"/>
                  </a:lnTo>
                  <a:lnTo>
                    <a:pt x="149" y="250"/>
                  </a:lnTo>
                  <a:lnTo>
                    <a:pt x="158" y="250"/>
                  </a:lnTo>
                  <a:lnTo>
                    <a:pt x="166" y="248"/>
                  </a:lnTo>
                  <a:lnTo>
                    <a:pt x="174" y="244"/>
                  </a:lnTo>
                  <a:lnTo>
                    <a:pt x="191" y="225"/>
                  </a:lnTo>
                  <a:lnTo>
                    <a:pt x="191" y="225"/>
                  </a:lnTo>
                  <a:lnTo>
                    <a:pt x="178" y="209"/>
                  </a:lnTo>
                  <a:lnTo>
                    <a:pt x="178" y="209"/>
                  </a:lnTo>
                  <a:close/>
                  <a:moveTo>
                    <a:pt x="181" y="190"/>
                  </a:moveTo>
                  <a:lnTo>
                    <a:pt x="181" y="190"/>
                  </a:lnTo>
                  <a:lnTo>
                    <a:pt x="185" y="188"/>
                  </a:lnTo>
                  <a:lnTo>
                    <a:pt x="189" y="190"/>
                  </a:lnTo>
                  <a:lnTo>
                    <a:pt x="195" y="182"/>
                  </a:lnTo>
                  <a:lnTo>
                    <a:pt x="195" y="182"/>
                  </a:lnTo>
                  <a:lnTo>
                    <a:pt x="195" y="182"/>
                  </a:lnTo>
                  <a:lnTo>
                    <a:pt x="195" y="182"/>
                  </a:lnTo>
                  <a:lnTo>
                    <a:pt x="195" y="182"/>
                  </a:lnTo>
                  <a:lnTo>
                    <a:pt x="195" y="182"/>
                  </a:lnTo>
                  <a:lnTo>
                    <a:pt x="187" y="178"/>
                  </a:lnTo>
                  <a:lnTo>
                    <a:pt x="178" y="176"/>
                  </a:lnTo>
                  <a:lnTo>
                    <a:pt x="170" y="178"/>
                  </a:lnTo>
                  <a:lnTo>
                    <a:pt x="162" y="184"/>
                  </a:lnTo>
                  <a:lnTo>
                    <a:pt x="156" y="188"/>
                  </a:lnTo>
                  <a:lnTo>
                    <a:pt x="156" y="188"/>
                  </a:lnTo>
                  <a:lnTo>
                    <a:pt x="172" y="202"/>
                  </a:lnTo>
                  <a:lnTo>
                    <a:pt x="181" y="190"/>
                  </a:lnTo>
                  <a:close/>
                  <a:moveTo>
                    <a:pt x="195" y="182"/>
                  </a:moveTo>
                  <a:lnTo>
                    <a:pt x="195" y="182"/>
                  </a:lnTo>
                  <a:lnTo>
                    <a:pt x="195" y="182"/>
                  </a:lnTo>
                  <a:lnTo>
                    <a:pt x="195" y="182"/>
                  </a:lnTo>
                  <a:lnTo>
                    <a:pt x="195" y="182"/>
                  </a:lnTo>
                  <a:lnTo>
                    <a:pt x="195" y="182"/>
                  </a:lnTo>
                  <a:close/>
                  <a:moveTo>
                    <a:pt x="174" y="205"/>
                  </a:moveTo>
                  <a:lnTo>
                    <a:pt x="174" y="205"/>
                  </a:lnTo>
                  <a:lnTo>
                    <a:pt x="174" y="205"/>
                  </a:lnTo>
                  <a:lnTo>
                    <a:pt x="174" y="205"/>
                  </a:lnTo>
                  <a:lnTo>
                    <a:pt x="174" y="205"/>
                  </a:lnTo>
                  <a:lnTo>
                    <a:pt x="174" y="205"/>
                  </a:lnTo>
                  <a:close/>
                  <a:moveTo>
                    <a:pt x="174" y="207"/>
                  </a:moveTo>
                  <a:lnTo>
                    <a:pt x="174" y="207"/>
                  </a:lnTo>
                  <a:lnTo>
                    <a:pt x="174" y="207"/>
                  </a:lnTo>
                  <a:lnTo>
                    <a:pt x="174" y="207"/>
                  </a:lnTo>
                  <a:lnTo>
                    <a:pt x="174" y="207"/>
                  </a:lnTo>
                  <a:lnTo>
                    <a:pt x="174" y="207"/>
                  </a:lnTo>
                  <a:close/>
                  <a:moveTo>
                    <a:pt x="176" y="207"/>
                  </a:moveTo>
                  <a:lnTo>
                    <a:pt x="176" y="207"/>
                  </a:lnTo>
                  <a:lnTo>
                    <a:pt x="176" y="207"/>
                  </a:lnTo>
                  <a:lnTo>
                    <a:pt x="176" y="207"/>
                  </a:lnTo>
                  <a:lnTo>
                    <a:pt x="176" y="207"/>
                  </a:lnTo>
                  <a:lnTo>
                    <a:pt x="176" y="207"/>
                  </a:lnTo>
                  <a:close/>
                  <a:moveTo>
                    <a:pt x="185" y="194"/>
                  </a:moveTo>
                  <a:lnTo>
                    <a:pt x="185" y="194"/>
                  </a:lnTo>
                  <a:lnTo>
                    <a:pt x="183" y="194"/>
                  </a:lnTo>
                  <a:lnTo>
                    <a:pt x="181" y="194"/>
                  </a:lnTo>
                  <a:lnTo>
                    <a:pt x="174" y="202"/>
                  </a:lnTo>
                  <a:lnTo>
                    <a:pt x="174" y="202"/>
                  </a:lnTo>
                  <a:lnTo>
                    <a:pt x="174" y="203"/>
                  </a:lnTo>
                  <a:lnTo>
                    <a:pt x="174" y="203"/>
                  </a:lnTo>
                  <a:lnTo>
                    <a:pt x="176" y="203"/>
                  </a:lnTo>
                  <a:lnTo>
                    <a:pt x="185" y="194"/>
                  </a:lnTo>
                  <a:close/>
                  <a:moveTo>
                    <a:pt x="178" y="207"/>
                  </a:moveTo>
                  <a:lnTo>
                    <a:pt x="178" y="207"/>
                  </a:lnTo>
                  <a:lnTo>
                    <a:pt x="180" y="205"/>
                  </a:lnTo>
                  <a:lnTo>
                    <a:pt x="187" y="200"/>
                  </a:lnTo>
                  <a:lnTo>
                    <a:pt x="187" y="200"/>
                  </a:lnTo>
                  <a:lnTo>
                    <a:pt x="187" y="196"/>
                  </a:lnTo>
                  <a:lnTo>
                    <a:pt x="187" y="194"/>
                  </a:lnTo>
                  <a:lnTo>
                    <a:pt x="178" y="205"/>
                  </a:lnTo>
                  <a:lnTo>
                    <a:pt x="178" y="205"/>
                  </a:lnTo>
                  <a:lnTo>
                    <a:pt x="178" y="207"/>
                  </a:lnTo>
                  <a:close/>
                  <a:moveTo>
                    <a:pt x="174" y="205"/>
                  </a:moveTo>
                  <a:lnTo>
                    <a:pt x="174" y="205"/>
                  </a:lnTo>
                  <a:lnTo>
                    <a:pt x="174" y="205"/>
                  </a:lnTo>
                  <a:lnTo>
                    <a:pt x="176" y="203"/>
                  </a:lnTo>
                  <a:lnTo>
                    <a:pt x="176" y="203"/>
                  </a:lnTo>
                  <a:lnTo>
                    <a:pt x="174" y="203"/>
                  </a:lnTo>
                  <a:lnTo>
                    <a:pt x="174" y="203"/>
                  </a:lnTo>
                  <a:lnTo>
                    <a:pt x="174" y="205"/>
                  </a:lnTo>
                  <a:close/>
                  <a:moveTo>
                    <a:pt x="176" y="207"/>
                  </a:moveTo>
                  <a:lnTo>
                    <a:pt x="176" y="207"/>
                  </a:lnTo>
                  <a:lnTo>
                    <a:pt x="176" y="207"/>
                  </a:lnTo>
                  <a:lnTo>
                    <a:pt x="176" y="207"/>
                  </a:lnTo>
                  <a:lnTo>
                    <a:pt x="178" y="207"/>
                  </a:lnTo>
                  <a:lnTo>
                    <a:pt x="178" y="207"/>
                  </a:lnTo>
                  <a:lnTo>
                    <a:pt x="178" y="205"/>
                  </a:lnTo>
                  <a:lnTo>
                    <a:pt x="176" y="207"/>
                  </a:lnTo>
                  <a:close/>
                  <a:moveTo>
                    <a:pt x="176" y="205"/>
                  </a:moveTo>
                  <a:lnTo>
                    <a:pt x="176" y="205"/>
                  </a:lnTo>
                  <a:lnTo>
                    <a:pt x="178" y="205"/>
                  </a:lnTo>
                  <a:lnTo>
                    <a:pt x="187" y="194"/>
                  </a:lnTo>
                  <a:lnTo>
                    <a:pt x="187" y="194"/>
                  </a:lnTo>
                  <a:lnTo>
                    <a:pt x="187" y="194"/>
                  </a:lnTo>
                  <a:lnTo>
                    <a:pt x="187" y="194"/>
                  </a:lnTo>
                  <a:lnTo>
                    <a:pt x="185" y="194"/>
                  </a:lnTo>
                  <a:lnTo>
                    <a:pt x="176" y="203"/>
                  </a:lnTo>
                  <a:lnTo>
                    <a:pt x="176" y="203"/>
                  </a:lnTo>
                  <a:lnTo>
                    <a:pt x="176" y="205"/>
                  </a:lnTo>
                  <a:close/>
                  <a:moveTo>
                    <a:pt x="174" y="205"/>
                  </a:moveTo>
                  <a:lnTo>
                    <a:pt x="174" y="205"/>
                  </a:lnTo>
                  <a:lnTo>
                    <a:pt x="174" y="205"/>
                  </a:lnTo>
                  <a:lnTo>
                    <a:pt x="174" y="205"/>
                  </a:lnTo>
                  <a:lnTo>
                    <a:pt x="174" y="205"/>
                  </a:lnTo>
                  <a:lnTo>
                    <a:pt x="174" y="207"/>
                  </a:lnTo>
                  <a:lnTo>
                    <a:pt x="174" y="207"/>
                  </a:lnTo>
                  <a:lnTo>
                    <a:pt x="174" y="207"/>
                  </a:lnTo>
                  <a:lnTo>
                    <a:pt x="176" y="207"/>
                  </a:lnTo>
                  <a:lnTo>
                    <a:pt x="176" y="207"/>
                  </a:lnTo>
                  <a:lnTo>
                    <a:pt x="176" y="207"/>
                  </a:lnTo>
                  <a:lnTo>
                    <a:pt x="174" y="205"/>
                  </a:lnTo>
                  <a:close/>
                  <a:moveTo>
                    <a:pt x="176" y="207"/>
                  </a:moveTo>
                  <a:lnTo>
                    <a:pt x="178" y="205"/>
                  </a:lnTo>
                  <a:lnTo>
                    <a:pt x="178" y="205"/>
                  </a:lnTo>
                  <a:lnTo>
                    <a:pt x="176" y="205"/>
                  </a:lnTo>
                  <a:lnTo>
                    <a:pt x="176" y="205"/>
                  </a:lnTo>
                  <a:lnTo>
                    <a:pt x="176" y="203"/>
                  </a:lnTo>
                  <a:lnTo>
                    <a:pt x="174" y="205"/>
                  </a:lnTo>
                  <a:lnTo>
                    <a:pt x="174" y="205"/>
                  </a:lnTo>
                  <a:lnTo>
                    <a:pt x="174" y="205"/>
                  </a:lnTo>
                  <a:lnTo>
                    <a:pt x="174" y="205"/>
                  </a:lnTo>
                  <a:lnTo>
                    <a:pt x="176" y="207"/>
                  </a:lnTo>
                  <a:close/>
                  <a:moveTo>
                    <a:pt x="137" y="149"/>
                  </a:moveTo>
                  <a:lnTo>
                    <a:pt x="137" y="149"/>
                  </a:lnTo>
                  <a:lnTo>
                    <a:pt x="139" y="151"/>
                  </a:lnTo>
                  <a:lnTo>
                    <a:pt x="143" y="153"/>
                  </a:lnTo>
                  <a:lnTo>
                    <a:pt x="147" y="153"/>
                  </a:lnTo>
                  <a:lnTo>
                    <a:pt x="149" y="151"/>
                  </a:lnTo>
                  <a:lnTo>
                    <a:pt x="149" y="151"/>
                  </a:lnTo>
                  <a:lnTo>
                    <a:pt x="152" y="149"/>
                  </a:lnTo>
                  <a:lnTo>
                    <a:pt x="152" y="145"/>
                  </a:lnTo>
                  <a:lnTo>
                    <a:pt x="152" y="142"/>
                  </a:lnTo>
                  <a:lnTo>
                    <a:pt x="152" y="140"/>
                  </a:lnTo>
                  <a:lnTo>
                    <a:pt x="152" y="140"/>
                  </a:lnTo>
                  <a:lnTo>
                    <a:pt x="150" y="136"/>
                  </a:lnTo>
                  <a:lnTo>
                    <a:pt x="147" y="136"/>
                  </a:lnTo>
                  <a:lnTo>
                    <a:pt x="143" y="136"/>
                  </a:lnTo>
                  <a:lnTo>
                    <a:pt x="139" y="136"/>
                  </a:lnTo>
                  <a:lnTo>
                    <a:pt x="139" y="136"/>
                  </a:lnTo>
                  <a:lnTo>
                    <a:pt x="137" y="140"/>
                  </a:lnTo>
                  <a:lnTo>
                    <a:pt x="135" y="142"/>
                  </a:lnTo>
                  <a:lnTo>
                    <a:pt x="135" y="145"/>
                  </a:lnTo>
                  <a:lnTo>
                    <a:pt x="137" y="149"/>
                  </a:lnTo>
                  <a:close/>
                  <a:moveTo>
                    <a:pt x="143" y="134"/>
                  </a:moveTo>
                  <a:lnTo>
                    <a:pt x="143" y="134"/>
                  </a:lnTo>
                  <a:lnTo>
                    <a:pt x="149" y="134"/>
                  </a:lnTo>
                  <a:lnTo>
                    <a:pt x="154" y="138"/>
                  </a:lnTo>
                  <a:lnTo>
                    <a:pt x="154" y="138"/>
                  </a:lnTo>
                  <a:lnTo>
                    <a:pt x="156" y="142"/>
                  </a:lnTo>
                  <a:lnTo>
                    <a:pt x="154" y="147"/>
                  </a:lnTo>
                  <a:lnTo>
                    <a:pt x="154" y="151"/>
                  </a:lnTo>
                  <a:lnTo>
                    <a:pt x="150" y="153"/>
                  </a:lnTo>
                  <a:lnTo>
                    <a:pt x="150" y="153"/>
                  </a:lnTo>
                  <a:lnTo>
                    <a:pt x="147" y="155"/>
                  </a:lnTo>
                  <a:lnTo>
                    <a:pt x="143" y="155"/>
                  </a:lnTo>
                  <a:lnTo>
                    <a:pt x="139" y="153"/>
                  </a:lnTo>
                  <a:lnTo>
                    <a:pt x="135" y="149"/>
                  </a:lnTo>
                  <a:lnTo>
                    <a:pt x="135" y="149"/>
                  </a:lnTo>
                  <a:lnTo>
                    <a:pt x="133" y="145"/>
                  </a:lnTo>
                  <a:lnTo>
                    <a:pt x="133" y="142"/>
                  </a:lnTo>
                  <a:lnTo>
                    <a:pt x="135" y="138"/>
                  </a:lnTo>
                  <a:lnTo>
                    <a:pt x="139" y="134"/>
                  </a:lnTo>
                  <a:lnTo>
                    <a:pt x="139" y="134"/>
                  </a:lnTo>
                  <a:lnTo>
                    <a:pt x="143" y="134"/>
                  </a:lnTo>
                  <a:lnTo>
                    <a:pt x="143" y="134"/>
                  </a:lnTo>
                  <a:lnTo>
                    <a:pt x="139" y="132"/>
                  </a:lnTo>
                  <a:lnTo>
                    <a:pt x="139" y="132"/>
                  </a:lnTo>
                  <a:lnTo>
                    <a:pt x="137" y="132"/>
                  </a:lnTo>
                  <a:lnTo>
                    <a:pt x="137" y="132"/>
                  </a:lnTo>
                  <a:lnTo>
                    <a:pt x="133" y="136"/>
                  </a:lnTo>
                  <a:lnTo>
                    <a:pt x="131" y="142"/>
                  </a:lnTo>
                  <a:lnTo>
                    <a:pt x="131" y="145"/>
                  </a:lnTo>
                  <a:lnTo>
                    <a:pt x="133" y="151"/>
                  </a:lnTo>
                  <a:lnTo>
                    <a:pt x="133" y="151"/>
                  </a:lnTo>
                  <a:lnTo>
                    <a:pt x="133" y="151"/>
                  </a:lnTo>
                  <a:lnTo>
                    <a:pt x="135" y="151"/>
                  </a:lnTo>
                  <a:lnTo>
                    <a:pt x="135" y="151"/>
                  </a:lnTo>
                  <a:lnTo>
                    <a:pt x="137" y="155"/>
                  </a:lnTo>
                  <a:lnTo>
                    <a:pt x="137" y="155"/>
                  </a:lnTo>
                  <a:lnTo>
                    <a:pt x="145" y="157"/>
                  </a:lnTo>
                  <a:lnTo>
                    <a:pt x="149" y="157"/>
                  </a:lnTo>
                  <a:lnTo>
                    <a:pt x="152" y="155"/>
                  </a:lnTo>
                  <a:lnTo>
                    <a:pt x="152" y="155"/>
                  </a:lnTo>
                  <a:lnTo>
                    <a:pt x="156" y="149"/>
                  </a:lnTo>
                  <a:lnTo>
                    <a:pt x="156" y="149"/>
                  </a:lnTo>
                  <a:lnTo>
                    <a:pt x="156" y="149"/>
                  </a:lnTo>
                  <a:lnTo>
                    <a:pt x="154" y="147"/>
                  </a:lnTo>
                  <a:lnTo>
                    <a:pt x="154" y="147"/>
                  </a:lnTo>
                  <a:lnTo>
                    <a:pt x="158" y="145"/>
                  </a:lnTo>
                  <a:lnTo>
                    <a:pt x="158" y="145"/>
                  </a:lnTo>
                  <a:lnTo>
                    <a:pt x="158" y="142"/>
                  </a:lnTo>
                  <a:lnTo>
                    <a:pt x="156" y="136"/>
                  </a:lnTo>
                  <a:lnTo>
                    <a:pt x="156" y="136"/>
                  </a:lnTo>
                  <a:lnTo>
                    <a:pt x="150" y="132"/>
                  </a:lnTo>
                  <a:lnTo>
                    <a:pt x="143" y="130"/>
                  </a:lnTo>
                  <a:lnTo>
                    <a:pt x="143" y="130"/>
                  </a:lnTo>
                  <a:lnTo>
                    <a:pt x="143" y="130"/>
                  </a:lnTo>
                  <a:lnTo>
                    <a:pt x="143" y="134"/>
                  </a:lnTo>
                  <a:close/>
                  <a:moveTo>
                    <a:pt x="143" y="134"/>
                  </a:moveTo>
                  <a:lnTo>
                    <a:pt x="143" y="134"/>
                  </a:lnTo>
                  <a:lnTo>
                    <a:pt x="143" y="134"/>
                  </a:lnTo>
                  <a:lnTo>
                    <a:pt x="143" y="130"/>
                  </a:lnTo>
                  <a:lnTo>
                    <a:pt x="143" y="130"/>
                  </a:lnTo>
                  <a:lnTo>
                    <a:pt x="143" y="130"/>
                  </a:lnTo>
                  <a:lnTo>
                    <a:pt x="143" y="130"/>
                  </a:lnTo>
                  <a:lnTo>
                    <a:pt x="139" y="132"/>
                  </a:lnTo>
                  <a:lnTo>
                    <a:pt x="139" y="132"/>
                  </a:lnTo>
                  <a:lnTo>
                    <a:pt x="143" y="134"/>
                  </a:lnTo>
                  <a:close/>
                  <a:moveTo>
                    <a:pt x="133" y="151"/>
                  </a:moveTo>
                  <a:lnTo>
                    <a:pt x="133" y="151"/>
                  </a:lnTo>
                  <a:lnTo>
                    <a:pt x="137" y="155"/>
                  </a:lnTo>
                  <a:lnTo>
                    <a:pt x="137" y="155"/>
                  </a:lnTo>
                  <a:lnTo>
                    <a:pt x="135" y="151"/>
                  </a:lnTo>
                  <a:lnTo>
                    <a:pt x="133" y="151"/>
                  </a:lnTo>
                  <a:close/>
                  <a:moveTo>
                    <a:pt x="156" y="149"/>
                  </a:moveTo>
                  <a:lnTo>
                    <a:pt x="156" y="149"/>
                  </a:lnTo>
                  <a:lnTo>
                    <a:pt x="156" y="149"/>
                  </a:lnTo>
                  <a:lnTo>
                    <a:pt x="156" y="149"/>
                  </a:lnTo>
                  <a:lnTo>
                    <a:pt x="158" y="145"/>
                  </a:lnTo>
                  <a:lnTo>
                    <a:pt x="158" y="145"/>
                  </a:lnTo>
                  <a:lnTo>
                    <a:pt x="154" y="147"/>
                  </a:lnTo>
                  <a:lnTo>
                    <a:pt x="156" y="149"/>
                  </a:lnTo>
                  <a:close/>
                  <a:moveTo>
                    <a:pt x="145" y="271"/>
                  </a:moveTo>
                  <a:lnTo>
                    <a:pt x="145" y="271"/>
                  </a:lnTo>
                  <a:lnTo>
                    <a:pt x="131" y="271"/>
                  </a:lnTo>
                  <a:lnTo>
                    <a:pt x="120" y="269"/>
                  </a:lnTo>
                  <a:lnTo>
                    <a:pt x="108" y="265"/>
                  </a:lnTo>
                  <a:lnTo>
                    <a:pt x="96" y="262"/>
                  </a:lnTo>
                  <a:lnTo>
                    <a:pt x="85" y="256"/>
                  </a:lnTo>
                  <a:lnTo>
                    <a:pt x="75" y="250"/>
                  </a:lnTo>
                  <a:lnTo>
                    <a:pt x="65" y="242"/>
                  </a:lnTo>
                  <a:lnTo>
                    <a:pt x="56" y="234"/>
                  </a:lnTo>
                  <a:lnTo>
                    <a:pt x="48" y="225"/>
                  </a:lnTo>
                  <a:lnTo>
                    <a:pt x="40" y="215"/>
                  </a:lnTo>
                  <a:lnTo>
                    <a:pt x="34" y="205"/>
                  </a:lnTo>
                  <a:lnTo>
                    <a:pt x="29" y="194"/>
                  </a:lnTo>
                  <a:lnTo>
                    <a:pt x="25" y="182"/>
                  </a:lnTo>
                  <a:lnTo>
                    <a:pt x="21" y="171"/>
                  </a:lnTo>
                  <a:lnTo>
                    <a:pt x="19" y="157"/>
                  </a:lnTo>
                  <a:lnTo>
                    <a:pt x="19" y="145"/>
                  </a:lnTo>
                  <a:lnTo>
                    <a:pt x="19" y="145"/>
                  </a:lnTo>
                  <a:lnTo>
                    <a:pt x="19" y="132"/>
                  </a:lnTo>
                  <a:lnTo>
                    <a:pt x="21" y="118"/>
                  </a:lnTo>
                  <a:lnTo>
                    <a:pt x="25" y="107"/>
                  </a:lnTo>
                  <a:lnTo>
                    <a:pt x="29" y="95"/>
                  </a:lnTo>
                  <a:lnTo>
                    <a:pt x="34" y="84"/>
                  </a:lnTo>
                  <a:lnTo>
                    <a:pt x="40" y="74"/>
                  </a:lnTo>
                  <a:lnTo>
                    <a:pt x="48" y="64"/>
                  </a:lnTo>
                  <a:lnTo>
                    <a:pt x="56" y="54"/>
                  </a:lnTo>
                  <a:lnTo>
                    <a:pt x="65" y="47"/>
                  </a:lnTo>
                  <a:lnTo>
                    <a:pt x="75" y="39"/>
                  </a:lnTo>
                  <a:lnTo>
                    <a:pt x="85" y="33"/>
                  </a:lnTo>
                  <a:lnTo>
                    <a:pt x="96" y="27"/>
                  </a:lnTo>
                  <a:lnTo>
                    <a:pt x="108" y="24"/>
                  </a:lnTo>
                  <a:lnTo>
                    <a:pt x="120" y="22"/>
                  </a:lnTo>
                  <a:lnTo>
                    <a:pt x="131" y="20"/>
                  </a:lnTo>
                  <a:lnTo>
                    <a:pt x="145" y="18"/>
                  </a:lnTo>
                  <a:lnTo>
                    <a:pt x="145" y="18"/>
                  </a:lnTo>
                  <a:lnTo>
                    <a:pt x="158" y="20"/>
                  </a:lnTo>
                  <a:lnTo>
                    <a:pt x="170" y="22"/>
                  </a:lnTo>
                  <a:lnTo>
                    <a:pt x="181" y="24"/>
                  </a:lnTo>
                  <a:lnTo>
                    <a:pt x="193" y="27"/>
                  </a:lnTo>
                  <a:lnTo>
                    <a:pt x="205" y="33"/>
                  </a:lnTo>
                  <a:lnTo>
                    <a:pt x="216" y="39"/>
                  </a:lnTo>
                  <a:lnTo>
                    <a:pt x="226" y="47"/>
                  </a:lnTo>
                  <a:lnTo>
                    <a:pt x="234" y="54"/>
                  </a:lnTo>
                  <a:lnTo>
                    <a:pt x="241" y="64"/>
                  </a:lnTo>
                  <a:lnTo>
                    <a:pt x="249" y="74"/>
                  </a:lnTo>
                  <a:lnTo>
                    <a:pt x="257" y="84"/>
                  </a:lnTo>
                  <a:lnTo>
                    <a:pt x="261" y="95"/>
                  </a:lnTo>
                  <a:lnTo>
                    <a:pt x="265" y="107"/>
                  </a:lnTo>
                  <a:lnTo>
                    <a:pt x="268" y="118"/>
                  </a:lnTo>
                  <a:lnTo>
                    <a:pt x="270" y="132"/>
                  </a:lnTo>
                  <a:lnTo>
                    <a:pt x="270" y="145"/>
                  </a:lnTo>
                  <a:lnTo>
                    <a:pt x="270" y="145"/>
                  </a:lnTo>
                  <a:lnTo>
                    <a:pt x="270" y="157"/>
                  </a:lnTo>
                  <a:lnTo>
                    <a:pt x="268" y="171"/>
                  </a:lnTo>
                  <a:lnTo>
                    <a:pt x="265" y="182"/>
                  </a:lnTo>
                  <a:lnTo>
                    <a:pt x="261" y="194"/>
                  </a:lnTo>
                  <a:lnTo>
                    <a:pt x="257" y="205"/>
                  </a:lnTo>
                  <a:lnTo>
                    <a:pt x="249" y="215"/>
                  </a:lnTo>
                  <a:lnTo>
                    <a:pt x="241" y="225"/>
                  </a:lnTo>
                  <a:lnTo>
                    <a:pt x="234" y="234"/>
                  </a:lnTo>
                  <a:lnTo>
                    <a:pt x="226" y="242"/>
                  </a:lnTo>
                  <a:lnTo>
                    <a:pt x="216" y="250"/>
                  </a:lnTo>
                  <a:lnTo>
                    <a:pt x="205" y="256"/>
                  </a:lnTo>
                  <a:lnTo>
                    <a:pt x="193" y="262"/>
                  </a:lnTo>
                  <a:lnTo>
                    <a:pt x="181" y="265"/>
                  </a:lnTo>
                  <a:lnTo>
                    <a:pt x="170" y="269"/>
                  </a:lnTo>
                  <a:lnTo>
                    <a:pt x="158" y="271"/>
                  </a:lnTo>
                  <a:lnTo>
                    <a:pt x="145" y="271"/>
                  </a:lnTo>
                  <a:close/>
                  <a:moveTo>
                    <a:pt x="145" y="289"/>
                  </a:moveTo>
                  <a:lnTo>
                    <a:pt x="145" y="289"/>
                  </a:lnTo>
                  <a:lnTo>
                    <a:pt x="160" y="289"/>
                  </a:lnTo>
                  <a:lnTo>
                    <a:pt x="174" y="287"/>
                  </a:lnTo>
                  <a:lnTo>
                    <a:pt x="187" y="283"/>
                  </a:lnTo>
                  <a:lnTo>
                    <a:pt x="201" y="279"/>
                  </a:lnTo>
                  <a:lnTo>
                    <a:pt x="214" y="271"/>
                  </a:lnTo>
                  <a:lnTo>
                    <a:pt x="226" y="265"/>
                  </a:lnTo>
                  <a:lnTo>
                    <a:pt x="238" y="256"/>
                  </a:lnTo>
                  <a:lnTo>
                    <a:pt x="247" y="246"/>
                  </a:lnTo>
                  <a:lnTo>
                    <a:pt x="257" y="236"/>
                  </a:lnTo>
                  <a:lnTo>
                    <a:pt x="265" y="225"/>
                  </a:lnTo>
                  <a:lnTo>
                    <a:pt x="272" y="213"/>
                  </a:lnTo>
                  <a:lnTo>
                    <a:pt x="278" y="202"/>
                  </a:lnTo>
                  <a:lnTo>
                    <a:pt x="284" y="188"/>
                  </a:lnTo>
                  <a:lnTo>
                    <a:pt x="286" y="174"/>
                  </a:lnTo>
                  <a:lnTo>
                    <a:pt x="290" y="159"/>
                  </a:lnTo>
                  <a:lnTo>
                    <a:pt x="290" y="145"/>
                  </a:lnTo>
                  <a:lnTo>
                    <a:pt x="290" y="145"/>
                  </a:lnTo>
                  <a:lnTo>
                    <a:pt x="290" y="130"/>
                  </a:lnTo>
                  <a:lnTo>
                    <a:pt x="286" y="114"/>
                  </a:lnTo>
                  <a:lnTo>
                    <a:pt x="284" y="101"/>
                  </a:lnTo>
                  <a:lnTo>
                    <a:pt x="278" y="87"/>
                  </a:lnTo>
                  <a:lnTo>
                    <a:pt x="272" y="76"/>
                  </a:lnTo>
                  <a:lnTo>
                    <a:pt x="265" y="64"/>
                  </a:lnTo>
                  <a:lnTo>
                    <a:pt x="257" y="53"/>
                  </a:lnTo>
                  <a:lnTo>
                    <a:pt x="247" y="43"/>
                  </a:lnTo>
                  <a:lnTo>
                    <a:pt x="238" y="33"/>
                  </a:lnTo>
                  <a:lnTo>
                    <a:pt x="226" y="24"/>
                  </a:lnTo>
                  <a:lnTo>
                    <a:pt x="214" y="18"/>
                  </a:lnTo>
                  <a:lnTo>
                    <a:pt x="201" y="12"/>
                  </a:lnTo>
                  <a:lnTo>
                    <a:pt x="187" y="6"/>
                  </a:lnTo>
                  <a:lnTo>
                    <a:pt x="174" y="2"/>
                  </a:lnTo>
                  <a:lnTo>
                    <a:pt x="160" y="0"/>
                  </a:lnTo>
                  <a:lnTo>
                    <a:pt x="145" y="0"/>
                  </a:lnTo>
                  <a:lnTo>
                    <a:pt x="145" y="0"/>
                  </a:lnTo>
                  <a:lnTo>
                    <a:pt x="129" y="0"/>
                  </a:lnTo>
                  <a:lnTo>
                    <a:pt x="116" y="2"/>
                  </a:lnTo>
                  <a:lnTo>
                    <a:pt x="102" y="6"/>
                  </a:lnTo>
                  <a:lnTo>
                    <a:pt x="89" y="12"/>
                  </a:lnTo>
                  <a:lnTo>
                    <a:pt x="75" y="18"/>
                  </a:lnTo>
                  <a:lnTo>
                    <a:pt x="63" y="24"/>
                  </a:lnTo>
                  <a:lnTo>
                    <a:pt x="52" y="33"/>
                  </a:lnTo>
                  <a:lnTo>
                    <a:pt x="42" y="43"/>
                  </a:lnTo>
                  <a:lnTo>
                    <a:pt x="32" y="53"/>
                  </a:lnTo>
                  <a:lnTo>
                    <a:pt x="25" y="64"/>
                  </a:lnTo>
                  <a:lnTo>
                    <a:pt x="17" y="76"/>
                  </a:lnTo>
                  <a:lnTo>
                    <a:pt x="11" y="87"/>
                  </a:lnTo>
                  <a:lnTo>
                    <a:pt x="7" y="101"/>
                  </a:lnTo>
                  <a:lnTo>
                    <a:pt x="3" y="114"/>
                  </a:lnTo>
                  <a:lnTo>
                    <a:pt x="2" y="130"/>
                  </a:lnTo>
                  <a:lnTo>
                    <a:pt x="0" y="145"/>
                  </a:lnTo>
                  <a:lnTo>
                    <a:pt x="0" y="145"/>
                  </a:lnTo>
                  <a:lnTo>
                    <a:pt x="2" y="159"/>
                  </a:lnTo>
                  <a:lnTo>
                    <a:pt x="3" y="174"/>
                  </a:lnTo>
                  <a:lnTo>
                    <a:pt x="7" y="188"/>
                  </a:lnTo>
                  <a:lnTo>
                    <a:pt x="11" y="202"/>
                  </a:lnTo>
                  <a:lnTo>
                    <a:pt x="17" y="213"/>
                  </a:lnTo>
                  <a:lnTo>
                    <a:pt x="25" y="225"/>
                  </a:lnTo>
                  <a:lnTo>
                    <a:pt x="32" y="236"/>
                  </a:lnTo>
                  <a:lnTo>
                    <a:pt x="42" y="246"/>
                  </a:lnTo>
                  <a:lnTo>
                    <a:pt x="52" y="256"/>
                  </a:lnTo>
                  <a:lnTo>
                    <a:pt x="63" y="265"/>
                  </a:lnTo>
                  <a:lnTo>
                    <a:pt x="75" y="271"/>
                  </a:lnTo>
                  <a:lnTo>
                    <a:pt x="89" y="279"/>
                  </a:lnTo>
                  <a:lnTo>
                    <a:pt x="102" y="283"/>
                  </a:lnTo>
                  <a:lnTo>
                    <a:pt x="116" y="287"/>
                  </a:lnTo>
                  <a:lnTo>
                    <a:pt x="129" y="289"/>
                  </a:lnTo>
                  <a:lnTo>
                    <a:pt x="145" y="289"/>
                  </a:lnTo>
                  <a:close/>
                </a:path>
              </a:pathLst>
            </a:custGeom>
            <a:solidFill>
              <a:srgbClr val="FF8C00"/>
            </a:solidFill>
            <a:ln>
              <a:noFill/>
            </a:ln>
          </p:spPr>
          <p:txBody>
            <a:bodyPr vert="horz" wrap="square" lIns="89607" tIns="44802" rIns="89607" bIns="44802" numCol="1" anchor="t" anchorCtr="0" compatLnSpc="1">
              <a:prstTxWarp prst="textNoShape">
                <a:avLst/>
              </a:prstTxWarp>
            </a:bodyPr>
            <a:lstStyle/>
            <a:p>
              <a:pPr defTabSz="914093"/>
              <a:endParaRPr lang="en-US" sz="1764">
                <a:solidFill>
                  <a:prstClr val="black"/>
                </a:solidFill>
                <a:latin typeface="メイリオ" panose="020B0604030504040204" pitchFamily="50" charset="-128"/>
              </a:endParaRPr>
            </a:p>
          </p:txBody>
        </p:sp>
        <p:sp>
          <p:nvSpPr>
            <p:cNvPr id="36" name="Donut 4"/>
            <p:cNvSpPr/>
            <p:nvPr/>
          </p:nvSpPr>
          <p:spPr bwMode="auto">
            <a:xfrm>
              <a:off x="7987541" y="2846768"/>
              <a:ext cx="541537" cy="548471"/>
            </a:xfrm>
            <a:custGeom>
              <a:avLst/>
              <a:gdLst/>
              <a:ahLst/>
              <a:cxnLst/>
              <a:rect l="l" t="t" r="r" b="b"/>
              <a:pathLst>
                <a:path w="3847519" h="3896767">
                  <a:moveTo>
                    <a:pt x="1225516" y="776187"/>
                  </a:moveTo>
                  <a:lnTo>
                    <a:pt x="1622331" y="776187"/>
                  </a:lnTo>
                  <a:lnTo>
                    <a:pt x="1622331" y="1224760"/>
                  </a:lnTo>
                  <a:lnTo>
                    <a:pt x="2070905" y="1224760"/>
                  </a:lnTo>
                  <a:lnTo>
                    <a:pt x="2070905" y="1621575"/>
                  </a:lnTo>
                  <a:lnTo>
                    <a:pt x="1622331" y="1621575"/>
                  </a:lnTo>
                  <a:lnTo>
                    <a:pt x="1622331" y="2070149"/>
                  </a:lnTo>
                  <a:lnTo>
                    <a:pt x="1225516" y="2070149"/>
                  </a:lnTo>
                  <a:lnTo>
                    <a:pt x="1225516" y="1621575"/>
                  </a:lnTo>
                  <a:lnTo>
                    <a:pt x="776943" y="1621575"/>
                  </a:lnTo>
                  <a:lnTo>
                    <a:pt x="776943" y="1224760"/>
                  </a:lnTo>
                  <a:lnTo>
                    <a:pt x="1225516" y="1224760"/>
                  </a:lnTo>
                  <a:close/>
                  <a:moveTo>
                    <a:pt x="1423924" y="241540"/>
                  </a:moveTo>
                  <a:cubicBezTo>
                    <a:pt x="770911" y="241540"/>
                    <a:pt x="241540" y="770573"/>
                    <a:pt x="241540" y="1423168"/>
                  </a:cubicBezTo>
                  <a:cubicBezTo>
                    <a:pt x="241540" y="2075763"/>
                    <a:pt x="770911" y="2604796"/>
                    <a:pt x="1423924" y="2604796"/>
                  </a:cubicBezTo>
                  <a:cubicBezTo>
                    <a:pt x="2076937" y="2604796"/>
                    <a:pt x="2606308" y="2075763"/>
                    <a:pt x="2606308" y="1423168"/>
                  </a:cubicBezTo>
                  <a:cubicBezTo>
                    <a:pt x="2606308" y="770573"/>
                    <a:pt x="2076937" y="241540"/>
                    <a:pt x="1423924" y="241540"/>
                  </a:cubicBezTo>
                  <a:close/>
                  <a:moveTo>
                    <a:pt x="1423924" y="0"/>
                  </a:moveTo>
                  <a:cubicBezTo>
                    <a:pt x="2210336" y="0"/>
                    <a:pt x="2847848" y="637174"/>
                    <a:pt x="2847848" y="1423168"/>
                  </a:cubicBezTo>
                  <a:cubicBezTo>
                    <a:pt x="2847848" y="1745525"/>
                    <a:pt x="2740616" y="2042851"/>
                    <a:pt x="2558572" y="2280480"/>
                  </a:cubicBezTo>
                  <a:lnTo>
                    <a:pt x="2641865" y="2366402"/>
                  </a:lnTo>
                  <a:lnTo>
                    <a:pt x="2819718" y="2318519"/>
                  </a:lnTo>
                  <a:lnTo>
                    <a:pt x="3838893" y="3335312"/>
                  </a:lnTo>
                  <a:cubicBezTo>
                    <a:pt x="3851592" y="3503588"/>
                    <a:pt x="3921443" y="3983806"/>
                    <a:pt x="3291205" y="3883000"/>
                  </a:cubicBezTo>
                  <a:lnTo>
                    <a:pt x="2262505" y="2882875"/>
                  </a:lnTo>
                  <a:lnTo>
                    <a:pt x="2321688" y="2681654"/>
                  </a:lnTo>
                  <a:lnTo>
                    <a:pt x="2221732" y="2602027"/>
                  </a:lnTo>
                  <a:cubicBezTo>
                    <a:pt x="1994188" y="2756277"/>
                    <a:pt x="1719579" y="2846336"/>
                    <a:pt x="1423924" y="2846336"/>
                  </a:cubicBezTo>
                  <a:cubicBezTo>
                    <a:pt x="637512" y="2846336"/>
                    <a:pt x="0" y="2209162"/>
                    <a:pt x="0" y="1423168"/>
                  </a:cubicBezTo>
                  <a:cubicBezTo>
                    <a:pt x="0" y="637174"/>
                    <a:pt x="637512" y="0"/>
                    <a:pt x="1423924" y="0"/>
                  </a:cubicBezTo>
                  <a:close/>
                </a:path>
              </a:pathLst>
            </a:cu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7" tIns="44802" rIns="44802" bIns="89607" numCol="1" spcCol="0" rtlCol="0" fromWordArt="0" anchor="b" anchorCtr="0" forceAA="0" compatLnSpc="1">
              <a:prstTxWarp prst="textNoShape">
                <a:avLst/>
              </a:prstTxWarp>
              <a:noAutofit/>
            </a:bodyPr>
            <a:lstStyle/>
            <a:p>
              <a:pPr algn="ctr" defTabSz="895650" fontAlgn="base">
                <a:spcBef>
                  <a:spcPct val="0"/>
                </a:spcBef>
                <a:spcAft>
                  <a:spcPct val="0"/>
                </a:spcAft>
              </a:pPr>
              <a:endParaRPr lang="en-US" sz="1764" spc="-49"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37" name="Freeform 32"/>
            <p:cNvSpPr/>
            <p:nvPr/>
          </p:nvSpPr>
          <p:spPr bwMode="auto">
            <a:xfrm>
              <a:off x="7408915" y="4020971"/>
              <a:ext cx="321474" cy="579313"/>
            </a:xfrm>
            <a:custGeom>
              <a:avLst/>
              <a:gdLst>
                <a:gd name="connsiteX0" fmla="*/ 1469119 w 3408136"/>
                <a:gd name="connsiteY0" fmla="*/ 5547323 h 6141667"/>
                <a:gd name="connsiteX1" fmla="*/ 1418318 w 3408136"/>
                <a:gd name="connsiteY1" fmla="*/ 5598124 h 6141667"/>
                <a:gd name="connsiteX2" fmla="*/ 1418318 w 3408136"/>
                <a:gd name="connsiteY2" fmla="*/ 5801322 h 6141667"/>
                <a:gd name="connsiteX3" fmla="*/ 1469119 w 3408136"/>
                <a:gd name="connsiteY3" fmla="*/ 5852123 h 6141667"/>
                <a:gd name="connsiteX4" fmla="*/ 1939017 w 3408136"/>
                <a:gd name="connsiteY4" fmla="*/ 5852123 h 6141667"/>
                <a:gd name="connsiteX5" fmla="*/ 1989818 w 3408136"/>
                <a:gd name="connsiteY5" fmla="*/ 5801322 h 6141667"/>
                <a:gd name="connsiteX6" fmla="*/ 1989818 w 3408136"/>
                <a:gd name="connsiteY6" fmla="*/ 5598124 h 6141667"/>
                <a:gd name="connsiteX7" fmla="*/ 1939017 w 3408136"/>
                <a:gd name="connsiteY7" fmla="*/ 5547323 h 6141667"/>
                <a:gd name="connsiteX8" fmla="*/ 241826 w 3408136"/>
                <a:gd name="connsiteY8" fmla="*/ 368599 h 6141667"/>
                <a:gd name="connsiteX9" fmla="*/ 210796 w 3408136"/>
                <a:gd name="connsiteY9" fmla="*/ 399629 h 6141667"/>
                <a:gd name="connsiteX10" fmla="*/ 210796 w 3408136"/>
                <a:gd name="connsiteY10" fmla="*/ 5376294 h 6141667"/>
                <a:gd name="connsiteX11" fmla="*/ 241826 w 3408136"/>
                <a:gd name="connsiteY11" fmla="*/ 5407324 h 6141667"/>
                <a:gd name="connsiteX12" fmla="*/ 3166310 w 3408136"/>
                <a:gd name="connsiteY12" fmla="*/ 5407324 h 6141667"/>
                <a:gd name="connsiteX13" fmla="*/ 3197340 w 3408136"/>
                <a:gd name="connsiteY13" fmla="*/ 5376294 h 6141667"/>
                <a:gd name="connsiteX14" fmla="*/ 3197340 w 3408136"/>
                <a:gd name="connsiteY14" fmla="*/ 399629 h 6141667"/>
                <a:gd name="connsiteX15" fmla="*/ 3166310 w 3408136"/>
                <a:gd name="connsiteY15" fmla="*/ 368599 h 6141667"/>
                <a:gd name="connsiteX16" fmla="*/ 1469572 w 3408136"/>
                <a:gd name="connsiteY16" fmla="*/ 159049 h 6141667"/>
                <a:gd name="connsiteX17" fmla="*/ 1456872 w 3408136"/>
                <a:gd name="connsiteY17" fmla="*/ 171749 h 6141667"/>
                <a:gd name="connsiteX18" fmla="*/ 1456872 w 3408136"/>
                <a:gd name="connsiteY18" fmla="*/ 222549 h 6141667"/>
                <a:gd name="connsiteX19" fmla="*/ 1469572 w 3408136"/>
                <a:gd name="connsiteY19" fmla="*/ 235249 h 6141667"/>
                <a:gd name="connsiteX20" fmla="*/ 1938565 w 3408136"/>
                <a:gd name="connsiteY20" fmla="*/ 235249 h 6141667"/>
                <a:gd name="connsiteX21" fmla="*/ 1951265 w 3408136"/>
                <a:gd name="connsiteY21" fmla="*/ 222549 h 6141667"/>
                <a:gd name="connsiteX22" fmla="*/ 1951265 w 3408136"/>
                <a:gd name="connsiteY22" fmla="*/ 171749 h 6141667"/>
                <a:gd name="connsiteX23" fmla="*/ 1938565 w 3408136"/>
                <a:gd name="connsiteY23" fmla="*/ 159049 h 6141667"/>
                <a:gd name="connsiteX24" fmla="*/ 2750911 w 3408136"/>
                <a:gd name="connsiteY24" fmla="*/ 111424 h 6141667"/>
                <a:gd name="connsiteX25" fmla="*/ 2674711 w 3408136"/>
                <a:gd name="connsiteY25" fmla="*/ 187624 h 6141667"/>
                <a:gd name="connsiteX26" fmla="*/ 2750911 w 3408136"/>
                <a:gd name="connsiteY26" fmla="*/ 263824 h 6141667"/>
                <a:gd name="connsiteX27" fmla="*/ 2827111 w 3408136"/>
                <a:gd name="connsiteY27" fmla="*/ 187624 h 6141667"/>
                <a:gd name="connsiteX28" fmla="*/ 2750911 w 3408136"/>
                <a:gd name="connsiteY28" fmla="*/ 111424 h 6141667"/>
                <a:gd name="connsiteX29" fmla="*/ 185710 w 3408136"/>
                <a:gd name="connsiteY29" fmla="*/ 0 h 6141667"/>
                <a:gd name="connsiteX30" fmla="*/ 3222426 w 3408136"/>
                <a:gd name="connsiteY30" fmla="*/ 0 h 6141667"/>
                <a:gd name="connsiteX31" fmla="*/ 3408136 w 3408136"/>
                <a:gd name="connsiteY31" fmla="*/ 174144 h 6141667"/>
                <a:gd name="connsiteX32" fmla="*/ 3408136 w 3408136"/>
                <a:gd name="connsiteY32" fmla="*/ 5967524 h 6141667"/>
                <a:gd name="connsiteX33" fmla="*/ 3222426 w 3408136"/>
                <a:gd name="connsiteY33" fmla="*/ 6141667 h 6141667"/>
                <a:gd name="connsiteX34" fmla="*/ 185710 w 3408136"/>
                <a:gd name="connsiteY34" fmla="*/ 6141667 h 6141667"/>
                <a:gd name="connsiteX35" fmla="*/ 0 w 3408136"/>
                <a:gd name="connsiteY35" fmla="*/ 5967524 h 6141667"/>
                <a:gd name="connsiteX36" fmla="*/ 0 w 3408136"/>
                <a:gd name="connsiteY36" fmla="*/ 174144 h 6141667"/>
                <a:gd name="connsiteX37" fmla="*/ 185710 w 3408136"/>
                <a:gd name="connsiteY37" fmla="*/ 0 h 61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08136" h="6141667">
                  <a:moveTo>
                    <a:pt x="1469119" y="5547323"/>
                  </a:moveTo>
                  <a:cubicBezTo>
                    <a:pt x="1441062" y="5547323"/>
                    <a:pt x="1418318" y="5570067"/>
                    <a:pt x="1418318" y="5598124"/>
                  </a:cubicBezTo>
                  <a:lnTo>
                    <a:pt x="1418318" y="5801322"/>
                  </a:lnTo>
                  <a:cubicBezTo>
                    <a:pt x="1418318" y="5829379"/>
                    <a:pt x="1441062" y="5852123"/>
                    <a:pt x="1469119" y="5852123"/>
                  </a:cubicBezTo>
                  <a:lnTo>
                    <a:pt x="1939017" y="5852123"/>
                  </a:lnTo>
                  <a:cubicBezTo>
                    <a:pt x="1967074" y="5852123"/>
                    <a:pt x="1989818" y="5829379"/>
                    <a:pt x="1989818" y="5801322"/>
                  </a:cubicBezTo>
                  <a:lnTo>
                    <a:pt x="1989818" y="5598124"/>
                  </a:lnTo>
                  <a:cubicBezTo>
                    <a:pt x="1989818" y="5570067"/>
                    <a:pt x="1967074" y="5547323"/>
                    <a:pt x="1939017" y="5547323"/>
                  </a:cubicBezTo>
                  <a:close/>
                  <a:moveTo>
                    <a:pt x="241826" y="368599"/>
                  </a:moveTo>
                  <a:cubicBezTo>
                    <a:pt x="224689" y="368599"/>
                    <a:pt x="210796" y="382492"/>
                    <a:pt x="210796" y="399629"/>
                  </a:cubicBezTo>
                  <a:lnTo>
                    <a:pt x="210796" y="5376294"/>
                  </a:lnTo>
                  <a:cubicBezTo>
                    <a:pt x="210796" y="5393431"/>
                    <a:pt x="224689" y="5407324"/>
                    <a:pt x="241826" y="5407324"/>
                  </a:cubicBezTo>
                  <a:lnTo>
                    <a:pt x="3166310" y="5407324"/>
                  </a:lnTo>
                  <a:cubicBezTo>
                    <a:pt x="3183447" y="5407324"/>
                    <a:pt x="3197340" y="5393431"/>
                    <a:pt x="3197340" y="5376294"/>
                  </a:cubicBezTo>
                  <a:lnTo>
                    <a:pt x="3197340" y="399629"/>
                  </a:lnTo>
                  <a:cubicBezTo>
                    <a:pt x="3197340" y="382492"/>
                    <a:pt x="3183447" y="368599"/>
                    <a:pt x="3166310" y="368599"/>
                  </a:cubicBezTo>
                  <a:close/>
                  <a:moveTo>
                    <a:pt x="1469572" y="159049"/>
                  </a:moveTo>
                  <a:cubicBezTo>
                    <a:pt x="1462558" y="159049"/>
                    <a:pt x="1456872" y="164735"/>
                    <a:pt x="1456872" y="171749"/>
                  </a:cubicBezTo>
                  <a:lnTo>
                    <a:pt x="1456872" y="222549"/>
                  </a:lnTo>
                  <a:cubicBezTo>
                    <a:pt x="1456872" y="229563"/>
                    <a:pt x="1462558" y="235249"/>
                    <a:pt x="1469572" y="235249"/>
                  </a:cubicBezTo>
                  <a:lnTo>
                    <a:pt x="1938565" y="235249"/>
                  </a:lnTo>
                  <a:cubicBezTo>
                    <a:pt x="1945579" y="235249"/>
                    <a:pt x="1951265" y="229563"/>
                    <a:pt x="1951265" y="222549"/>
                  </a:cubicBezTo>
                  <a:lnTo>
                    <a:pt x="1951265" y="171749"/>
                  </a:lnTo>
                  <a:cubicBezTo>
                    <a:pt x="1951265" y="164735"/>
                    <a:pt x="1945579" y="159049"/>
                    <a:pt x="1938565" y="159049"/>
                  </a:cubicBezTo>
                  <a:close/>
                  <a:moveTo>
                    <a:pt x="2750911" y="111424"/>
                  </a:moveTo>
                  <a:cubicBezTo>
                    <a:pt x="2708827" y="111424"/>
                    <a:pt x="2674711" y="145540"/>
                    <a:pt x="2674711" y="187624"/>
                  </a:cubicBezTo>
                  <a:cubicBezTo>
                    <a:pt x="2674711" y="229708"/>
                    <a:pt x="2708827" y="263824"/>
                    <a:pt x="2750911" y="263824"/>
                  </a:cubicBezTo>
                  <a:cubicBezTo>
                    <a:pt x="2792995" y="263824"/>
                    <a:pt x="2827111" y="229708"/>
                    <a:pt x="2827111" y="187624"/>
                  </a:cubicBezTo>
                  <a:cubicBezTo>
                    <a:pt x="2827111" y="145540"/>
                    <a:pt x="2792995" y="111424"/>
                    <a:pt x="2750911" y="111424"/>
                  </a:cubicBezTo>
                  <a:close/>
                  <a:moveTo>
                    <a:pt x="185710" y="0"/>
                  </a:moveTo>
                  <a:lnTo>
                    <a:pt x="3222426" y="0"/>
                  </a:lnTo>
                  <a:cubicBezTo>
                    <a:pt x="3324990" y="0"/>
                    <a:pt x="3408136" y="77968"/>
                    <a:pt x="3408136" y="174144"/>
                  </a:cubicBezTo>
                  <a:lnTo>
                    <a:pt x="3408136" y="5967524"/>
                  </a:lnTo>
                  <a:cubicBezTo>
                    <a:pt x="3408136" y="6063700"/>
                    <a:pt x="3324990" y="6141667"/>
                    <a:pt x="3222426" y="6141667"/>
                  </a:cubicBezTo>
                  <a:lnTo>
                    <a:pt x="185710" y="6141667"/>
                  </a:lnTo>
                  <a:cubicBezTo>
                    <a:pt x="83146" y="6141667"/>
                    <a:pt x="0" y="6063700"/>
                    <a:pt x="0" y="5967524"/>
                  </a:cubicBezTo>
                  <a:lnTo>
                    <a:pt x="0" y="174144"/>
                  </a:lnTo>
                  <a:cubicBezTo>
                    <a:pt x="0" y="77968"/>
                    <a:pt x="83146" y="0"/>
                    <a:pt x="185710" y="0"/>
                  </a:cubicBezTo>
                  <a:close/>
                </a:path>
              </a:pathLst>
            </a:custGeom>
            <a:solidFill>
              <a:srgbClr val="00BCF2"/>
            </a:solidFill>
            <a:ln>
              <a:noFill/>
            </a:ln>
            <a:extLst/>
          </p:spPr>
          <p:txBody>
            <a:bodyPr vert="horz" wrap="square" lIns="89607" tIns="44802" rIns="89607" bIns="44802" numCol="1" rtlCol="0" anchor="t" anchorCtr="0" compatLnSpc="1">
              <a:prstTxWarp prst="textNoShape">
                <a:avLst/>
              </a:prstTxWarp>
              <a:noAutofit/>
            </a:bodyPr>
            <a:lstStyle/>
            <a:p>
              <a:pPr algn="ctr" defTabSz="895945">
                <a:defRPr/>
              </a:pPr>
              <a:endParaRPr lang="en-US" sz="784" kern="0">
                <a:solidFill>
                  <a:srgbClr val="FFFFFF"/>
                </a:solidFill>
                <a:latin typeface="メイリオ" panose="020B0604030504040204" pitchFamily="50" charset="-128"/>
              </a:endParaRPr>
            </a:p>
          </p:txBody>
        </p:sp>
        <p:sp>
          <p:nvSpPr>
            <p:cNvPr id="38" name="Rectangle 51"/>
            <p:cNvSpPr/>
            <p:nvPr/>
          </p:nvSpPr>
          <p:spPr>
            <a:xfrm>
              <a:off x="8293106" y="124517"/>
              <a:ext cx="325044" cy="579229"/>
            </a:xfrm>
            <a:custGeom>
              <a:avLst/>
              <a:gdLst/>
              <a:ahLst/>
              <a:cxnLst/>
              <a:rect l="l" t="t" r="r" b="b"/>
              <a:pathLst>
                <a:path w="407194" h="725617">
                  <a:moveTo>
                    <a:pt x="203598" y="563693"/>
                  </a:moveTo>
                  <a:cubicBezTo>
                    <a:pt x="190973" y="563693"/>
                    <a:pt x="180738" y="573928"/>
                    <a:pt x="180738" y="586553"/>
                  </a:cubicBezTo>
                  <a:cubicBezTo>
                    <a:pt x="180738" y="599178"/>
                    <a:pt x="190973" y="609413"/>
                    <a:pt x="203598" y="609413"/>
                  </a:cubicBezTo>
                  <a:cubicBezTo>
                    <a:pt x="216223" y="609413"/>
                    <a:pt x="226458" y="599178"/>
                    <a:pt x="226458" y="586553"/>
                  </a:cubicBezTo>
                  <a:cubicBezTo>
                    <a:pt x="226458" y="573928"/>
                    <a:pt x="216223" y="563693"/>
                    <a:pt x="203598" y="563693"/>
                  </a:cubicBezTo>
                  <a:close/>
                  <a:moveTo>
                    <a:pt x="203599" y="462791"/>
                  </a:moveTo>
                  <a:cubicBezTo>
                    <a:pt x="179926" y="462791"/>
                    <a:pt x="160736" y="481981"/>
                    <a:pt x="160736" y="505654"/>
                  </a:cubicBezTo>
                  <a:cubicBezTo>
                    <a:pt x="160736" y="529327"/>
                    <a:pt x="179926" y="548517"/>
                    <a:pt x="203599" y="548517"/>
                  </a:cubicBezTo>
                  <a:cubicBezTo>
                    <a:pt x="227272" y="548517"/>
                    <a:pt x="246462" y="529327"/>
                    <a:pt x="246462" y="505654"/>
                  </a:cubicBezTo>
                  <a:cubicBezTo>
                    <a:pt x="246462" y="481981"/>
                    <a:pt x="227272" y="462791"/>
                    <a:pt x="203599" y="462791"/>
                  </a:cubicBezTo>
                  <a:close/>
                  <a:moveTo>
                    <a:pt x="285109" y="203235"/>
                  </a:moveTo>
                  <a:lnTo>
                    <a:pt x="285109" y="415166"/>
                  </a:lnTo>
                  <a:lnTo>
                    <a:pt x="312541" y="415166"/>
                  </a:lnTo>
                  <a:lnTo>
                    <a:pt x="312541" y="203235"/>
                  </a:lnTo>
                  <a:close/>
                  <a:moveTo>
                    <a:pt x="221624" y="203235"/>
                  </a:moveTo>
                  <a:lnTo>
                    <a:pt x="221624" y="415166"/>
                  </a:lnTo>
                  <a:lnTo>
                    <a:pt x="249056" y="415166"/>
                  </a:lnTo>
                  <a:lnTo>
                    <a:pt x="249056" y="203235"/>
                  </a:lnTo>
                  <a:close/>
                  <a:moveTo>
                    <a:pt x="158140" y="203235"/>
                  </a:moveTo>
                  <a:lnTo>
                    <a:pt x="158140" y="415166"/>
                  </a:lnTo>
                  <a:lnTo>
                    <a:pt x="185572" y="415166"/>
                  </a:lnTo>
                  <a:lnTo>
                    <a:pt x="185572" y="203235"/>
                  </a:lnTo>
                  <a:close/>
                  <a:moveTo>
                    <a:pt x="94656" y="203235"/>
                  </a:moveTo>
                  <a:lnTo>
                    <a:pt x="94656" y="415166"/>
                  </a:lnTo>
                  <a:lnTo>
                    <a:pt x="122088" y="415166"/>
                  </a:lnTo>
                  <a:lnTo>
                    <a:pt x="122088" y="203235"/>
                  </a:lnTo>
                  <a:close/>
                  <a:moveTo>
                    <a:pt x="52985" y="57979"/>
                  </a:moveTo>
                  <a:cubicBezTo>
                    <a:pt x="48053" y="57979"/>
                    <a:pt x="44055" y="61977"/>
                    <a:pt x="44055" y="66909"/>
                  </a:cubicBezTo>
                  <a:lnTo>
                    <a:pt x="44055" y="102627"/>
                  </a:lnTo>
                  <a:cubicBezTo>
                    <a:pt x="44055" y="107559"/>
                    <a:pt x="48053" y="111557"/>
                    <a:pt x="52985" y="111557"/>
                  </a:cubicBezTo>
                  <a:lnTo>
                    <a:pt x="354212" y="111557"/>
                  </a:lnTo>
                  <a:cubicBezTo>
                    <a:pt x="359144" y="111557"/>
                    <a:pt x="363142" y="107559"/>
                    <a:pt x="363142" y="102627"/>
                  </a:cubicBezTo>
                  <a:lnTo>
                    <a:pt x="363142" y="66909"/>
                  </a:lnTo>
                  <a:cubicBezTo>
                    <a:pt x="363142" y="61977"/>
                    <a:pt x="359144" y="57979"/>
                    <a:pt x="354212" y="57979"/>
                  </a:cubicBezTo>
                  <a:close/>
                  <a:moveTo>
                    <a:pt x="20242" y="0"/>
                  </a:moveTo>
                  <a:lnTo>
                    <a:pt x="386952" y="0"/>
                  </a:lnTo>
                  <a:cubicBezTo>
                    <a:pt x="398131" y="0"/>
                    <a:pt x="407194" y="9063"/>
                    <a:pt x="407194" y="20242"/>
                  </a:cubicBezTo>
                  <a:lnTo>
                    <a:pt x="407194" y="690613"/>
                  </a:lnTo>
                  <a:cubicBezTo>
                    <a:pt x="407194" y="701792"/>
                    <a:pt x="398131" y="710855"/>
                    <a:pt x="386952" y="710855"/>
                  </a:cubicBezTo>
                  <a:lnTo>
                    <a:pt x="363141" y="710855"/>
                  </a:lnTo>
                  <a:lnTo>
                    <a:pt x="363141" y="725617"/>
                  </a:lnTo>
                  <a:lnTo>
                    <a:pt x="44054" y="725617"/>
                  </a:lnTo>
                  <a:lnTo>
                    <a:pt x="44054" y="710855"/>
                  </a:lnTo>
                  <a:lnTo>
                    <a:pt x="20242" y="710855"/>
                  </a:lnTo>
                  <a:cubicBezTo>
                    <a:pt x="9063" y="710855"/>
                    <a:pt x="0" y="701792"/>
                    <a:pt x="0" y="690613"/>
                  </a:cubicBezTo>
                  <a:lnTo>
                    <a:pt x="0" y="20242"/>
                  </a:lnTo>
                  <a:cubicBezTo>
                    <a:pt x="0" y="9063"/>
                    <a:pt x="9063" y="0"/>
                    <a:pt x="20242"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7" tIns="44802" rIns="89607" bIns="44802" numCol="1" spcCol="0" rtlCol="0" fromWordArt="0" anchor="ctr" anchorCtr="0" forceAA="0" compatLnSpc="1">
              <a:prstTxWarp prst="textNoShape">
                <a:avLst/>
              </a:prstTxWarp>
              <a:noAutofit/>
            </a:bodyPr>
            <a:lstStyle/>
            <a:p>
              <a:pPr algn="ctr" defTabSz="914093"/>
              <a:endParaRPr lang="en-US" sz="1764">
                <a:solidFill>
                  <a:prstClr val="white"/>
                </a:solidFill>
                <a:latin typeface="メイリオ" panose="020B0604030504040204" pitchFamily="50" charset="-128"/>
              </a:endParaRPr>
            </a:p>
          </p:txBody>
        </p:sp>
        <p:sp>
          <p:nvSpPr>
            <p:cNvPr id="39" name="Block Arc 100"/>
            <p:cNvSpPr/>
            <p:nvPr/>
          </p:nvSpPr>
          <p:spPr bwMode="auto">
            <a:xfrm rot="18900000" flipH="1">
              <a:off x="10129156" y="2238013"/>
              <a:ext cx="486052" cy="738366"/>
            </a:xfrm>
            <a:custGeom>
              <a:avLst/>
              <a:gdLst/>
              <a:ahLst/>
              <a:cxnLst/>
              <a:rect l="l" t="t" r="r" b="b"/>
              <a:pathLst>
                <a:path w="3205217" h="4869077">
                  <a:moveTo>
                    <a:pt x="2338541" y="4336801"/>
                  </a:moveTo>
                  <a:lnTo>
                    <a:pt x="2501107" y="4586632"/>
                  </a:lnTo>
                  <a:lnTo>
                    <a:pt x="2571649" y="4317404"/>
                  </a:lnTo>
                  <a:lnTo>
                    <a:pt x="2565239" y="4309605"/>
                  </a:lnTo>
                  <a:close/>
                  <a:moveTo>
                    <a:pt x="2626874" y="3985187"/>
                  </a:moveTo>
                  <a:lnTo>
                    <a:pt x="2643469" y="4210881"/>
                  </a:lnTo>
                  <a:lnTo>
                    <a:pt x="2652352" y="4215678"/>
                  </a:lnTo>
                  <a:lnTo>
                    <a:pt x="2900870" y="4095921"/>
                  </a:lnTo>
                  <a:close/>
                  <a:moveTo>
                    <a:pt x="2380812" y="4018176"/>
                  </a:moveTo>
                  <a:cubicBezTo>
                    <a:pt x="2385244" y="4035072"/>
                    <a:pt x="2380572" y="4052816"/>
                    <a:pt x="2368867" y="4067026"/>
                  </a:cubicBezTo>
                  <a:cubicBezTo>
                    <a:pt x="2357708" y="4080575"/>
                    <a:pt x="2342171" y="4088465"/>
                    <a:pt x="2325749" y="4089980"/>
                  </a:cubicBezTo>
                  <a:lnTo>
                    <a:pt x="2320902" y="4292684"/>
                  </a:lnTo>
                  <a:lnTo>
                    <a:pt x="2321009" y="4292858"/>
                  </a:lnTo>
                  <a:lnTo>
                    <a:pt x="2554349" y="4264865"/>
                  </a:lnTo>
                  <a:cubicBezTo>
                    <a:pt x="2554285" y="4252103"/>
                    <a:pt x="2559089" y="4239748"/>
                    <a:pt x="2567692" y="4229303"/>
                  </a:cubicBezTo>
                  <a:cubicBezTo>
                    <a:pt x="2575706" y="4219574"/>
                    <a:pt x="2585976" y="4212762"/>
                    <a:pt x="2597569" y="4210091"/>
                  </a:cubicBezTo>
                  <a:lnTo>
                    <a:pt x="2580251" y="3974570"/>
                  </a:lnTo>
                  <a:cubicBezTo>
                    <a:pt x="2580051" y="3974563"/>
                    <a:pt x="2579904" y="3974470"/>
                    <a:pt x="2579758" y="3974376"/>
                  </a:cubicBezTo>
                  <a:close/>
                  <a:moveTo>
                    <a:pt x="2157580" y="4042204"/>
                  </a:moveTo>
                  <a:cubicBezTo>
                    <a:pt x="2157200" y="4045975"/>
                    <a:pt x="2155457" y="4049193"/>
                    <a:pt x="2153403" y="4052282"/>
                  </a:cubicBezTo>
                  <a:lnTo>
                    <a:pt x="2276399" y="4241301"/>
                  </a:lnTo>
                  <a:lnTo>
                    <a:pt x="2280290" y="4078535"/>
                  </a:lnTo>
                  <a:cubicBezTo>
                    <a:pt x="2277592" y="4078046"/>
                    <a:pt x="2275536" y="4076533"/>
                    <a:pt x="2273542" y="4074890"/>
                  </a:cubicBezTo>
                  <a:lnTo>
                    <a:pt x="2269899" y="4069407"/>
                  </a:lnTo>
                  <a:cubicBezTo>
                    <a:pt x="2261639" y="4062699"/>
                    <a:pt x="2255813" y="4054106"/>
                    <a:pt x="2252986" y="4044485"/>
                  </a:cubicBezTo>
                  <a:close/>
                  <a:moveTo>
                    <a:pt x="2302907" y="3861978"/>
                  </a:moveTo>
                  <a:lnTo>
                    <a:pt x="2323512" y="3955567"/>
                  </a:lnTo>
                  <a:cubicBezTo>
                    <a:pt x="2335568" y="3956285"/>
                    <a:pt x="2347182" y="3961298"/>
                    <a:pt x="2357214" y="3969560"/>
                  </a:cubicBezTo>
                  <a:lnTo>
                    <a:pt x="2361891" y="3975527"/>
                  </a:lnTo>
                  <a:lnTo>
                    <a:pt x="2517957" y="3941168"/>
                  </a:lnTo>
                  <a:lnTo>
                    <a:pt x="2310388" y="3857279"/>
                  </a:lnTo>
                  <a:close/>
                  <a:moveTo>
                    <a:pt x="2034990" y="3870305"/>
                  </a:moveTo>
                  <a:lnTo>
                    <a:pt x="2086891" y="3950066"/>
                  </a:lnTo>
                  <a:cubicBezTo>
                    <a:pt x="2104679" y="3947743"/>
                    <a:pt x="2123450" y="3952809"/>
                    <a:pt x="2138608" y="3965294"/>
                  </a:cubicBezTo>
                  <a:cubicBezTo>
                    <a:pt x="2148908" y="3973778"/>
                    <a:pt x="2156166" y="3984556"/>
                    <a:pt x="2159162" y="3996509"/>
                  </a:cubicBezTo>
                  <a:lnTo>
                    <a:pt x="2250698" y="3998697"/>
                  </a:lnTo>
                  <a:lnTo>
                    <a:pt x="2261888" y="3977424"/>
                  </a:lnTo>
                  <a:lnTo>
                    <a:pt x="2278559" y="3964025"/>
                  </a:lnTo>
                  <a:lnTo>
                    <a:pt x="2258380" y="3872369"/>
                  </a:lnTo>
                  <a:cubicBezTo>
                    <a:pt x="2246080" y="3871674"/>
                    <a:pt x="2234102" y="3866615"/>
                    <a:pt x="2223794" y="3858125"/>
                  </a:cubicBezTo>
                  <a:cubicBezTo>
                    <a:pt x="2209163" y="3846074"/>
                    <a:pt x="2200672" y="3829395"/>
                    <a:pt x="2198782" y="3812174"/>
                  </a:cubicBezTo>
                  <a:lnTo>
                    <a:pt x="2111920" y="3777069"/>
                  </a:lnTo>
                  <a:cubicBezTo>
                    <a:pt x="2105341" y="3795065"/>
                    <a:pt x="2094577" y="3812899"/>
                    <a:pt x="2080735" y="3829705"/>
                  </a:cubicBezTo>
                  <a:cubicBezTo>
                    <a:pt x="2066880" y="3846526"/>
                    <a:pt x="2051424" y="3860517"/>
                    <a:pt x="2034990" y="3870305"/>
                  </a:cubicBezTo>
                  <a:close/>
                  <a:moveTo>
                    <a:pt x="1066463" y="1763974"/>
                  </a:moveTo>
                  <a:cubicBezTo>
                    <a:pt x="1147505" y="1789982"/>
                    <a:pt x="1239431" y="1766870"/>
                    <a:pt x="1297993" y="1698844"/>
                  </a:cubicBezTo>
                  <a:lnTo>
                    <a:pt x="1566611" y="2501604"/>
                  </a:lnTo>
                  <a:cubicBezTo>
                    <a:pt x="1489632" y="2523995"/>
                    <a:pt x="1330694" y="2556004"/>
                    <a:pt x="1253715" y="2578395"/>
                  </a:cubicBezTo>
                  <a:cubicBezTo>
                    <a:pt x="1175043" y="2307929"/>
                    <a:pt x="1145136" y="2034440"/>
                    <a:pt x="1066463" y="1763974"/>
                  </a:cubicBezTo>
                  <a:close/>
                  <a:moveTo>
                    <a:pt x="0" y="3024870"/>
                  </a:moveTo>
                  <a:lnTo>
                    <a:pt x="2832402" y="2185262"/>
                  </a:lnTo>
                  <a:cubicBezTo>
                    <a:pt x="2897327" y="2591250"/>
                    <a:pt x="2793341" y="3021873"/>
                    <a:pt x="2511222" y="3364393"/>
                  </a:cubicBezTo>
                  <a:cubicBezTo>
                    <a:pt x="2398639" y="3501080"/>
                    <a:pt x="2266849" y="3612613"/>
                    <a:pt x="2121847" y="3696298"/>
                  </a:cubicBezTo>
                  <a:lnTo>
                    <a:pt x="2124922" y="3722539"/>
                  </a:lnTo>
                  <a:lnTo>
                    <a:pt x="2218421" y="3758901"/>
                  </a:lnTo>
                  <a:cubicBezTo>
                    <a:pt x="2241774" y="3734310"/>
                    <a:pt x="2281106" y="3732571"/>
                    <a:pt x="2308573" y="3755195"/>
                  </a:cubicBezTo>
                  <a:cubicBezTo>
                    <a:pt x="2323892" y="3767812"/>
                    <a:pt x="2332480" y="3785503"/>
                    <a:pt x="2333381" y="3803608"/>
                  </a:cubicBezTo>
                  <a:lnTo>
                    <a:pt x="2547556" y="3886900"/>
                  </a:lnTo>
                  <a:lnTo>
                    <a:pt x="2555353" y="3872077"/>
                  </a:lnTo>
                  <a:cubicBezTo>
                    <a:pt x="2578765" y="3843653"/>
                    <a:pt x="2621443" y="3840133"/>
                    <a:pt x="2650679" y="3864213"/>
                  </a:cubicBezTo>
                  <a:cubicBezTo>
                    <a:pt x="2672627" y="3882291"/>
                    <a:pt x="2680759" y="3910785"/>
                    <a:pt x="2673528" y="3935889"/>
                  </a:cubicBezTo>
                  <a:lnTo>
                    <a:pt x="2933845" y="4037125"/>
                  </a:lnTo>
                  <a:lnTo>
                    <a:pt x="2943410" y="4018943"/>
                  </a:lnTo>
                  <a:cubicBezTo>
                    <a:pt x="2966821" y="3990520"/>
                    <a:pt x="3009499" y="3986999"/>
                    <a:pt x="3038735" y="4011079"/>
                  </a:cubicBezTo>
                  <a:cubicBezTo>
                    <a:pt x="3061734" y="4030022"/>
                    <a:pt x="3069562" y="4060403"/>
                    <a:pt x="3059817" y="4086115"/>
                  </a:cubicBezTo>
                  <a:lnTo>
                    <a:pt x="3089175" y="4097532"/>
                  </a:lnTo>
                  <a:lnTo>
                    <a:pt x="3095638" y="4089687"/>
                  </a:lnTo>
                  <a:cubicBezTo>
                    <a:pt x="3103042" y="4080696"/>
                    <a:pt x="3116333" y="4079411"/>
                    <a:pt x="3125323" y="4086816"/>
                  </a:cubicBezTo>
                  <a:lnTo>
                    <a:pt x="3197535" y="4146294"/>
                  </a:lnTo>
                  <a:cubicBezTo>
                    <a:pt x="3206525" y="4153699"/>
                    <a:pt x="3207811" y="4166990"/>
                    <a:pt x="3200406" y="4175980"/>
                  </a:cubicBezTo>
                  <a:lnTo>
                    <a:pt x="3146778" y="4241089"/>
                  </a:lnTo>
                  <a:cubicBezTo>
                    <a:pt x="3139373" y="4250079"/>
                    <a:pt x="3126082" y="4251364"/>
                    <a:pt x="3117092" y="4243959"/>
                  </a:cubicBezTo>
                  <a:lnTo>
                    <a:pt x="3044881" y="4184481"/>
                  </a:lnTo>
                  <a:cubicBezTo>
                    <a:pt x="3035890" y="4177077"/>
                    <a:pt x="3034605" y="4163786"/>
                    <a:pt x="3042010" y="4154795"/>
                  </a:cubicBezTo>
                  <a:lnTo>
                    <a:pt x="3043143" y="4153420"/>
                  </a:lnTo>
                  <a:lnTo>
                    <a:pt x="2958150" y="4119071"/>
                  </a:lnTo>
                  <a:lnTo>
                    <a:pt x="2682548" y="4251879"/>
                  </a:lnTo>
                  <a:cubicBezTo>
                    <a:pt x="2693542" y="4273353"/>
                    <a:pt x="2690701" y="4299443"/>
                    <a:pt x="2674671" y="4318904"/>
                  </a:cubicBezTo>
                  <a:cubicBezTo>
                    <a:pt x="2663073" y="4332986"/>
                    <a:pt x="2646746" y="4340955"/>
                    <a:pt x="2629604" y="4339696"/>
                  </a:cubicBezTo>
                  <a:cubicBezTo>
                    <a:pt x="2628473" y="4340102"/>
                    <a:pt x="2627309" y="4340195"/>
                    <a:pt x="2626124" y="4339911"/>
                  </a:cubicBezTo>
                  <a:cubicBezTo>
                    <a:pt x="2621690" y="4342134"/>
                    <a:pt x="2617222" y="4341678"/>
                    <a:pt x="2612799" y="4340735"/>
                  </a:cubicBezTo>
                  <a:lnTo>
                    <a:pt x="2534802" y="4638415"/>
                  </a:lnTo>
                  <a:lnTo>
                    <a:pt x="2537148" y="4642020"/>
                  </a:lnTo>
                  <a:cubicBezTo>
                    <a:pt x="2543001" y="4646768"/>
                    <a:pt x="2546841" y="4652991"/>
                    <a:pt x="2548791" y="4659913"/>
                  </a:cubicBezTo>
                  <a:lnTo>
                    <a:pt x="2582852" y="4712257"/>
                  </a:lnTo>
                  <a:lnTo>
                    <a:pt x="2584716" y="4709994"/>
                  </a:lnTo>
                  <a:cubicBezTo>
                    <a:pt x="2592121" y="4701004"/>
                    <a:pt x="2605412" y="4699718"/>
                    <a:pt x="2614402" y="4707123"/>
                  </a:cubicBezTo>
                  <a:lnTo>
                    <a:pt x="2686614" y="4766601"/>
                  </a:lnTo>
                  <a:cubicBezTo>
                    <a:pt x="2695604" y="4774006"/>
                    <a:pt x="2696889" y="4787297"/>
                    <a:pt x="2689485" y="4796287"/>
                  </a:cubicBezTo>
                  <a:lnTo>
                    <a:pt x="2635857" y="4861396"/>
                  </a:lnTo>
                  <a:cubicBezTo>
                    <a:pt x="2628452" y="4870386"/>
                    <a:pt x="2615161" y="4871671"/>
                    <a:pt x="2606171" y="4864266"/>
                  </a:cubicBezTo>
                  <a:lnTo>
                    <a:pt x="2533959" y="4804788"/>
                  </a:lnTo>
                  <a:cubicBezTo>
                    <a:pt x="2524969" y="4797384"/>
                    <a:pt x="2523684" y="4784093"/>
                    <a:pt x="2531089" y="4775103"/>
                  </a:cubicBezTo>
                  <a:lnTo>
                    <a:pt x="2536821" y="4768144"/>
                  </a:lnTo>
                  <a:lnTo>
                    <a:pt x="2521118" y="4743302"/>
                  </a:lnTo>
                  <a:cubicBezTo>
                    <a:pt x="2497795" y="4756544"/>
                    <a:pt x="2467358" y="4754351"/>
                    <a:pt x="2444872" y="4735830"/>
                  </a:cubicBezTo>
                  <a:cubicBezTo>
                    <a:pt x="2415637" y="4711750"/>
                    <a:pt x="2410915" y="4669188"/>
                    <a:pt x="2434326" y="4640764"/>
                  </a:cubicBezTo>
                  <a:lnTo>
                    <a:pt x="2448900" y="4629050"/>
                  </a:lnTo>
                  <a:lnTo>
                    <a:pt x="2299277" y="4392344"/>
                  </a:lnTo>
                  <a:cubicBezTo>
                    <a:pt x="2276432" y="4403573"/>
                    <a:pt x="2247795" y="4400747"/>
                    <a:pt x="2226375" y="4383103"/>
                  </a:cubicBezTo>
                  <a:cubicBezTo>
                    <a:pt x="2197139" y="4359023"/>
                    <a:pt x="2192418" y="4316461"/>
                    <a:pt x="2215829" y="4288037"/>
                  </a:cubicBezTo>
                  <a:lnTo>
                    <a:pt x="2227443" y="4278702"/>
                  </a:lnTo>
                  <a:lnTo>
                    <a:pt x="2104256" y="4083817"/>
                  </a:lnTo>
                  <a:cubicBezTo>
                    <a:pt x="2086837" y="4085521"/>
                    <a:pt x="2068613" y="4080402"/>
                    <a:pt x="2053828" y="4068224"/>
                  </a:cubicBezTo>
                  <a:cubicBezTo>
                    <a:pt x="2026943" y="4046079"/>
                    <a:pt x="2020788" y="4008305"/>
                    <a:pt x="2039207" y="3980906"/>
                  </a:cubicBezTo>
                  <a:lnTo>
                    <a:pt x="1983128" y="3892189"/>
                  </a:lnTo>
                  <a:cubicBezTo>
                    <a:pt x="1966343" y="3896943"/>
                    <a:pt x="1950502" y="3895196"/>
                    <a:pt x="1937656" y="3887883"/>
                  </a:cubicBezTo>
                  <a:lnTo>
                    <a:pt x="1894539" y="3940231"/>
                  </a:lnTo>
                  <a:cubicBezTo>
                    <a:pt x="1874645" y="3964385"/>
                    <a:pt x="1838936" y="3967838"/>
                    <a:pt x="1814782" y="3947943"/>
                  </a:cubicBezTo>
                  <a:lnTo>
                    <a:pt x="1712857" y="3863991"/>
                  </a:lnTo>
                  <a:cubicBezTo>
                    <a:pt x="1272645" y="3972973"/>
                    <a:pt x="788898" y="3878780"/>
                    <a:pt x="412164" y="3568480"/>
                  </a:cubicBezTo>
                  <a:cubicBezTo>
                    <a:pt x="227866" y="3416681"/>
                    <a:pt x="89421" y="3229838"/>
                    <a:pt x="0" y="3024870"/>
                  </a:cubicBezTo>
                  <a:close/>
                  <a:moveTo>
                    <a:pt x="981828" y="1413935"/>
                  </a:moveTo>
                  <a:cubicBezTo>
                    <a:pt x="1051928" y="1328826"/>
                    <a:pt x="1177751" y="1316659"/>
                    <a:pt x="1262860" y="1386760"/>
                  </a:cubicBezTo>
                  <a:cubicBezTo>
                    <a:pt x="1347969" y="1456861"/>
                    <a:pt x="1360136" y="1582683"/>
                    <a:pt x="1290035" y="1667793"/>
                  </a:cubicBezTo>
                  <a:cubicBezTo>
                    <a:pt x="1219934" y="1752902"/>
                    <a:pt x="1094112" y="1765068"/>
                    <a:pt x="1009002" y="1694967"/>
                  </a:cubicBezTo>
                  <a:cubicBezTo>
                    <a:pt x="923893" y="1624867"/>
                    <a:pt x="911727" y="1499044"/>
                    <a:pt x="981828" y="1413935"/>
                  </a:cubicBezTo>
                  <a:close/>
                  <a:moveTo>
                    <a:pt x="774033" y="1151519"/>
                  </a:moveTo>
                  <a:cubicBezTo>
                    <a:pt x="839167" y="1059660"/>
                    <a:pt x="944943" y="1000158"/>
                    <a:pt x="1062054" y="989502"/>
                  </a:cubicBezTo>
                  <a:cubicBezTo>
                    <a:pt x="1177023" y="979040"/>
                    <a:pt x="1291047" y="1016740"/>
                    <a:pt x="1373577" y="1092500"/>
                  </a:cubicBezTo>
                  <a:lnTo>
                    <a:pt x="1299876" y="1163056"/>
                  </a:lnTo>
                  <a:cubicBezTo>
                    <a:pt x="1239150" y="1109898"/>
                    <a:pt x="1156188" y="1083522"/>
                    <a:pt x="1072542" y="1090780"/>
                  </a:cubicBezTo>
                  <a:cubicBezTo>
                    <a:pt x="986770" y="1098223"/>
                    <a:pt x="909080" y="1140260"/>
                    <a:pt x="860600" y="1205460"/>
                  </a:cubicBezTo>
                  <a:close/>
                  <a:moveTo>
                    <a:pt x="561882" y="777541"/>
                  </a:moveTo>
                  <a:cubicBezTo>
                    <a:pt x="683875" y="641405"/>
                    <a:pt x="858613" y="554364"/>
                    <a:pt x="1049520" y="536992"/>
                  </a:cubicBezTo>
                  <a:cubicBezTo>
                    <a:pt x="1263707" y="517502"/>
                    <a:pt x="1476134" y="587736"/>
                    <a:pt x="1629887" y="728877"/>
                  </a:cubicBezTo>
                  <a:lnTo>
                    <a:pt x="1492582" y="860324"/>
                  </a:lnTo>
                  <a:cubicBezTo>
                    <a:pt x="1379450" y="761291"/>
                    <a:pt x="1224890" y="712152"/>
                    <a:pt x="1069057" y="725675"/>
                  </a:cubicBezTo>
                  <a:cubicBezTo>
                    <a:pt x="909264" y="739541"/>
                    <a:pt x="764526" y="817857"/>
                    <a:pt x="674208" y="939324"/>
                  </a:cubicBezTo>
                  <a:lnTo>
                    <a:pt x="512935" y="838830"/>
                  </a:lnTo>
                  <a:cubicBezTo>
                    <a:pt x="528103" y="817438"/>
                    <a:pt x="544454" y="796989"/>
                    <a:pt x="561882" y="777541"/>
                  </a:cubicBezTo>
                  <a:close/>
                  <a:moveTo>
                    <a:pt x="309974" y="347024"/>
                  </a:moveTo>
                  <a:cubicBezTo>
                    <a:pt x="483656" y="153208"/>
                    <a:pt x="732431" y="29287"/>
                    <a:pt x="1004223" y="4555"/>
                  </a:cubicBezTo>
                  <a:cubicBezTo>
                    <a:pt x="1309160" y="-23193"/>
                    <a:pt x="1611592" y="76799"/>
                    <a:pt x="1830491" y="277742"/>
                  </a:cubicBezTo>
                  <a:lnTo>
                    <a:pt x="1635008" y="464883"/>
                  </a:lnTo>
                  <a:cubicBezTo>
                    <a:pt x="1473943" y="323890"/>
                    <a:pt x="1253896" y="253931"/>
                    <a:pt x="1032038" y="273182"/>
                  </a:cubicBezTo>
                  <a:cubicBezTo>
                    <a:pt x="804541" y="292923"/>
                    <a:pt x="598479" y="404421"/>
                    <a:pt x="469894" y="577354"/>
                  </a:cubicBezTo>
                  <a:lnTo>
                    <a:pt x="240289" y="434282"/>
                  </a:lnTo>
                  <a:cubicBezTo>
                    <a:pt x="261884" y="403826"/>
                    <a:pt x="285163" y="374712"/>
                    <a:pt x="309974" y="347024"/>
                  </a:cubicBezTo>
                  <a:close/>
                </a:path>
              </a:pathLst>
            </a:custGeom>
            <a:solidFill>
              <a:srgbClr val="68217A"/>
            </a:solidFill>
            <a:ln w="10795" cap="flat" cmpd="sng" algn="ctr">
              <a:noFill/>
              <a:prstDash val="solid"/>
            </a:ln>
            <a:effectLst/>
          </p:spPr>
          <p:txBody>
            <a:bodyPr rtlCol="0" anchor="ctr"/>
            <a:lstStyle/>
            <a:p>
              <a:pPr algn="ctr" defTabSz="895945">
                <a:defRPr/>
              </a:pPr>
              <a:endParaRPr lang="en-US" sz="1764" kern="0" err="1">
                <a:solidFill>
                  <a:srgbClr val="FFFFFF"/>
                </a:solidFill>
                <a:latin typeface="メイリオ" panose="020B0604030504040204" pitchFamily="50" charset="-128"/>
              </a:endParaRPr>
            </a:p>
          </p:txBody>
        </p:sp>
        <p:grpSp>
          <p:nvGrpSpPr>
            <p:cNvPr id="40" name="Group 35"/>
            <p:cNvGrpSpPr>
              <a:grpSpLocks noChangeAspect="1"/>
            </p:cNvGrpSpPr>
            <p:nvPr/>
          </p:nvGrpSpPr>
          <p:grpSpPr bwMode="black">
            <a:xfrm>
              <a:off x="11197042" y="2841963"/>
              <a:ext cx="637100" cy="669322"/>
              <a:chOff x="6135640" y="2836922"/>
              <a:chExt cx="473242" cy="497305"/>
            </a:xfrm>
            <a:solidFill>
              <a:schemeClr val="accent5"/>
            </a:solidFill>
          </p:grpSpPr>
          <p:grpSp>
            <p:nvGrpSpPr>
              <p:cNvPr id="74" name="Group 69"/>
              <p:cNvGrpSpPr/>
              <p:nvPr/>
            </p:nvGrpSpPr>
            <p:grpSpPr bwMode="black">
              <a:xfrm>
                <a:off x="6135640" y="2836922"/>
                <a:ext cx="473242" cy="497305"/>
                <a:chOff x="5574624" y="922419"/>
                <a:chExt cx="473241" cy="497307"/>
              </a:xfrm>
              <a:grpFill/>
            </p:grpSpPr>
            <p:sp>
              <p:nvSpPr>
                <p:cNvPr id="76" name="Rounded Rectangle 71"/>
                <p:cNvSpPr/>
                <p:nvPr/>
              </p:nvSpPr>
              <p:spPr bwMode="black">
                <a:xfrm>
                  <a:off x="5574624" y="922419"/>
                  <a:ext cx="473241" cy="360946"/>
                </a:xfrm>
                <a:prstGeom prst="roundRect">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77" name="Isosceles Triangle 72"/>
                <p:cNvSpPr/>
                <p:nvPr/>
              </p:nvSpPr>
              <p:spPr bwMode="black">
                <a:xfrm flipV="1">
                  <a:off x="5662862" y="1251284"/>
                  <a:ext cx="202131" cy="168442"/>
                </a:xfrm>
                <a:prstGeom prst="triangle">
                  <a:avLst>
                    <a:gd name="adj" fmla="val 20000"/>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75" name="TextBox 70"/>
              <p:cNvSpPr txBox="1"/>
              <p:nvPr/>
            </p:nvSpPr>
            <p:spPr bwMode="black">
              <a:xfrm>
                <a:off x="6208295" y="2909109"/>
                <a:ext cx="393031" cy="182771"/>
              </a:xfrm>
              <a:prstGeom prst="rect">
                <a:avLst/>
              </a:prstGeom>
              <a:noFill/>
            </p:spPr>
            <p:txBody>
              <a:bodyPr wrap="square" lIns="0" tIns="0" rIns="0" bIns="0" rtlCol="0">
                <a:spAutoFit/>
              </a:bodyPr>
              <a:lstStyle/>
              <a:p>
                <a:pPr defTabSz="914093"/>
                <a:r>
                  <a:rPr lang="en-US" sz="1567" spc="-132">
                    <a:solidFill>
                      <a:prstClr val="white"/>
                    </a:solidFill>
                    <a:latin typeface="メイリオ" panose="020B0604030504040204" pitchFamily="50" charset="-128"/>
                    <a:cs typeface="Segoe UI" panose="020B0502040204020203" pitchFamily="34" charset="0"/>
                    <a:sym typeface="Segoe UI" panose="020B0502040204020203" pitchFamily="34" charset="0"/>
                  </a:rPr>
                  <a:t>“ ”</a:t>
                </a:r>
              </a:p>
            </p:txBody>
          </p:sp>
        </p:grpSp>
        <p:sp>
          <p:nvSpPr>
            <p:cNvPr id="41" name="Freeform 36"/>
            <p:cNvSpPr/>
            <p:nvPr/>
          </p:nvSpPr>
          <p:spPr bwMode="auto">
            <a:xfrm>
              <a:off x="10805079" y="1897925"/>
              <a:ext cx="620546" cy="557252"/>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7" tIns="44802" rIns="44802" bIns="89607" numCol="1" spcCol="0" rtlCol="0" fromWordArt="0" anchor="b" anchorCtr="0" forceAA="0" compatLnSpc="1">
              <a:prstTxWarp prst="textNoShape">
                <a:avLst/>
              </a:prstTxWarp>
              <a:noAutofit/>
            </a:bodyPr>
            <a:lstStyle/>
            <a:p>
              <a:pPr algn="ctr" defTabSz="895650" fontAlgn="base">
                <a:spcBef>
                  <a:spcPct val="0"/>
                </a:spcBef>
                <a:spcAft>
                  <a:spcPct val="0"/>
                </a:spcAft>
              </a:pPr>
              <a:endParaRPr lang="en-US" sz="1764" spc="-49"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42" name="Freeform 90"/>
            <p:cNvSpPr>
              <a:spLocks noEditPoints="1"/>
            </p:cNvSpPr>
            <p:nvPr/>
          </p:nvSpPr>
          <p:spPr bwMode="black">
            <a:xfrm flipH="1">
              <a:off x="8284675" y="2181438"/>
              <a:ext cx="306985" cy="209724"/>
            </a:xfrm>
            <a:custGeom>
              <a:avLst/>
              <a:gdLst>
                <a:gd name="T0" fmla="*/ 44 w 101"/>
                <a:gd name="T1" fmla="*/ 0 h 69"/>
                <a:gd name="T2" fmla="*/ 44 w 101"/>
                <a:gd name="T3" fmla="*/ 69 h 69"/>
                <a:gd name="T4" fmla="*/ 0 w 101"/>
                <a:gd name="T5" fmla="*/ 35 h 69"/>
                <a:gd name="T6" fmla="*/ 44 w 101"/>
                <a:gd name="T7" fmla="*/ 0 h 69"/>
                <a:gd name="T8" fmla="*/ 56 w 101"/>
                <a:gd name="T9" fmla="*/ 35 h 69"/>
                <a:gd name="T10" fmla="*/ 101 w 101"/>
                <a:gd name="T11" fmla="*/ 69 h 69"/>
                <a:gd name="T12" fmla="*/ 101 w 101"/>
                <a:gd name="T13" fmla="*/ 0 h 69"/>
                <a:gd name="T14" fmla="*/ 56 w 101"/>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9">
                  <a:moveTo>
                    <a:pt x="44" y="0"/>
                  </a:moveTo>
                  <a:lnTo>
                    <a:pt x="44" y="69"/>
                  </a:lnTo>
                  <a:lnTo>
                    <a:pt x="0" y="35"/>
                  </a:lnTo>
                  <a:lnTo>
                    <a:pt x="44" y="0"/>
                  </a:lnTo>
                  <a:close/>
                  <a:moveTo>
                    <a:pt x="56" y="35"/>
                  </a:moveTo>
                  <a:lnTo>
                    <a:pt x="101" y="69"/>
                  </a:lnTo>
                  <a:lnTo>
                    <a:pt x="101" y="0"/>
                  </a:lnTo>
                  <a:lnTo>
                    <a:pt x="56" y="35"/>
                  </a:lnTo>
                  <a:close/>
                </a:path>
              </a:pathLst>
            </a:custGeom>
            <a:solidFill>
              <a:srgbClr val="68217A"/>
            </a:solidFill>
            <a:ln>
              <a:noFill/>
            </a:ln>
            <a:extLst/>
          </p:spPr>
          <p:txBody>
            <a:bodyPr vert="horz" wrap="square" lIns="89607" tIns="44802" rIns="89607" bIns="44802" numCol="1" anchor="t" anchorCtr="0" compatLnSpc="1">
              <a:prstTxWarp prst="textNoShape">
                <a:avLst/>
              </a:prstTxWarp>
            </a:bodyPr>
            <a:lstStyle/>
            <a:p>
              <a:pPr defTabSz="914093"/>
              <a:endParaRPr lang="en-US" sz="1764">
                <a:solidFill>
                  <a:prstClr val="black"/>
                </a:solidFill>
                <a:latin typeface="メイリオ" panose="020B0604030504040204" pitchFamily="50" charset="-128"/>
              </a:endParaRPr>
            </a:p>
          </p:txBody>
        </p:sp>
        <p:grpSp>
          <p:nvGrpSpPr>
            <p:cNvPr id="43" name="Group 38"/>
            <p:cNvGrpSpPr/>
            <p:nvPr/>
          </p:nvGrpSpPr>
          <p:grpSpPr>
            <a:xfrm>
              <a:off x="10893086" y="3344340"/>
              <a:ext cx="320624" cy="875812"/>
              <a:chOff x="3881450" y="69056"/>
              <a:chExt cx="1666777" cy="4552950"/>
            </a:xfrm>
            <a:solidFill>
              <a:schemeClr val="accent3"/>
            </a:solidFill>
          </p:grpSpPr>
          <p:sp>
            <p:nvSpPr>
              <p:cNvPr id="65" name="Oval 60"/>
              <p:cNvSpPr/>
              <p:nvPr/>
            </p:nvSpPr>
            <p:spPr>
              <a:xfrm>
                <a:off x="4441375" y="69056"/>
                <a:ext cx="551494" cy="658538"/>
              </a:xfrm>
              <a:prstGeom prst="ellipse">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66" name="Rounded Rectangle 8"/>
              <p:cNvSpPr/>
              <p:nvPr/>
            </p:nvSpPr>
            <p:spPr>
              <a:xfrm>
                <a:off x="4041639" y="759234"/>
                <a:ext cx="1350966" cy="652937"/>
              </a:xfrm>
              <a:custGeom>
                <a:avLst/>
                <a:gdLst/>
                <a:ahLst/>
                <a:cxnLst/>
                <a:rect l="l" t="t" r="r" b="b"/>
                <a:pathLst>
                  <a:path w="1350966" h="652937">
                    <a:moveTo>
                      <a:pt x="0" y="350097"/>
                    </a:moveTo>
                    <a:lnTo>
                      <a:pt x="0" y="350098"/>
                    </a:lnTo>
                    <a:close/>
                    <a:moveTo>
                      <a:pt x="520119" y="0"/>
                    </a:moveTo>
                    <a:lnTo>
                      <a:pt x="675483" y="263324"/>
                    </a:lnTo>
                    <a:lnTo>
                      <a:pt x="830417" y="729"/>
                    </a:lnTo>
                    <a:cubicBezTo>
                      <a:pt x="903593" y="21645"/>
                      <a:pt x="976926" y="47251"/>
                      <a:pt x="1048127" y="47259"/>
                    </a:cubicBezTo>
                    <a:cubicBezTo>
                      <a:pt x="1215380" y="47259"/>
                      <a:pt x="1350966" y="182845"/>
                      <a:pt x="1350966" y="350098"/>
                    </a:cubicBezTo>
                    <a:lnTo>
                      <a:pt x="1350965" y="350098"/>
                    </a:lnTo>
                    <a:cubicBezTo>
                      <a:pt x="1350965" y="517351"/>
                      <a:pt x="1215379" y="652937"/>
                      <a:pt x="1048126" y="652937"/>
                    </a:cubicBezTo>
                    <a:lnTo>
                      <a:pt x="302839" y="652936"/>
                    </a:lnTo>
                    <a:cubicBezTo>
                      <a:pt x="135586" y="652936"/>
                      <a:pt x="0" y="517350"/>
                      <a:pt x="0" y="350098"/>
                    </a:cubicBezTo>
                    <a:cubicBezTo>
                      <a:pt x="0" y="182845"/>
                      <a:pt x="135586" y="47259"/>
                      <a:pt x="302839" y="47259"/>
                    </a:cubicBezTo>
                    <a:cubicBezTo>
                      <a:pt x="376528" y="47251"/>
                      <a:pt x="448031" y="21006"/>
                      <a:pt x="520119" y="0"/>
                    </a:cubicBezTo>
                    <a:close/>
                  </a:path>
                </a:pathLst>
              </a:cu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67" name="Rounded Rectangle 8"/>
              <p:cNvSpPr/>
              <p:nvPr/>
            </p:nvSpPr>
            <p:spPr>
              <a:xfrm>
                <a:off x="4157392" y="1355776"/>
                <a:ext cx="1119458" cy="1412827"/>
              </a:xfrm>
              <a:custGeom>
                <a:avLst/>
                <a:gdLst/>
                <a:ahLst/>
                <a:cxnLst/>
                <a:rect l="l" t="t" r="r" b="b"/>
                <a:pathLst>
                  <a:path w="1119458" h="1412827">
                    <a:moveTo>
                      <a:pt x="0" y="0"/>
                    </a:moveTo>
                    <a:lnTo>
                      <a:pt x="1119458" y="0"/>
                    </a:lnTo>
                    <a:lnTo>
                      <a:pt x="1119458" y="384037"/>
                    </a:lnTo>
                    <a:lnTo>
                      <a:pt x="935841" y="773682"/>
                    </a:lnTo>
                    <a:cubicBezTo>
                      <a:pt x="890749" y="869369"/>
                      <a:pt x="931764" y="983491"/>
                      <a:pt x="1027451" y="1028583"/>
                    </a:cubicBezTo>
                    <a:cubicBezTo>
                      <a:pt x="1057262" y="1042631"/>
                      <a:pt x="1088862" y="1048322"/>
                      <a:pt x="1119458" y="1043952"/>
                    </a:cubicBezTo>
                    <a:lnTo>
                      <a:pt x="1119458" y="1184606"/>
                    </a:lnTo>
                    <a:lnTo>
                      <a:pt x="1119458" y="1315987"/>
                    </a:lnTo>
                    <a:lnTo>
                      <a:pt x="1119458" y="1412827"/>
                    </a:lnTo>
                    <a:lnTo>
                      <a:pt x="0" y="1412827"/>
                    </a:lnTo>
                    <a:lnTo>
                      <a:pt x="0" y="1315987"/>
                    </a:lnTo>
                    <a:lnTo>
                      <a:pt x="0" y="1184606"/>
                    </a:lnTo>
                    <a:lnTo>
                      <a:pt x="0" y="1044326"/>
                    </a:lnTo>
                    <a:cubicBezTo>
                      <a:pt x="29860" y="1048010"/>
                      <a:pt x="60566" y="1042254"/>
                      <a:pt x="89577" y="1028583"/>
                    </a:cubicBezTo>
                    <a:cubicBezTo>
                      <a:pt x="185264" y="983491"/>
                      <a:pt x="226278" y="869369"/>
                      <a:pt x="181187" y="773682"/>
                    </a:cubicBezTo>
                    <a:lnTo>
                      <a:pt x="0" y="389196"/>
                    </a:lnTo>
                    <a:close/>
                  </a:path>
                </a:pathLst>
              </a:cu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68" name="Rounded Rectangle 63"/>
              <p:cNvSpPr/>
              <p:nvPr/>
            </p:nvSpPr>
            <p:spPr>
              <a:xfrm>
                <a:off x="4254347" y="2540382"/>
                <a:ext cx="376642" cy="2081624"/>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69" name="Rounded Rectangle 64"/>
              <p:cNvSpPr/>
              <p:nvPr/>
            </p:nvSpPr>
            <p:spPr>
              <a:xfrm>
                <a:off x="4803255" y="2540382"/>
                <a:ext cx="376642" cy="2081624"/>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70" name="Rounded Rectangle 65"/>
              <p:cNvSpPr/>
              <p:nvPr/>
            </p:nvSpPr>
            <p:spPr>
              <a:xfrm rot="19813404">
                <a:off x="5227850" y="838507"/>
                <a:ext cx="308434" cy="963397"/>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71" name="Rounded Rectangle 66"/>
              <p:cNvSpPr/>
              <p:nvPr/>
            </p:nvSpPr>
            <p:spPr>
              <a:xfrm rot="1513910">
                <a:off x="5261012" y="1456893"/>
                <a:ext cx="287215" cy="922176"/>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72" name="Rounded Rectangle 67"/>
              <p:cNvSpPr/>
              <p:nvPr/>
            </p:nvSpPr>
            <p:spPr>
              <a:xfrm rot="1786596" flipH="1">
                <a:off x="3893393" y="838507"/>
                <a:ext cx="308434" cy="963397"/>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sp>
            <p:nvSpPr>
              <p:cNvPr id="73" name="Rounded Rectangle 68"/>
              <p:cNvSpPr/>
              <p:nvPr/>
            </p:nvSpPr>
            <p:spPr>
              <a:xfrm rot="20086090" flipH="1">
                <a:off x="3881450" y="1456893"/>
                <a:ext cx="287215" cy="922176"/>
              </a:xfrm>
              <a:prstGeom prst="roundRect">
                <a:avLst>
                  <a:gd name="adj" fmla="val 50000"/>
                </a:avLst>
              </a:prstGeom>
              <a:solidFill>
                <a:srgbClr val="008272"/>
              </a:solidFill>
            </p:spPr>
            <p:txBody>
              <a:bodyPr wrap="square" lIns="179212" rtlCol="0" anchor="ctr">
                <a:noAutofit/>
              </a:bodyPr>
              <a:lstStyle/>
              <a:p>
                <a:pPr algn="ctr" defTabSz="914093"/>
                <a:endParaRPr lang="en-US" sz="1371">
                  <a:solidFill>
                    <a:prstClr val="black"/>
                  </a:solidFill>
                  <a:latin typeface="メイリオ" panose="020B0604030504040204" pitchFamily="50" charset="-128"/>
                </a:endParaRPr>
              </a:p>
            </p:txBody>
          </p:sp>
        </p:grpSp>
        <p:sp>
          <p:nvSpPr>
            <p:cNvPr id="44" name="Freeform 132"/>
            <p:cNvSpPr>
              <a:spLocks noEditPoints="1"/>
            </p:cNvSpPr>
            <p:nvPr/>
          </p:nvSpPr>
          <p:spPr bwMode="black">
            <a:xfrm>
              <a:off x="11738330" y="58809"/>
              <a:ext cx="301481" cy="491301"/>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a:extLst/>
          </p:spPr>
          <p:txBody>
            <a:bodyPr vert="horz" wrap="square" lIns="89607" tIns="44802" rIns="89607" bIns="44802" numCol="1" anchor="t" anchorCtr="0" compatLnSpc="1">
              <a:prstTxWarp prst="textNoShape">
                <a:avLst/>
              </a:prstTxWarp>
            </a:bodyPr>
            <a:lstStyle/>
            <a:p>
              <a:pPr defTabSz="914093"/>
              <a:endParaRPr lang="en-US" sz="1764">
                <a:solidFill>
                  <a:prstClr val="black"/>
                </a:solidFill>
                <a:latin typeface="メイリオ" panose="020B0604030504040204" pitchFamily="50" charset="-128"/>
              </a:endParaRPr>
            </a:p>
          </p:txBody>
        </p:sp>
        <p:sp>
          <p:nvSpPr>
            <p:cNvPr id="45" name="Freeform 6"/>
            <p:cNvSpPr>
              <a:spLocks noEditPoints="1"/>
            </p:cNvSpPr>
            <p:nvPr/>
          </p:nvSpPr>
          <p:spPr bwMode="auto">
            <a:xfrm>
              <a:off x="10169436" y="1339177"/>
              <a:ext cx="207491" cy="416682"/>
            </a:xfrm>
            <a:custGeom>
              <a:avLst/>
              <a:gdLst>
                <a:gd name="T0" fmla="*/ 1666 w 3416"/>
                <a:gd name="T1" fmla="*/ 5646 h 6862"/>
                <a:gd name="T2" fmla="*/ 1891 w 3416"/>
                <a:gd name="T3" fmla="*/ 5762 h 6862"/>
                <a:gd name="T4" fmla="*/ 2062 w 3416"/>
                <a:gd name="T5" fmla="*/ 5948 h 6862"/>
                <a:gd name="T6" fmla="*/ 2135 w 3416"/>
                <a:gd name="T7" fmla="*/ 6178 h 6862"/>
                <a:gd name="T8" fmla="*/ 2110 w 3416"/>
                <a:gd name="T9" fmla="*/ 6426 h 6862"/>
                <a:gd name="T10" fmla="*/ 1989 w 3416"/>
                <a:gd name="T11" fmla="*/ 6633 h 6862"/>
                <a:gd name="T12" fmla="*/ 1782 w 3416"/>
                <a:gd name="T13" fmla="*/ 6791 h 6862"/>
                <a:gd name="T14" fmla="*/ 1542 w 3416"/>
                <a:gd name="T15" fmla="*/ 6858 h 6862"/>
                <a:gd name="T16" fmla="*/ 1288 w 3416"/>
                <a:gd name="T17" fmla="*/ 6835 h 6862"/>
                <a:gd name="T18" fmla="*/ 1060 w 3416"/>
                <a:gd name="T19" fmla="*/ 6722 h 6862"/>
                <a:gd name="T20" fmla="*/ 889 w 3416"/>
                <a:gd name="T21" fmla="*/ 6535 h 6862"/>
                <a:gd name="T22" fmla="*/ 816 w 3416"/>
                <a:gd name="T23" fmla="*/ 6307 h 6862"/>
                <a:gd name="T24" fmla="*/ 841 w 3416"/>
                <a:gd name="T25" fmla="*/ 6057 h 6862"/>
                <a:gd name="T26" fmla="*/ 962 w 3416"/>
                <a:gd name="T27" fmla="*/ 5850 h 6862"/>
                <a:gd name="T28" fmla="*/ 1167 w 3416"/>
                <a:gd name="T29" fmla="*/ 5693 h 6862"/>
                <a:gd name="T30" fmla="*/ 1411 w 3416"/>
                <a:gd name="T31" fmla="*/ 5623 h 6862"/>
                <a:gd name="T32" fmla="*/ 1674 w 3416"/>
                <a:gd name="T33" fmla="*/ 2 h 6862"/>
                <a:gd name="T34" fmla="*/ 2035 w 3416"/>
                <a:gd name="T35" fmla="*/ 38 h 6862"/>
                <a:gd name="T36" fmla="*/ 2373 w 3416"/>
                <a:gd name="T37" fmla="*/ 125 h 6862"/>
                <a:gd name="T38" fmla="*/ 2676 w 3416"/>
                <a:gd name="T39" fmla="*/ 257 h 6862"/>
                <a:gd name="T40" fmla="*/ 2937 w 3416"/>
                <a:gd name="T41" fmla="*/ 436 h 6862"/>
                <a:gd name="T42" fmla="*/ 3149 w 3416"/>
                <a:gd name="T43" fmla="*/ 660 h 6862"/>
                <a:gd name="T44" fmla="*/ 3306 w 3416"/>
                <a:gd name="T45" fmla="*/ 933 h 6862"/>
                <a:gd name="T46" fmla="*/ 3396 w 3416"/>
                <a:gd name="T47" fmla="*/ 1252 h 6862"/>
                <a:gd name="T48" fmla="*/ 3414 w 3416"/>
                <a:gd name="T49" fmla="*/ 1609 h 6862"/>
                <a:gd name="T50" fmla="*/ 3369 w 3416"/>
                <a:gd name="T51" fmla="*/ 1937 h 6862"/>
                <a:gd name="T52" fmla="*/ 3264 w 3416"/>
                <a:gd name="T53" fmla="*/ 2227 h 6862"/>
                <a:gd name="T54" fmla="*/ 3120 w 3416"/>
                <a:gd name="T55" fmla="*/ 2488 h 6862"/>
                <a:gd name="T56" fmla="*/ 2897 w 3416"/>
                <a:gd name="T57" fmla="*/ 2786 h 6862"/>
                <a:gd name="T58" fmla="*/ 2492 w 3416"/>
                <a:gd name="T59" fmla="*/ 3177 h 6862"/>
                <a:gd name="T60" fmla="*/ 2156 w 3416"/>
                <a:gd name="T61" fmla="*/ 3494 h 6862"/>
                <a:gd name="T62" fmla="*/ 1995 w 3416"/>
                <a:gd name="T63" fmla="*/ 3680 h 6862"/>
                <a:gd name="T64" fmla="*/ 1868 w 3416"/>
                <a:gd name="T65" fmla="*/ 3874 h 6862"/>
                <a:gd name="T66" fmla="*/ 1793 w 3416"/>
                <a:gd name="T67" fmla="*/ 4086 h 6862"/>
                <a:gd name="T68" fmla="*/ 1778 w 3416"/>
                <a:gd name="T69" fmla="*/ 4356 h 6862"/>
                <a:gd name="T70" fmla="*/ 1851 w 3416"/>
                <a:gd name="T71" fmla="*/ 4698 h 6862"/>
                <a:gd name="T72" fmla="*/ 948 w 3416"/>
                <a:gd name="T73" fmla="*/ 4896 h 6862"/>
                <a:gd name="T74" fmla="*/ 908 w 3416"/>
                <a:gd name="T75" fmla="*/ 4761 h 6862"/>
                <a:gd name="T76" fmla="*/ 873 w 3416"/>
                <a:gd name="T77" fmla="*/ 4592 h 6862"/>
                <a:gd name="T78" fmla="*/ 841 w 3416"/>
                <a:gd name="T79" fmla="*/ 4226 h 6862"/>
                <a:gd name="T80" fmla="*/ 870 w 3416"/>
                <a:gd name="T81" fmla="*/ 3955 h 6862"/>
                <a:gd name="T82" fmla="*/ 954 w 3416"/>
                <a:gd name="T83" fmla="*/ 3711 h 6862"/>
                <a:gd name="T84" fmla="*/ 1238 w 3416"/>
                <a:gd name="T85" fmla="*/ 3281 h 6862"/>
                <a:gd name="T86" fmla="*/ 1605 w 3416"/>
                <a:gd name="T87" fmla="*/ 2897 h 6862"/>
                <a:gd name="T88" fmla="*/ 1972 w 3416"/>
                <a:gd name="T89" fmla="*/ 2534 h 6862"/>
                <a:gd name="T90" fmla="*/ 2256 w 3416"/>
                <a:gd name="T91" fmla="*/ 2162 h 6862"/>
                <a:gd name="T92" fmla="*/ 2342 w 3416"/>
                <a:gd name="T93" fmla="*/ 1958 h 6862"/>
                <a:gd name="T94" fmla="*/ 2369 w 3416"/>
                <a:gd name="T95" fmla="*/ 1734 h 6862"/>
                <a:gd name="T96" fmla="*/ 2350 w 3416"/>
                <a:gd name="T97" fmla="*/ 1538 h 6862"/>
                <a:gd name="T98" fmla="*/ 2287 w 3416"/>
                <a:gd name="T99" fmla="*/ 1369 h 6862"/>
                <a:gd name="T100" fmla="*/ 2187 w 3416"/>
                <a:gd name="T101" fmla="*/ 1227 h 6862"/>
                <a:gd name="T102" fmla="*/ 2056 w 3416"/>
                <a:gd name="T103" fmla="*/ 1110 h 6862"/>
                <a:gd name="T104" fmla="*/ 1722 w 3416"/>
                <a:gd name="T105" fmla="*/ 954 h 6862"/>
                <a:gd name="T106" fmla="*/ 1319 w 3416"/>
                <a:gd name="T107" fmla="*/ 902 h 6862"/>
                <a:gd name="T108" fmla="*/ 977 w 3416"/>
                <a:gd name="T109" fmla="*/ 941 h 6862"/>
                <a:gd name="T110" fmla="*/ 643 w 3416"/>
                <a:gd name="T111" fmla="*/ 1056 h 6862"/>
                <a:gd name="T112" fmla="*/ 317 w 3416"/>
                <a:gd name="T113" fmla="*/ 1250 h 6862"/>
                <a:gd name="T114" fmla="*/ 0 w 3416"/>
                <a:gd name="T115" fmla="*/ 1521 h 6862"/>
                <a:gd name="T116" fmla="*/ 288 w 3416"/>
                <a:gd name="T117" fmla="*/ 296 h 6862"/>
                <a:gd name="T118" fmla="*/ 678 w 3416"/>
                <a:gd name="T119" fmla="*/ 142 h 6862"/>
                <a:gd name="T120" fmla="*/ 1073 w 3416"/>
                <a:gd name="T121" fmla="*/ 44 h 6862"/>
                <a:gd name="T122" fmla="*/ 1478 w 3416"/>
                <a:gd name="T123" fmla="*/ 2 h 6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6" h="6862">
                  <a:moveTo>
                    <a:pt x="1478" y="5620"/>
                  </a:moveTo>
                  <a:lnTo>
                    <a:pt x="1544" y="5623"/>
                  </a:lnTo>
                  <a:lnTo>
                    <a:pt x="1607" y="5631"/>
                  </a:lnTo>
                  <a:lnTo>
                    <a:pt x="1666" y="5646"/>
                  </a:lnTo>
                  <a:lnTo>
                    <a:pt x="1726" y="5666"/>
                  </a:lnTo>
                  <a:lnTo>
                    <a:pt x="1784" y="5693"/>
                  </a:lnTo>
                  <a:lnTo>
                    <a:pt x="1839" y="5725"/>
                  </a:lnTo>
                  <a:lnTo>
                    <a:pt x="1891" y="5762"/>
                  </a:lnTo>
                  <a:lnTo>
                    <a:pt x="1943" y="5806"/>
                  </a:lnTo>
                  <a:lnTo>
                    <a:pt x="1989" y="5850"/>
                  </a:lnTo>
                  <a:lnTo>
                    <a:pt x="2027" y="5898"/>
                  </a:lnTo>
                  <a:lnTo>
                    <a:pt x="2062" y="5948"/>
                  </a:lnTo>
                  <a:lnTo>
                    <a:pt x="2089" y="6002"/>
                  </a:lnTo>
                  <a:lnTo>
                    <a:pt x="2110" y="6057"/>
                  </a:lnTo>
                  <a:lnTo>
                    <a:pt x="2125" y="6117"/>
                  </a:lnTo>
                  <a:lnTo>
                    <a:pt x="2135" y="6178"/>
                  </a:lnTo>
                  <a:lnTo>
                    <a:pt x="2137" y="6244"/>
                  </a:lnTo>
                  <a:lnTo>
                    <a:pt x="2135" y="6307"/>
                  </a:lnTo>
                  <a:lnTo>
                    <a:pt x="2125" y="6368"/>
                  </a:lnTo>
                  <a:lnTo>
                    <a:pt x="2110" y="6426"/>
                  </a:lnTo>
                  <a:lnTo>
                    <a:pt x="2089" y="6482"/>
                  </a:lnTo>
                  <a:lnTo>
                    <a:pt x="2062" y="6535"/>
                  </a:lnTo>
                  <a:lnTo>
                    <a:pt x="2027" y="6585"/>
                  </a:lnTo>
                  <a:lnTo>
                    <a:pt x="1989" y="6633"/>
                  </a:lnTo>
                  <a:lnTo>
                    <a:pt x="1943" y="6679"/>
                  </a:lnTo>
                  <a:lnTo>
                    <a:pt x="1891" y="6722"/>
                  </a:lnTo>
                  <a:lnTo>
                    <a:pt x="1837" y="6760"/>
                  </a:lnTo>
                  <a:lnTo>
                    <a:pt x="1782" y="6791"/>
                  </a:lnTo>
                  <a:lnTo>
                    <a:pt x="1724" y="6816"/>
                  </a:lnTo>
                  <a:lnTo>
                    <a:pt x="1664" y="6835"/>
                  </a:lnTo>
                  <a:lnTo>
                    <a:pt x="1605" y="6850"/>
                  </a:lnTo>
                  <a:lnTo>
                    <a:pt x="1542" y="6858"/>
                  </a:lnTo>
                  <a:lnTo>
                    <a:pt x="1478" y="6862"/>
                  </a:lnTo>
                  <a:lnTo>
                    <a:pt x="1413" y="6858"/>
                  </a:lnTo>
                  <a:lnTo>
                    <a:pt x="1350" y="6850"/>
                  </a:lnTo>
                  <a:lnTo>
                    <a:pt x="1288" y="6835"/>
                  </a:lnTo>
                  <a:lnTo>
                    <a:pt x="1229" y="6816"/>
                  </a:lnTo>
                  <a:lnTo>
                    <a:pt x="1169" y="6791"/>
                  </a:lnTo>
                  <a:lnTo>
                    <a:pt x="1113" y="6760"/>
                  </a:lnTo>
                  <a:lnTo>
                    <a:pt x="1060" y="6722"/>
                  </a:lnTo>
                  <a:lnTo>
                    <a:pt x="1008" y="6679"/>
                  </a:lnTo>
                  <a:lnTo>
                    <a:pt x="962" y="6633"/>
                  </a:lnTo>
                  <a:lnTo>
                    <a:pt x="923" y="6585"/>
                  </a:lnTo>
                  <a:lnTo>
                    <a:pt x="889" y="6535"/>
                  </a:lnTo>
                  <a:lnTo>
                    <a:pt x="862" y="6482"/>
                  </a:lnTo>
                  <a:lnTo>
                    <a:pt x="841" y="6426"/>
                  </a:lnTo>
                  <a:lnTo>
                    <a:pt x="825" y="6368"/>
                  </a:lnTo>
                  <a:lnTo>
                    <a:pt x="816" y="6307"/>
                  </a:lnTo>
                  <a:lnTo>
                    <a:pt x="812" y="6244"/>
                  </a:lnTo>
                  <a:lnTo>
                    <a:pt x="816" y="6178"/>
                  </a:lnTo>
                  <a:lnTo>
                    <a:pt x="825" y="6117"/>
                  </a:lnTo>
                  <a:lnTo>
                    <a:pt x="841" y="6057"/>
                  </a:lnTo>
                  <a:lnTo>
                    <a:pt x="862" y="6002"/>
                  </a:lnTo>
                  <a:lnTo>
                    <a:pt x="889" y="5948"/>
                  </a:lnTo>
                  <a:lnTo>
                    <a:pt x="923" y="5898"/>
                  </a:lnTo>
                  <a:lnTo>
                    <a:pt x="962" y="5850"/>
                  </a:lnTo>
                  <a:lnTo>
                    <a:pt x="1008" y="5806"/>
                  </a:lnTo>
                  <a:lnTo>
                    <a:pt x="1060" y="5762"/>
                  </a:lnTo>
                  <a:lnTo>
                    <a:pt x="1113" y="5725"/>
                  </a:lnTo>
                  <a:lnTo>
                    <a:pt x="1167" y="5693"/>
                  </a:lnTo>
                  <a:lnTo>
                    <a:pt x="1225" y="5666"/>
                  </a:lnTo>
                  <a:lnTo>
                    <a:pt x="1286" y="5646"/>
                  </a:lnTo>
                  <a:lnTo>
                    <a:pt x="1348" y="5631"/>
                  </a:lnTo>
                  <a:lnTo>
                    <a:pt x="1411" y="5623"/>
                  </a:lnTo>
                  <a:lnTo>
                    <a:pt x="1478" y="5620"/>
                  </a:lnTo>
                  <a:lnTo>
                    <a:pt x="1478" y="5620"/>
                  </a:lnTo>
                  <a:close/>
                  <a:moveTo>
                    <a:pt x="1580" y="0"/>
                  </a:moveTo>
                  <a:lnTo>
                    <a:pt x="1674" y="2"/>
                  </a:lnTo>
                  <a:lnTo>
                    <a:pt x="1766" y="8"/>
                  </a:lnTo>
                  <a:lnTo>
                    <a:pt x="1856" y="15"/>
                  </a:lnTo>
                  <a:lnTo>
                    <a:pt x="1947" y="25"/>
                  </a:lnTo>
                  <a:lnTo>
                    <a:pt x="2035" y="38"/>
                  </a:lnTo>
                  <a:lnTo>
                    <a:pt x="2121" y="56"/>
                  </a:lnTo>
                  <a:lnTo>
                    <a:pt x="2206" y="75"/>
                  </a:lnTo>
                  <a:lnTo>
                    <a:pt x="2290" y="98"/>
                  </a:lnTo>
                  <a:lnTo>
                    <a:pt x="2373" y="125"/>
                  </a:lnTo>
                  <a:lnTo>
                    <a:pt x="2454" y="154"/>
                  </a:lnTo>
                  <a:lnTo>
                    <a:pt x="2530" y="184"/>
                  </a:lnTo>
                  <a:lnTo>
                    <a:pt x="2605" y="219"/>
                  </a:lnTo>
                  <a:lnTo>
                    <a:pt x="2676" y="257"/>
                  </a:lnTo>
                  <a:lnTo>
                    <a:pt x="2745" y="298"/>
                  </a:lnTo>
                  <a:lnTo>
                    <a:pt x="2813" y="340"/>
                  </a:lnTo>
                  <a:lnTo>
                    <a:pt x="2876" y="386"/>
                  </a:lnTo>
                  <a:lnTo>
                    <a:pt x="2937" y="436"/>
                  </a:lnTo>
                  <a:lnTo>
                    <a:pt x="2995" y="488"/>
                  </a:lnTo>
                  <a:lnTo>
                    <a:pt x="3051" y="543"/>
                  </a:lnTo>
                  <a:lnTo>
                    <a:pt x="3101" y="601"/>
                  </a:lnTo>
                  <a:lnTo>
                    <a:pt x="3149" y="660"/>
                  </a:lnTo>
                  <a:lnTo>
                    <a:pt x="3193" y="724"/>
                  </a:lnTo>
                  <a:lnTo>
                    <a:pt x="3235" y="791"/>
                  </a:lnTo>
                  <a:lnTo>
                    <a:pt x="3272" y="860"/>
                  </a:lnTo>
                  <a:lnTo>
                    <a:pt x="3306" y="933"/>
                  </a:lnTo>
                  <a:lnTo>
                    <a:pt x="3335" y="1008"/>
                  </a:lnTo>
                  <a:lnTo>
                    <a:pt x="3360" y="1087"/>
                  </a:lnTo>
                  <a:lnTo>
                    <a:pt x="3379" y="1167"/>
                  </a:lnTo>
                  <a:lnTo>
                    <a:pt x="3396" y="1252"/>
                  </a:lnTo>
                  <a:lnTo>
                    <a:pt x="3406" y="1338"/>
                  </a:lnTo>
                  <a:lnTo>
                    <a:pt x="3414" y="1428"/>
                  </a:lnTo>
                  <a:lnTo>
                    <a:pt x="3416" y="1521"/>
                  </a:lnTo>
                  <a:lnTo>
                    <a:pt x="3414" y="1609"/>
                  </a:lnTo>
                  <a:lnTo>
                    <a:pt x="3408" y="1695"/>
                  </a:lnTo>
                  <a:lnTo>
                    <a:pt x="3398" y="1778"/>
                  </a:lnTo>
                  <a:lnTo>
                    <a:pt x="3385" y="1858"/>
                  </a:lnTo>
                  <a:lnTo>
                    <a:pt x="3369" y="1937"/>
                  </a:lnTo>
                  <a:lnTo>
                    <a:pt x="3348" y="2012"/>
                  </a:lnTo>
                  <a:lnTo>
                    <a:pt x="3323" y="2087"/>
                  </a:lnTo>
                  <a:lnTo>
                    <a:pt x="3295" y="2158"/>
                  </a:lnTo>
                  <a:lnTo>
                    <a:pt x="3264" y="2227"/>
                  </a:lnTo>
                  <a:lnTo>
                    <a:pt x="3231" y="2294"/>
                  </a:lnTo>
                  <a:lnTo>
                    <a:pt x="3195" y="2360"/>
                  </a:lnTo>
                  <a:lnTo>
                    <a:pt x="3158" y="2425"/>
                  </a:lnTo>
                  <a:lnTo>
                    <a:pt x="3120" y="2488"/>
                  </a:lnTo>
                  <a:lnTo>
                    <a:pt x="3078" y="2552"/>
                  </a:lnTo>
                  <a:lnTo>
                    <a:pt x="3035" y="2611"/>
                  </a:lnTo>
                  <a:lnTo>
                    <a:pt x="2991" y="2671"/>
                  </a:lnTo>
                  <a:lnTo>
                    <a:pt x="2897" y="2786"/>
                  </a:lnTo>
                  <a:lnTo>
                    <a:pt x="2799" y="2891"/>
                  </a:lnTo>
                  <a:lnTo>
                    <a:pt x="2699" y="2993"/>
                  </a:lnTo>
                  <a:lnTo>
                    <a:pt x="2596" y="3087"/>
                  </a:lnTo>
                  <a:lnTo>
                    <a:pt x="2492" y="3177"/>
                  </a:lnTo>
                  <a:lnTo>
                    <a:pt x="2390" y="3268"/>
                  </a:lnTo>
                  <a:lnTo>
                    <a:pt x="2294" y="3358"/>
                  </a:lnTo>
                  <a:lnTo>
                    <a:pt x="2200" y="3450"/>
                  </a:lnTo>
                  <a:lnTo>
                    <a:pt x="2156" y="3494"/>
                  </a:lnTo>
                  <a:lnTo>
                    <a:pt x="2112" y="3540"/>
                  </a:lnTo>
                  <a:lnTo>
                    <a:pt x="2072" y="3586"/>
                  </a:lnTo>
                  <a:lnTo>
                    <a:pt x="2033" y="3634"/>
                  </a:lnTo>
                  <a:lnTo>
                    <a:pt x="1995" y="3680"/>
                  </a:lnTo>
                  <a:lnTo>
                    <a:pt x="1960" y="3728"/>
                  </a:lnTo>
                  <a:lnTo>
                    <a:pt x="1928" y="3776"/>
                  </a:lnTo>
                  <a:lnTo>
                    <a:pt x="1897" y="3826"/>
                  </a:lnTo>
                  <a:lnTo>
                    <a:pt x="1868" y="3874"/>
                  </a:lnTo>
                  <a:lnTo>
                    <a:pt x="1843" y="3926"/>
                  </a:lnTo>
                  <a:lnTo>
                    <a:pt x="1822" y="3978"/>
                  </a:lnTo>
                  <a:lnTo>
                    <a:pt x="1805" y="4032"/>
                  </a:lnTo>
                  <a:lnTo>
                    <a:pt x="1793" y="4086"/>
                  </a:lnTo>
                  <a:lnTo>
                    <a:pt x="1784" y="4143"/>
                  </a:lnTo>
                  <a:lnTo>
                    <a:pt x="1778" y="4199"/>
                  </a:lnTo>
                  <a:lnTo>
                    <a:pt x="1776" y="4258"/>
                  </a:lnTo>
                  <a:lnTo>
                    <a:pt x="1778" y="4356"/>
                  </a:lnTo>
                  <a:lnTo>
                    <a:pt x="1787" y="4448"/>
                  </a:lnTo>
                  <a:lnTo>
                    <a:pt x="1805" y="4537"/>
                  </a:lnTo>
                  <a:lnTo>
                    <a:pt x="1826" y="4621"/>
                  </a:lnTo>
                  <a:lnTo>
                    <a:pt x="1851" y="4698"/>
                  </a:lnTo>
                  <a:lnTo>
                    <a:pt x="1878" y="4771"/>
                  </a:lnTo>
                  <a:lnTo>
                    <a:pt x="1903" y="4836"/>
                  </a:lnTo>
                  <a:lnTo>
                    <a:pt x="1928" y="4896"/>
                  </a:lnTo>
                  <a:lnTo>
                    <a:pt x="948" y="4896"/>
                  </a:lnTo>
                  <a:lnTo>
                    <a:pt x="937" y="4865"/>
                  </a:lnTo>
                  <a:lnTo>
                    <a:pt x="927" y="4832"/>
                  </a:lnTo>
                  <a:lnTo>
                    <a:pt x="918" y="4798"/>
                  </a:lnTo>
                  <a:lnTo>
                    <a:pt x="908" y="4761"/>
                  </a:lnTo>
                  <a:lnTo>
                    <a:pt x="898" y="4723"/>
                  </a:lnTo>
                  <a:lnTo>
                    <a:pt x="891" y="4681"/>
                  </a:lnTo>
                  <a:lnTo>
                    <a:pt x="881" y="4638"/>
                  </a:lnTo>
                  <a:lnTo>
                    <a:pt x="873" y="4592"/>
                  </a:lnTo>
                  <a:lnTo>
                    <a:pt x="860" y="4500"/>
                  </a:lnTo>
                  <a:lnTo>
                    <a:pt x="848" y="4408"/>
                  </a:lnTo>
                  <a:lnTo>
                    <a:pt x="843" y="4316"/>
                  </a:lnTo>
                  <a:lnTo>
                    <a:pt x="841" y="4226"/>
                  </a:lnTo>
                  <a:lnTo>
                    <a:pt x="843" y="4155"/>
                  </a:lnTo>
                  <a:lnTo>
                    <a:pt x="848" y="4087"/>
                  </a:lnTo>
                  <a:lnTo>
                    <a:pt x="856" y="4020"/>
                  </a:lnTo>
                  <a:lnTo>
                    <a:pt x="870" y="3955"/>
                  </a:lnTo>
                  <a:lnTo>
                    <a:pt x="885" y="3892"/>
                  </a:lnTo>
                  <a:lnTo>
                    <a:pt x="904" y="3830"/>
                  </a:lnTo>
                  <a:lnTo>
                    <a:pt x="929" y="3771"/>
                  </a:lnTo>
                  <a:lnTo>
                    <a:pt x="954" y="3711"/>
                  </a:lnTo>
                  <a:lnTo>
                    <a:pt x="1016" y="3600"/>
                  </a:lnTo>
                  <a:lnTo>
                    <a:pt x="1083" y="3490"/>
                  </a:lnTo>
                  <a:lnTo>
                    <a:pt x="1158" y="3385"/>
                  </a:lnTo>
                  <a:lnTo>
                    <a:pt x="1238" y="3281"/>
                  </a:lnTo>
                  <a:lnTo>
                    <a:pt x="1325" y="3183"/>
                  </a:lnTo>
                  <a:lnTo>
                    <a:pt x="1415" y="3085"/>
                  </a:lnTo>
                  <a:lnTo>
                    <a:pt x="1509" y="2989"/>
                  </a:lnTo>
                  <a:lnTo>
                    <a:pt x="1605" y="2897"/>
                  </a:lnTo>
                  <a:lnTo>
                    <a:pt x="1703" y="2803"/>
                  </a:lnTo>
                  <a:lnTo>
                    <a:pt x="1797" y="2713"/>
                  </a:lnTo>
                  <a:lnTo>
                    <a:pt x="1885" y="2623"/>
                  </a:lnTo>
                  <a:lnTo>
                    <a:pt x="1972" y="2534"/>
                  </a:lnTo>
                  <a:lnTo>
                    <a:pt x="2054" y="2444"/>
                  </a:lnTo>
                  <a:lnTo>
                    <a:pt x="2129" y="2352"/>
                  </a:lnTo>
                  <a:lnTo>
                    <a:pt x="2196" y="2258"/>
                  </a:lnTo>
                  <a:lnTo>
                    <a:pt x="2256" y="2162"/>
                  </a:lnTo>
                  <a:lnTo>
                    <a:pt x="2283" y="2112"/>
                  </a:lnTo>
                  <a:lnTo>
                    <a:pt x="2306" y="2062"/>
                  </a:lnTo>
                  <a:lnTo>
                    <a:pt x="2325" y="2010"/>
                  </a:lnTo>
                  <a:lnTo>
                    <a:pt x="2342" y="1958"/>
                  </a:lnTo>
                  <a:lnTo>
                    <a:pt x="2354" y="1905"/>
                  </a:lnTo>
                  <a:lnTo>
                    <a:pt x="2363" y="1849"/>
                  </a:lnTo>
                  <a:lnTo>
                    <a:pt x="2367" y="1791"/>
                  </a:lnTo>
                  <a:lnTo>
                    <a:pt x="2369" y="1734"/>
                  </a:lnTo>
                  <a:lnTo>
                    <a:pt x="2369" y="1684"/>
                  </a:lnTo>
                  <a:lnTo>
                    <a:pt x="2365" y="1634"/>
                  </a:lnTo>
                  <a:lnTo>
                    <a:pt x="2358" y="1586"/>
                  </a:lnTo>
                  <a:lnTo>
                    <a:pt x="2350" y="1538"/>
                  </a:lnTo>
                  <a:lnTo>
                    <a:pt x="2336" y="1494"/>
                  </a:lnTo>
                  <a:lnTo>
                    <a:pt x="2323" y="1451"/>
                  </a:lnTo>
                  <a:lnTo>
                    <a:pt x="2306" y="1409"/>
                  </a:lnTo>
                  <a:lnTo>
                    <a:pt x="2287" y="1369"/>
                  </a:lnTo>
                  <a:lnTo>
                    <a:pt x="2265" y="1330"/>
                  </a:lnTo>
                  <a:lnTo>
                    <a:pt x="2240" y="1294"/>
                  </a:lnTo>
                  <a:lnTo>
                    <a:pt x="2216" y="1259"/>
                  </a:lnTo>
                  <a:lnTo>
                    <a:pt x="2187" y="1227"/>
                  </a:lnTo>
                  <a:lnTo>
                    <a:pt x="2158" y="1194"/>
                  </a:lnTo>
                  <a:lnTo>
                    <a:pt x="2125" y="1165"/>
                  </a:lnTo>
                  <a:lnTo>
                    <a:pt x="2093" y="1137"/>
                  </a:lnTo>
                  <a:lnTo>
                    <a:pt x="2056" y="1110"/>
                  </a:lnTo>
                  <a:lnTo>
                    <a:pt x="1981" y="1060"/>
                  </a:lnTo>
                  <a:lnTo>
                    <a:pt x="1899" y="1018"/>
                  </a:lnTo>
                  <a:lnTo>
                    <a:pt x="1812" y="983"/>
                  </a:lnTo>
                  <a:lnTo>
                    <a:pt x="1722" y="954"/>
                  </a:lnTo>
                  <a:lnTo>
                    <a:pt x="1626" y="931"/>
                  </a:lnTo>
                  <a:lnTo>
                    <a:pt x="1526" y="916"/>
                  </a:lnTo>
                  <a:lnTo>
                    <a:pt x="1424" y="906"/>
                  </a:lnTo>
                  <a:lnTo>
                    <a:pt x="1319" y="902"/>
                  </a:lnTo>
                  <a:lnTo>
                    <a:pt x="1232" y="904"/>
                  </a:lnTo>
                  <a:lnTo>
                    <a:pt x="1148" y="912"/>
                  </a:lnTo>
                  <a:lnTo>
                    <a:pt x="1062" y="923"/>
                  </a:lnTo>
                  <a:lnTo>
                    <a:pt x="977" y="941"/>
                  </a:lnTo>
                  <a:lnTo>
                    <a:pt x="893" y="962"/>
                  </a:lnTo>
                  <a:lnTo>
                    <a:pt x="810" y="989"/>
                  </a:lnTo>
                  <a:lnTo>
                    <a:pt x="726" y="1021"/>
                  </a:lnTo>
                  <a:lnTo>
                    <a:pt x="643" y="1056"/>
                  </a:lnTo>
                  <a:lnTo>
                    <a:pt x="560" y="1098"/>
                  </a:lnTo>
                  <a:lnTo>
                    <a:pt x="480" y="1144"/>
                  </a:lnTo>
                  <a:lnTo>
                    <a:pt x="397" y="1194"/>
                  </a:lnTo>
                  <a:lnTo>
                    <a:pt x="317" y="1250"/>
                  </a:lnTo>
                  <a:lnTo>
                    <a:pt x="238" y="1311"/>
                  </a:lnTo>
                  <a:lnTo>
                    <a:pt x="157" y="1375"/>
                  </a:lnTo>
                  <a:lnTo>
                    <a:pt x="79" y="1446"/>
                  </a:lnTo>
                  <a:lnTo>
                    <a:pt x="0" y="1521"/>
                  </a:lnTo>
                  <a:lnTo>
                    <a:pt x="0" y="447"/>
                  </a:lnTo>
                  <a:lnTo>
                    <a:pt x="96" y="394"/>
                  </a:lnTo>
                  <a:lnTo>
                    <a:pt x="192" y="342"/>
                  </a:lnTo>
                  <a:lnTo>
                    <a:pt x="288" y="296"/>
                  </a:lnTo>
                  <a:lnTo>
                    <a:pt x="384" y="252"/>
                  </a:lnTo>
                  <a:lnTo>
                    <a:pt x="482" y="211"/>
                  </a:lnTo>
                  <a:lnTo>
                    <a:pt x="580" y="175"/>
                  </a:lnTo>
                  <a:lnTo>
                    <a:pt x="678" y="142"/>
                  </a:lnTo>
                  <a:lnTo>
                    <a:pt x="776" y="113"/>
                  </a:lnTo>
                  <a:lnTo>
                    <a:pt x="875" y="86"/>
                  </a:lnTo>
                  <a:lnTo>
                    <a:pt x="973" y="63"/>
                  </a:lnTo>
                  <a:lnTo>
                    <a:pt x="1073" y="44"/>
                  </a:lnTo>
                  <a:lnTo>
                    <a:pt x="1175" y="29"/>
                  </a:lnTo>
                  <a:lnTo>
                    <a:pt x="1275" y="17"/>
                  </a:lnTo>
                  <a:lnTo>
                    <a:pt x="1376" y="8"/>
                  </a:lnTo>
                  <a:lnTo>
                    <a:pt x="1478" y="2"/>
                  </a:lnTo>
                  <a:lnTo>
                    <a:pt x="1580" y="0"/>
                  </a:lnTo>
                  <a:lnTo>
                    <a:pt x="1580" y="0"/>
                  </a:lnTo>
                  <a:close/>
                </a:path>
              </a:pathLst>
            </a:custGeom>
            <a:solidFill>
              <a:schemeClr val="bg1">
                <a:lumMod val="50000"/>
              </a:schemeClr>
            </a:solidFill>
            <a:ln>
              <a:noFill/>
            </a:ln>
          </p:spPr>
          <p:txBody>
            <a:bodyPr vert="horz" wrap="square" lIns="89607" tIns="44802" rIns="89607" bIns="44802" numCol="1" anchor="t" anchorCtr="0" compatLnSpc="1">
              <a:prstTxWarp prst="textNoShape">
                <a:avLst/>
              </a:prstTxWarp>
            </a:bodyPr>
            <a:lstStyle/>
            <a:p>
              <a:pPr defTabSz="914093"/>
              <a:endParaRPr lang="en-US" sz="1764">
                <a:solidFill>
                  <a:prstClr val="black"/>
                </a:solidFill>
                <a:latin typeface="メイリオ" panose="020B0604030504040204" pitchFamily="50" charset="-128"/>
              </a:endParaRPr>
            </a:p>
          </p:txBody>
        </p:sp>
        <p:grpSp>
          <p:nvGrpSpPr>
            <p:cNvPr id="46" name="Group 41"/>
            <p:cNvGrpSpPr/>
            <p:nvPr/>
          </p:nvGrpSpPr>
          <p:grpSpPr bwMode="black">
            <a:xfrm>
              <a:off x="9129869" y="4013129"/>
              <a:ext cx="224537" cy="217941"/>
              <a:chOff x="8754070" y="3848870"/>
              <a:chExt cx="195501" cy="189808"/>
            </a:xfrm>
            <a:solidFill>
              <a:schemeClr val="accent3"/>
            </a:solidFill>
          </p:grpSpPr>
          <p:sp>
            <p:nvSpPr>
              <p:cNvPr id="62"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3"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4"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47" name="Group 42"/>
            <p:cNvGrpSpPr/>
            <p:nvPr/>
          </p:nvGrpSpPr>
          <p:grpSpPr bwMode="black">
            <a:xfrm>
              <a:off x="10761928" y="2798698"/>
              <a:ext cx="169765" cy="164777"/>
              <a:chOff x="8754070" y="3848870"/>
              <a:chExt cx="195501" cy="189808"/>
            </a:xfrm>
            <a:solidFill>
              <a:schemeClr val="accent3"/>
            </a:solidFill>
          </p:grpSpPr>
          <p:sp>
            <p:nvSpPr>
              <p:cNvPr id="59"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0"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1"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48" name="Group 43"/>
            <p:cNvGrpSpPr/>
            <p:nvPr/>
          </p:nvGrpSpPr>
          <p:grpSpPr bwMode="black">
            <a:xfrm>
              <a:off x="11480048" y="4331698"/>
              <a:ext cx="258282" cy="250695"/>
              <a:chOff x="8754070" y="3848870"/>
              <a:chExt cx="195501" cy="189808"/>
            </a:xfrm>
            <a:solidFill>
              <a:schemeClr val="accent3"/>
            </a:solidFill>
          </p:grpSpPr>
          <p:sp>
            <p:nvSpPr>
              <p:cNvPr id="56"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7"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58"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49" name="Rectangle 78"/>
            <p:cNvSpPr/>
            <p:nvPr/>
          </p:nvSpPr>
          <p:spPr bwMode="auto">
            <a:xfrm rot="10800000">
              <a:off x="10192541" y="169731"/>
              <a:ext cx="1078067" cy="635836"/>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4" fmla="*/ 0 w 2549095"/>
                <a:gd name="connsiteY4" fmla="*/ 855488 h 86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095" h="866096">
                  <a:moveTo>
                    <a:pt x="0" y="855488"/>
                  </a:moveTo>
                  <a:lnTo>
                    <a:pt x="0" y="0"/>
                  </a:lnTo>
                  <a:lnTo>
                    <a:pt x="2544741" y="0"/>
                  </a:lnTo>
                  <a:cubicBezTo>
                    <a:pt x="2544741" y="285163"/>
                    <a:pt x="2549095" y="866096"/>
                    <a:pt x="2549095" y="866096"/>
                  </a:cubicBezTo>
                  <a:lnTo>
                    <a:pt x="0" y="855488"/>
                  </a:lnTo>
                  <a:close/>
                </a:path>
              </a:pathLst>
            </a:custGeom>
            <a:solidFill>
              <a:schemeClr val="bg1"/>
            </a:solid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50" name="Freeform 74"/>
            <p:cNvSpPr>
              <a:spLocks noEditPoints="1"/>
            </p:cNvSpPr>
            <p:nvPr/>
          </p:nvSpPr>
          <p:spPr bwMode="black">
            <a:xfrm>
              <a:off x="10571374" y="191043"/>
              <a:ext cx="609623" cy="521468"/>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68217A"/>
            </a:solidFill>
            <a:ln>
              <a:noFill/>
            </a:ln>
          </p:spPr>
          <p:txBody>
            <a:bodyPr vert="horz" wrap="square" lIns="80654" tIns="40327" rIns="80654" bIns="40327" numCol="1" anchor="t" anchorCtr="0" compatLnSpc="1">
              <a:prstTxWarp prst="textNoShape">
                <a:avLst/>
              </a:prstTxWarp>
            </a:bodyPr>
            <a:lstStyle/>
            <a:p>
              <a:pPr defTabSz="914093"/>
              <a:endParaRPr lang="en-US" sz="1567">
                <a:solidFill>
                  <a:prstClr val="black"/>
                </a:solidFill>
                <a:latin typeface="メイリオ" panose="020B0604030504040204" pitchFamily="50" charset="-128"/>
              </a:endParaRPr>
            </a:p>
          </p:txBody>
        </p:sp>
        <p:sp>
          <p:nvSpPr>
            <p:cNvPr id="51" name="Freeform 88"/>
            <p:cNvSpPr>
              <a:spLocks noEditPoints="1"/>
            </p:cNvSpPr>
            <p:nvPr/>
          </p:nvSpPr>
          <p:spPr bwMode="auto">
            <a:xfrm>
              <a:off x="10286499" y="459125"/>
              <a:ext cx="311801" cy="264473"/>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8272"/>
            </a:solidFill>
            <a:ln w="25400"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defTabSz="806344">
                <a:defRPr/>
              </a:pPr>
              <a:endParaRPr lang="en-US" sz="2156" kern="0" spc="-132">
                <a:solidFill>
                  <a:srgbClr val="000000">
                    <a:alpha val="99000"/>
                  </a:srgbClr>
                </a:solidFill>
                <a:latin typeface="メイリオ" panose="020B0604030504040204" pitchFamily="50" charset="-128"/>
                <a:sym typeface="Segoe UI"/>
              </a:endParaRPr>
            </a:p>
          </p:txBody>
        </p:sp>
        <p:grpSp>
          <p:nvGrpSpPr>
            <p:cNvPr id="52" name="Group 47"/>
            <p:cNvGrpSpPr/>
            <p:nvPr/>
          </p:nvGrpSpPr>
          <p:grpSpPr>
            <a:xfrm rot="5400000">
              <a:off x="11894264" y="3458260"/>
              <a:ext cx="670991" cy="186017"/>
              <a:chOff x="10576225" y="1124579"/>
              <a:chExt cx="607702" cy="168471"/>
            </a:xfrm>
            <a:solidFill>
              <a:schemeClr val="accent1"/>
            </a:solidFill>
          </p:grpSpPr>
          <p:sp>
            <p:nvSpPr>
              <p:cNvPr id="54" name="Freeform 25"/>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00188F"/>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sp>
            <p:nvSpPr>
              <p:cNvPr id="55" name="Oval 46"/>
              <p:cNvSpPr>
                <a:spLocks noChangeArrowheads="1"/>
              </p:cNvSpPr>
              <p:nvPr/>
            </p:nvSpPr>
            <p:spPr bwMode="auto">
              <a:xfrm rot="16200000">
                <a:off x="11080094" y="1184977"/>
                <a:ext cx="47676" cy="47676"/>
              </a:xfrm>
              <a:prstGeom prst="ellipse">
                <a:avLst/>
              </a:prstGeom>
              <a:solidFill>
                <a:srgbClr val="00188F"/>
              </a:solidFill>
              <a:ln w="9525" cap="flat" cmpd="sng" algn="ctr">
                <a:noFill/>
                <a:prstDash val="solid"/>
                <a:headEnd type="none" w="med" len="med"/>
                <a:tailEnd type="none" w="med" len="med"/>
              </a:ln>
              <a:effectLst/>
              <a:extLst/>
            </p:spPr>
            <p:txBody>
              <a:bodyPr vert="horz" wrap="square" lIns="89603" tIns="44800" rIns="89603" bIns="44800" numCol="1" rtlCol="0" anchor="ctr" anchorCtr="0" compatLnSpc="1">
                <a:prstTxWarp prst="textNoShape">
                  <a:avLst/>
                </a:prstTxWarp>
              </a:bodyPr>
              <a:lstStyle/>
              <a:p>
                <a:pPr algn="ctr" defTabSz="895650" fontAlgn="base">
                  <a:spcBef>
                    <a:spcPct val="0"/>
                  </a:spcBef>
                  <a:spcAft>
                    <a:spcPct val="0"/>
                  </a:spcAft>
                </a:pPr>
                <a:endParaRPr lang="en-US" sz="2156" kern="0">
                  <a:gradFill>
                    <a:gsLst>
                      <a:gs pos="0">
                        <a:srgbClr val="FFFFFF"/>
                      </a:gs>
                      <a:gs pos="100000">
                        <a:srgbClr val="FFFFFF"/>
                      </a:gs>
                    </a:gsLst>
                    <a:lin ang="5400000" scaled="0"/>
                  </a:gradFill>
                  <a:latin typeface="メイリオ" panose="020B0604030504040204" pitchFamily="50" charset="-128"/>
                  <a:sym typeface="Segoe UI" panose="020B0502040204020203" pitchFamily="34" charset="0"/>
                </a:endParaRPr>
              </a:p>
            </p:txBody>
          </p:sp>
        </p:grpSp>
        <p:sp>
          <p:nvSpPr>
            <p:cNvPr id="53" name="Freeform 48"/>
            <p:cNvSpPr/>
            <p:nvPr/>
          </p:nvSpPr>
          <p:spPr bwMode="auto">
            <a:xfrm rot="1813230">
              <a:off x="11332024" y="4794092"/>
              <a:ext cx="264822" cy="213770"/>
            </a:xfrm>
            <a:custGeom>
              <a:avLst/>
              <a:gdLst>
                <a:gd name="connsiteX0" fmla="*/ 185163 w 353329"/>
                <a:gd name="connsiteY0" fmla="*/ 8087 h 285215"/>
                <a:gd name="connsiteX1" fmla="*/ 266438 w 353329"/>
                <a:gd name="connsiteY1" fmla="*/ 29529 h 285215"/>
                <a:gd name="connsiteX2" fmla="*/ 244995 w 353329"/>
                <a:gd name="connsiteY2" fmla="*/ 110804 h 285215"/>
                <a:gd name="connsiteX3" fmla="*/ 179402 w 353329"/>
                <a:gd name="connsiteY3" fmla="*/ 107001 h 285215"/>
                <a:gd name="connsiteX4" fmla="*/ 176872 w 353329"/>
                <a:gd name="connsiteY4" fmla="*/ 104156 h 285215"/>
                <a:gd name="connsiteX5" fmla="*/ 105920 w 353329"/>
                <a:gd name="connsiteY5" fmla="*/ 190360 h 285215"/>
                <a:gd name="connsiteX6" fmla="*/ 110804 w 353329"/>
                <a:gd name="connsiteY6" fmla="*/ 195854 h 285215"/>
                <a:gd name="connsiteX7" fmla="*/ 113808 w 353329"/>
                <a:gd name="connsiteY7" fmla="*/ 218005 h 285215"/>
                <a:gd name="connsiteX8" fmla="*/ 235589 w 353329"/>
                <a:gd name="connsiteY8" fmla="*/ 218005 h 285215"/>
                <a:gd name="connsiteX9" fmla="*/ 236413 w 353329"/>
                <a:gd name="connsiteY9" fmla="*/ 205488 h 285215"/>
                <a:gd name="connsiteX10" fmla="*/ 263967 w 353329"/>
                <a:gd name="connsiteY10" fmla="*/ 169291 h 285215"/>
                <a:gd name="connsiteX11" fmla="*/ 345241 w 353329"/>
                <a:gd name="connsiteY11" fmla="*/ 190734 h 285215"/>
                <a:gd name="connsiteX12" fmla="*/ 323799 w 353329"/>
                <a:gd name="connsiteY12" fmla="*/ 272008 h 285215"/>
                <a:gd name="connsiteX13" fmla="*/ 242525 w 353329"/>
                <a:gd name="connsiteY13" fmla="*/ 250565 h 285215"/>
                <a:gd name="connsiteX14" fmla="*/ 240778 w 353329"/>
                <a:gd name="connsiteY14" fmla="*/ 245437 h 285215"/>
                <a:gd name="connsiteX15" fmla="*/ 114738 w 353329"/>
                <a:gd name="connsiteY15" fmla="*/ 245437 h 285215"/>
                <a:gd name="connsiteX16" fmla="*/ 107002 w 353329"/>
                <a:gd name="connsiteY16" fmla="*/ 261448 h 285215"/>
                <a:gd name="connsiteX17" fmla="*/ 89362 w 353329"/>
                <a:gd name="connsiteY17" fmla="*/ 277128 h 285215"/>
                <a:gd name="connsiteX18" fmla="*/ 8087 w 353329"/>
                <a:gd name="connsiteY18" fmla="*/ 255685 h 285215"/>
                <a:gd name="connsiteX19" fmla="*/ 29530 w 353329"/>
                <a:gd name="connsiteY19" fmla="*/ 174411 h 285215"/>
                <a:gd name="connsiteX20" fmla="*/ 74608 w 353329"/>
                <a:gd name="connsiteY20" fmla="*/ 168300 h 285215"/>
                <a:gd name="connsiteX21" fmla="*/ 84581 w 353329"/>
                <a:gd name="connsiteY21" fmla="*/ 173119 h 285215"/>
                <a:gd name="connsiteX22" fmla="*/ 160736 w 353329"/>
                <a:gd name="connsiteY22" fmla="*/ 80595 h 285215"/>
                <a:gd name="connsiteX23" fmla="*/ 156112 w 353329"/>
                <a:gd name="connsiteY23" fmla="*/ 67019 h 285215"/>
                <a:gd name="connsiteX24" fmla="*/ 185163 w 353329"/>
                <a:gd name="connsiteY24" fmla="*/ 8087 h 2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329" h="285215">
                  <a:moveTo>
                    <a:pt x="185163" y="8087"/>
                  </a:moveTo>
                  <a:cubicBezTo>
                    <a:pt x="213528" y="-8435"/>
                    <a:pt x="249915" y="1165"/>
                    <a:pt x="266438" y="29529"/>
                  </a:cubicBezTo>
                  <a:cubicBezTo>
                    <a:pt x="282960" y="57894"/>
                    <a:pt x="273360" y="94281"/>
                    <a:pt x="244995" y="110804"/>
                  </a:cubicBezTo>
                  <a:cubicBezTo>
                    <a:pt x="223722" y="123195"/>
                    <a:pt x="197936" y="120893"/>
                    <a:pt x="179402" y="107001"/>
                  </a:cubicBezTo>
                  <a:lnTo>
                    <a:pt x="176872" y="104156"/>
                  </a:lnTo>
                  <a:lnTo>
                    <a:pt x="105920" y="190360"/>
                  </a:lnTo>
                  <a:lnTo>
                    <a:pt x="110804" y="195854"/>
                  </a:lnTo>
                  <a:lnTo>
                    <a:pt x="113808" y="218005"/>
                  </a:lnTo>
                  <a:lnTo>
                    <a:pt x="235589" y="218005"/>
                  </a:lnTo>
                  <a:lnTo>
                    <a:pt x="236413" y="205488"/>
                  </a:lnTo>
                  <a:cubicBezTo>
                    <a:pt x="240293" y="190780"/>
                    <a:pt x="249785" y="177552"/>
                    <a:pt x="263967" y="169291"/>
                  </a:cubicBezTo>
                  <a:cubicBezTo>
                    <a:pt x="292332" y="152769"/>
                    <a:pt x="328719" y="162369"/>
                    <a:pt x="345241" y="190734"/>
                  </a:cubicBezTo>
                  <a:cubicBezTo>
                    <a:pt x="361764" y="219098"/>
                    <a:pt x="352164" y="255486"/>
                    <a:pt x="323799" y="272008"/>
                  </a:cubicBezTo>
                  <a:cubicBezTo>
                    <a:pt x="295434" y="288530"/>
                    <a:pt x="259047" y="278930"/>
                    <a:pt x="242525" y="250565"/>
                  </a:cubicBezTo>
                  <a:lnTo>
                    <a:pt x="240778" y="245437"/>
                  </a:lnTo>
                  <a:lnTo>
                    <a:pt x="114738" y="245437"/>
                  </a:lnTo>
                  <a:lnTo>
                    <a:pt x="107002" y="261448"/>
                  </a:lnTo>
                  <a:cubicBezTo>
                    <a:pt x="102372" y="267625"/>
                    <a:pt x="96453" y="272997"/>
                    <a:pt x="89362" y="277128"/>
                  </a:cubicBezTo>
                  <a:cubicBezTo>
                    <a:pt x="60997" y="293650"/>
                    <a:pt x="24610" y="284050"/>
                    <a:pt x="8087" y="255685"/>
                  </a:cubicBezTo>
                  <a:cubicBezTo>
                    <a:pt x="-8435" y="227321"/>
                    <a:pt x="1165" y="190933"/>
                    <a:pt x="29530" y="174411"/>
                  </a:cubicBezTo>
                  <a:cubicBezTo>
                    <a:pt x="43712" y="166150"/>
                    <a:pt x="59900" y="164419"/>
                    <a:pt x="74608" y="168300"/>
                  </a:cubicBezTo>
                  <a:lnTo>
                    <a:pt x="84581" y="173119"/>
                  </a:lnTo>
                  <a:lnTo>
                    <a:pt x="160736" y="80595"/>
                  </a:lnTo>
                  <a:lnTo>
                    <a:pt x="156112" y="67019"/>
                  </a:lnTo>
                  <a:cubicBezTo>
                    <a:pt x="153172" y="44044"/>
                    <a:pt x="163890" y="20478"/>
                    <a:pt x="185163" y="8087"/>
                  </a:cubicBezTo>
                  <a:close/>
                </a:path>
              </a:pathLst>
            </a:cu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grpSp>
      <p:sp>
        <p:nvSpPr>
          <p:cNvPr id="86" name="Freeform 81"/>
          <p:cNvSpPr>
            <a:spLocks/>
          </p:cNvSpPr>
          <p:nvPr userDrawn="1"/>
        </p:nvSpPr>
        <p:spPr bwMode="black">
          <a:xfrm>
            <a:off x="6814243" y="2294647"/>
            <a:ext cx="632025" cy="356558"/>
          </a:xfrm>
          <a:custGeom>
            <a:avLst/>
            <a:gdLst>
              <a:gd name="connsiteX0" fmla="*/ 208342 w 644867"/>
              <a:gd name="connsiteY0" fmla="*/ 178753 h 363803"/>
              <a:gd name="connsiteX1" fmla="*/ 284403 w 644867"/>
              <a:gd name="connsiteY1" fmla="*/ 224190 h 363803"/>
              <a:gd name="connsiteX2" fmla="*/ 322434 w 644867"/>
              <a:gd name="connsiteY2" fmla="*/ 234103 h 363803"/>
              <a:gd name="connsiteX3" fmla="*/ 359638 w 644867"/>
              <a:gd name="connsiteY3" fmla="*/ 224190 h 363803"/>
              <a:gd name="connsiteX4" fmla="*/ 436526 w 644867"/>
              <a:gd name="connsiteY4" fmla="*/ 178753 h 363803"/>
              <a:gd name="connsiteX5" fmla="*/ 644867 w 644867"/>
              <a:gd name="connsiteY5" fmla="*/ 302671 h 363803"/>
              <a:gd name="connsiteX6" fmla="*/ 644867 w 644867"/>
              <a:gd name="connsiteY6" fmla="*/ 324150 h 363803"/>
              <a:gd name="connsiteX7" fmla="*/ 605183 w 644867"/>
              <a:gd name="connsiteY7" fmla="*/ 363803 h 363803"/>
              <a:gd name="connsiteX8" fmla="*/ 39684 w 644867"/>
              <a:gd name="connsiteY8" fmla="*/ 363803 h 363803"/>
              <a:gd name="connsiteX9" fmla="*/ 0 w 644867"/>
              <a:gd name="connsiteY9" fmla="*/ 324150 h 363803"/>
              <a:gd name="connsiteX10" fmla="*/ 0 w 644867"/>
              <a:gd name="connsiteY10" fmla="*/ 302671 h 363803"/>
              <a:gd name="connsiteX11" fmla="*/ 208342 w 644867"/>
              <a:gd name="connsiteY11" fmla="*/ 178753 h 363803"/>
              <a:gd name="connsiteX12" fmla="*/ 644867 w 644867"/>
              <a:gd name="connsiteY12" fmla="*/ 54570 h 363803"/>
              <a:gd name="connsiteX13" fmla="*/ 644867 w 644867"/>
              <a:gd name="connsiteY13" fmla="*/ 267954 h 363803"/>
              <a:gd name="connsiteX14" fmla="*/ 465368 w 644867"/>
              <a:gd name="connsiteY14" fmla="*/ 161262 h 363803"/>
              <a:gd name="connsiteX15" fmla="*/ 0 w 644867"/>
              <a:gd name="connsiteY15" fmla="*/ 54570 h 363803"/>
              <a:gd name="connsiteX16" fmla="*/ 179149 w 644867"/>
              <a:gd name="connsiteY16" fmla="*/ 161262 h 363803"/>
              <a:gd name="connsiteX17" fmla="*/ 0 w 644867"/>
              <a:gd name="connsiteY17" fmla="*/ 267954 h 363803"/>
              <a:gd name="connsiteX18" fmla="*/ 39412 w 644867"/>
              <a:gd name="connsiteY18" fmla="*/ 0 h 363803"/>
              <a:gd name="connsiteX19" fmla="*/ 605107 w 644867"/>
              <a:gd name="connsiteY19" fmla="*/ 0 h 363803"/>
              <a:gd name="connsiteX20" fmla="*/ 640669 w 644867"/>
              <a:gd name="connsiteY20" fmla="*/ 22331 h 363803"/>
              <a:gd name="connsiteX21" fmla="*/ 343762 w 644867"/>
              <a:gd name="connsiteY21" fmla="*/ 198501 h 363803"/>
              <a:gd name="connsiteX22" fmla="*/ 343762 w 644867"/>
              <a:gd name="connsiteY22" fmla="*/ 199328 h 363803"/>
              <a:gd name="connsiteX23" fmla="*/ 322259 w 644867"/>
              <a:gd name="connsiteY23" fmla="*/ 204290 h 363803"/>
              <a:gd name="connsiteX24" fmla="*/ 299929 w 644867"/>
              <a:gd name="connsiteY24" fmla="*/ 199328 h 363803"/>
              <a:gd name="connsiteX25" fmla="*/ 3849 w 644867"/>
              <a:gd name="connsiteY25" fmla="*/ 22331 h 363803"/>
              <a:gd name="connsiteX26" fmla="*/ 39412 w 644867"/>
              <a:gd name="connsiteY26" fmla="*/ 0 h 36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4867" h="363803">
                <a:moveTo>
                  <a:pt x="208342" y="178753"/>
                </a:moveTo>
                <a:cubicBezTo>
                  <a:pt x="208342" y="178753"/>
                  <a:pt x="208342" y="178753"/>
                  <a:pt x="284403" y="224190"/>
                </a:cubicBezTo>
                <a:cubicBezTo>
                  <a:pt x="295151" y="230798"/>
                  <a:pt x="308379" y="234103"/>
                  <a:pt x="322434" y="234103"/>
                </a:cubicBezTo>
                <a:cubicBezTo>
                  <a:pt x="336489" y="234103"/>
                  <a:pt x="349717" y="230798"/>
                  <a:pt x="359638" y="224190"/>
                </a:cubicBezTo>
                <a:cubicBezTo>
                  <a:pt x="359638" y="224190"/>
                  <a:pt x="359638" y="224190"/>
                  <a:pt x="436526" y="178753"/>
                </a:cubicBezTo>
                <a:cubicBezTo>
                  <a:pt x="436526" y="178753"/>
                  <a:pt x="436526" y="178753"/>
                  <a:pt x="644867" y="302671"/>
                </a:cubicBezTo>
                <a:cubicBezTo>
                  <a:pt x="644867" y="302671"/>
                  <a:pt x="644867" y="302671"/>
                  <a:pt x="644867" y="324150"/>
                </a:cubicBezTo>
                <a:cubicBezTo>
                  <a:pt x="644867" y="346455"/>
                  <a:pt x="626679" y="363803"/>
                  <a:pt x="605183" y="363803"/>
                </a:cubicBezTo>
                <a:cubicBezTo>
                  <a:pt x="605183" y="363803"/>
                  <a:pt x="605183" y="363803"/>
                  <a:pt x="39684" y="363803"/>
                </a:cubicBezTo>
                <a:cubicBezTo>
                  <a:pt x="17362" y="363803"/>
                  <a:pt x="0" y="346455"/>
                  <a:pt x="0" y="324150"/>
                </a:cubicBezTo>
                <a:lnTo>
                  <a:pt x="0" y="302671"/>
                </a:lnTo>
                <a:cubicBezTo>
                  <a:pt x="0" y="302671"/>
                  <a:pt x="0" y="302671"/>
                  <a:pt x="208342" y="178753"/>
                </a:cubicBezTo>
                <a:close/>
                <a:moveTo>
                  <a:pt x="644867" y="54570"/>
                </a:moveTo>
                <a:lnTo>
                  <a:pt x="644867" y="267954"/>
                </a:lnTo>
                <a:lnTo>
                  <a:pt x="465368" y="161262"/>
                </a:lnTo>
                <a:close/>
                <a:moveTo>
                  <a:pt x="0" y="54570"/>
                </a:moveTo>
                <a:lnTo>
                  <a:pt x="179149" y="161262"/>
                </a:lnTo>
                <a:lnTo>
                  <a:pt x="0" y="267954"/>
                </a:lnTo>
                <a:close/>
                <a:moveTo>
                  <a:pt x="39412" y="0"/>
                </a:moveTo>
                <a:cubicBezTo>
                  <a:pt x="39412" y="0"/>
                  <a:pt x="39412" y="0"/>
                  <a:pt x="605107" y="0"/>
                </a:cubicBezTo>
                <a:cubicBezTo>
                  <a:pt x="620820" y="0"/>
                  <a:pt x="634053" y="9098"/>
                  <a:pt x="640669" y="22331"/>
                </a:cubicBezTo>
                <a:cubicBezTo>
                  <a:pt x="640669" y="22331"/>
                  <a:pt x="640669" y="22331"/>
                  <a:pt x="343762" y="198501"/>
                </a:cubicBezTo>
                <a:cubicBezTo>
                  <a:pt x="343762" y="198501"/>
                  <a:pt x="343762" y="198501"/>
                  <a:pt x="343762" y="199328"/>
                </a:cubicBezTo>
                <a:cubicBezTo>
                  <a:pt x="337973" y="202636"/>
                  <a:pt x="330530" y="204290"/>
                  <a:pt x="322259" y="204290"/>
                </a:cubicBezTo>
                <a:cubicBezTo>
                  <a:pt x="313989" y="204290"/>
                  <a:pt x="305718" y="202636"/>
                  <a:pt x="299929" y="199328"/>
                </a:cubicBezTo>
                <a:cubicBezTo>
                  <a:pt x="299929" y="199328"/>
                  <a:pt x="299929" y="199328"/>
                  <a:pt x="3849" y="22331"/>
                </a:cubicBezTo>
                <a:cubicBezTo>
                  <a:pt x="9639" y="9098"/>
                  <a:pt x="23698" y="0"/>
                  <a:pt x="39412" y="0"/>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03" tIns="44800" rIns="89603" bIns="44800" numCol="1" rtlCol="0" anchor="ctr" anchorCtr="0" compatLnSpc="1">
            <a:prstTxWarp prst="textNoShape">
              <a:avLst/>
            </a:prstTxWarp>
            <a:noAutofit/>
          </a:bodyPr>
          <a:lstStyle/>
          <a:p>
            <a:pPr defTabSz="725789"/>
            <a:endParaRPr lang="en-US" sz="1764"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87" name="Rectangle 82"/>
          <p:cNvSpPr/>
          <p:nvPr userDrawn="1"/>
        </p:nvSpPr>
        <p:spPr bwMode="auto">
          <a:xfrm>
            <a:off x="272281" y="291888"/>
            <a:ext cx="6270227" cy="6274229"/>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err="1">
              <a:gradFill>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Segoe UI" pitchFamily="34" charset="0"/>
            </a:endParaRPr>
          </a:p>
        </p:txBody>
      </p:sp>
      <p:sp>
        <p:nvSpPr>
          <p:cNvPr id="2" name="タイトル 1"/>
          <p:cNvSpPr>
            <a:spLocks noGrp="1"/>
          </p:cNvSpPr>
          <p:nvPr>
            <p:ph type="ctrTitle"/>
          </p:nvPr>
        </p:nvSpPr>
        <p:spPr>
          <a:xfrm>
            <a:off x="510948" y="915709"/>
            <a:ext cx="5841587" cy="3018886"/>
          </a:xfrm>
        </p:spPr>
        <p:txBody>
          <a:bodyPr anchor="t">
            <a:normAutofit/>
          </a:bodyPr>
          <a:lstStyle>
            <a:lvl1pPr algn="l">
              <a:defRPr sz="4400">
                <a:solidFill>
                  <a:srgbClr val="FFFFFF"/>
                </a:solidFill>
              </a:defRPr>
            </a:lvl1pPr>
          </a:lstStyle>
          <a:p>
            <a:r>
              <a:rPr kumimoji="1" lang="ja-JP" altLang="en-US"/>
              <a:t>マスター タイトルの書式設定</a:t>
            </a:r>
          </a:p>
        </p:txBody>
      </p:sp>
      <p:sp>
        <p:nvSpPr>
          <p:cNvPr id="3" name="サブタイトル 2"/>
          <p:cNvSpPr>
            <a:spLocks noGrp="1"/>
          </p:cNvSpPr>
          <p:nvPr>
            <p:ph type="subTitle" idx="1"/>
          </p:nvPr>
        </p:nvSpPr>
        <p:spPr>
          <a:xfrm>
            <a:off x="510948" y="4110635"/>
            <a:ext cx="5312643" cy="2312287"/>
          </a:xfrm>
        </p:spPr>
        <p:txBody>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364638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1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1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1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1500"/>
                                        <p:tgtEl>
                                          <p:spTgt spid="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1500"/>
                                        <p:tgtEl>
                                          <p:spTgt spid="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1500"/>
                                        <p:tgtEl>
                                          <p:spTgt spid="16"/>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22" presetClass="entr" presetSubtype="2" fill="hold" nodeType="withEffect">
                                  <p:stCondLst>
                                    <p:cond delay="1500"/>
                                  </p:stCondLst>
                                  <p:childTnLst>
                                    <p:set>
                                      <p:cBhvr>
                                        <p:cTn id="36" dur="1" fill="hold">
                                          <p:stCondLst>
                                            <p:cond delay="0"/>
                                          </p:stCondLst>
                                        </p:cTn>
                                        <p:tgtEl>
                                          <p:spTgt spid="17"/>
                                        </p:tgtEl>
                                        <p:attrNameLst>
                                          <p:attrName>style.visibility</p:attrName>
                                        </p:attrNameLst>
                                      </p:cBhvr>
                                      <p:to>
                                        <p:strVal val="visible"/>
                                      </p:to>
                                    </p:set>
                                    <p:animEffect transition="in" filter="wipe(right)">
                                      <p:cBhvr>
                                        <p:cTn id="37" dur="1000"/>
                                        <p:tgtEl>
                                          <p:spTgt spid="1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1000"/>
                                        <p:tgtEl>
                                          <p:spTgt spid="15"/>
                                        </p:tgtEl>
                                      </p:cBhvr>
                                    </p:animEffect>
                                  </p:childTnLst>
                                </p:cTn>
                              </p:par>
                              <p:par>
                                <p:cTn id="41" presetID="10" presetClass="entr" presetSubtype="0" fill="hold" nodeType="withEffect">
                                  <p:stCondLst>
                                    <p:cond delay="15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64" presetClass="path" presetSubtype="0" accel="50000" decel="50000" fill="hold" nodeType="withEffect">
                                  <p:stCondLst>
                                    <p:cond delay="0"/>
                                  </p:stCondLst>
                                  <p:childTnLst>
                                    <p:animMotion origin="layout" path="M 0.00205 -0.11689 L -4.44218E-6 3.60872E-6 " pathEditMode="relative" rAng="0" ptsTypes="AA">
                                      <p:cBhvr>
                                        <p:cTn id="45" dur="1000" fill="hold"/>
                                        <p:tgtEl>
                                          <p:spTgt spid="20"/>
                                        </p:tgtEl>
                                        <p:attrNameLst>
                                          <p:attrName>ppt_x</p:attrName>
                                          <p:attrName>ppt_y</p:attrName>
                                        </p:attrNameLst>
                                      </p:cBhvr>
                                      <p:rCtr x="-102" y="5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86"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D5EF07E7-9812-40D1-908D-F88D4CD0F4C0}" type="datetime1">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417115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D9EDF76-5B2E-44E6-88FD-5EB6E15269B6}" type="datetime1">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4149452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1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189960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5264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Slide Number Placeholder 7"/>
          <p:cNvSpPr>
            <a:spLocks noGrp="1"/>
          </p:cNvSpPr>
          <p:nvPr>
            <p:ph type="sldNum" sz="quarter" idx="4"/>
          </p:nvPr>
        </p:nvSpPr>
        <p:spPr>
          <a:xfrm>
            <a:off x="11636405" y="6528536"/>
            <a:ext cx="555596" cy="134483"/>
          </a:xfrm>
          <a:prstGeom prst="rect">
            <a:avLst/>
          </a:prstGeom>
        </p:spPr>
        <p:txBody>
          <a:bodyPr/>
          <a:lstStyle>
            <a:lvl1pPr>
              <a:defRPr b="1"/>
            </a:lvl1pPr>
          </a:lstStyle>
          <a:p>
            <a:pPr>
              <a:lnSpc>
                <a:spcPct val="90000"/>
              </a:lnSpc>
            </a:pPr>
            <a:fld id="{1BC86A1F-E589-44B2-A543-2EC98F5547A7}" type="slidenum">
              <a:rPr lang="en-US" altLang="ja-JP" smtClean="0">
                <a:gradFill>
                  <a:gsLst>
                    <a:gs pos="0">
                      <a:srgbClr val="EFEFEF"/>
                    </a:gs>
                    <a:gs pos="100000">
                      <a:srgbClr val="EFEFEF"/>
                    </a:gs>
                  </a:gsLst>
                  <a:lin ang="5400000" scaled="0"/>
                </a:gradFill>
              </a:rPr>
              <a:pPr>
                <a:lnSpc>
                  <a:spcPct val="90000"/>
                </a:lnSpc>
              </a:pPr>
              <a:t>‹#›</a:t>
            </a:fld>
            <a:endParaRPr lang="ja-JP" altLang="en-US"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28102733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latin typeface="+mn-lt"/>
                <a:ea typeface="+mn-ea"/>
              </a:defRPr>
            </a:lvl1pPr>
            <a:lvl2pPr>
              <a:defRPr>
                <a:latin typeface="+mn-lt"/>
                <a:ea typeface="+mn-ea"/>
              </a:defRPr>
            </a:lvl2pPr>
            <a:lvl3pPr>
              <a:defRPr>
                <a:latin typeface="+mn-lt"/>
                <a:ea typeface="+mn-ea"/>
              </a:defRPr>
            </a:lvl3pPr>
            <a:lvl4pPr>
              <a:defRPr>
                <a:latin typeface="+mn-lt"/>
                <a:ea typeface="+mn-ea"/>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Title 5"/>
          <p:cNvSpPr>
            <a:spLocks noGrp="1"/>
          </p:cNvSpPr>
          <p:nvPr>
            <p:ph type="title"/>
          </p:nvPr>
        </p:nvSpPr>
        <p:spPr/>
        <p:txBody>
          <a:bodyPr/>
          <a:lstStyle>
            <a:lvl1pPr>
              <a:defRPr>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243363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7472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ja-JP" altLang="en-US"/>
              <a:t>マスター テキストの書式設定</a:t>
            </a:r>
          </a:p>
          <a:p>
            <a:pPr marL="0" lvl="1" indent="0" algn="l" defTabSz="896157" rtl="0" eaLnBrk="1" latinLnBrk="0" hangingPunct="1">
              <a:spcBef>
                <a:spcPct val="20000"/>
              </a:spcBef>
              <a:spcAft>
                <a:spcPts val="800"/>
              </a:spcAft>
              <a:buFont typeface="Arial" pitchFamily="34" charset="0"/>
              <a:buNone/>
            </a:pPr>
            <a:r>
              <a:rPr lang="ja-JP" altLang="en-US"/>
              <a:t>第 </a:t>
            </a:r>
            <a:r>
              <a:rPr lang="en-US" altLang="ja-JP"/>
              <a:t>2 </a:t>
            </a:r>
            <a:r>
              <a:rPr lang="ja-JP" altLang="en-US"/>
              <a:t>レベル</a:t>
            </a:r>
          </a:p>
          <a:p>
            <a:pPr marL="0" lvl="2" indent="0" algn="l" defTabSz="896157" rtl="0" eaLnBrk="1" latinLnBrk="0" hangingPunct="1">
              <a:spcBef>
                <a:spcPct val="20000"/>
              </a:spcBef>
              <a:spcAft>
                <a:spcPts val="800"/>
              </a:spcAft>
              <a:buFont typeface="Arial" pitchFamily="34" charset="0"/>
              <a:buNone/>
            </a:pPr>
            <a:r>
              <a:rPr lang="ja-JP" altLang="en-US"/>
              <a:t>第 </a:t>
            </a:r>
            <a:r>
              <a:rPr lang="en-US" altLang="ja-JP"/>
              <a:t>3 </a:t>
            </a:r>
            <a:r>
              <a:rPr lang="ja-JP" altLang="en-US"/>
              <a:t>レベル</a:t>
            </a:r>
          </a:p>
        </p:txBody>
      </p:sp>
      <p:sp>
        <p:nvSpPr>
          <p:cNvPr id="6" name="Title 5"/>
          <p:cNvSpPr>
            <a:spLocks noGrp="1"/>
          </p:cNvSpPr>
          <p:nvPr>
            <p:ph type="title" hasCustomPrompt="1"/>
          </p:nvPr>
        </p:nvSpPr>
        <p:spPr/>
        <p:txBody>
          <a:bodyPr/>
          <a:lstStyle>
            <a:lvl1pPr>
              <a:defRPr sz="4705"/>
            </a:lvl1pPr>
          </a:lstStyle>
          <a:p>
            <a:r>
              <a:rPr kumimoji="1" lang="ja-JP" altLang="en-US" dirty="0"/>
              <a:t>スライドタイトル　</a:t>
            </a:r>
            <a:r>
              <a:rPr kumimoji="1" lang="en-US" altLang="ja-JP" sz="5294" dirty="0"/>
              <a:t>Slide Title</a:t>
            </a:r>
            <a:endParaRPr lang="en-US" dirty="0"/>
          </a:p>
        </p:txBody>
      </p:sp>
    </p:spTree>
    <p:extLst>
      <p:ext uri="{BB962C8B-B14F-4D97-AF65-F5344CB8AC3E}">
        <p14:creationId xmlns:p14="http://schemas.microsoft.com/office/powerpoint/2010/main" val="10151513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9FA67DD-93CF-4A4B-8DCE-849D7B68A1B4}" type="datetime1">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162709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3E4CEEF3-D7B6-486F-A112-E6D8EC02D1F9}" type="datetime1">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2808929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288A4530-4C9E-4453-8BB6-2EF0A72AED45}" type="datetime1">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2017347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3ECEA05-61BD-4297-AADD-A3F1EEBE03DC}" type="datetime1">
              <a:rPr kumimoji="1" lang="ja-JP" altLang="en-US" smtClean="0"/>
              <a:t>2018/12/23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2034026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34C6AD61-B4A1-4C6E-9A1E-EF4033C5873B}" type="datetime1">
              <a:rPr kumimoji="1" lang="ja-JP" altLang="en-US" smtClean="0"/>
              <a:t>2018/12/23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347284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6921952D-9BB3-4977-8032-ED4F9DEF6B31}" type="datetime1">
              <a:rPr kumimoji="1" lang="ja-JP" altLang="en-US" smtClean="0"/>
              <a:t>2018/12/23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1287945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DA04426-6C1F-46EE-A891-B2D841A04053}" type="datetime1">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4228385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3B64EAB2-785F-49A0-B90C-692A2C96430A}" type="datetime1">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1280822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69200" y="0"/>
            <a:ext cx="11815200" cy="9144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169200" y="1054800"/>
            <a:ext cx="11815200" cy="5439600"/>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49151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2ABAB0-FA46-4535-B042-4D2607E35EA4}" type="datetime1">
              <a:rPr kumimoji="1" lang="ja-JP" altLang="en-US" smtClean="0"/>
              <a:t>2018/12/23</a:t>
            </a:fld>
            <a:endParaRPr kumimoji="1" lang="ja-JP" altLang="en-US"/>
          </a:p>
        </p:txBody>
      </p:sp>
      <p:sp>
        <p:nvSpPr>
          <p:cNvPr id="5" name="フッター プレースホルダー 4"/>
          <p:cNvSpPr>
            <a:spLocks noGrp="1"/>
          </p:cNvSpPr>
          <p:nvPr>
            <p:ph type="ftr" sz="quarter" idx="3"/>
          </p:nvPr>
        </p:nvSpPr>
        <p:spPr>
          <a:xfrm>
            <a:off x="4038600" y="649151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49151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84F5BE-853B-463E-BD2A-CF66A7E28F35}" type="slidenum">
              <a:rPr kumimoji="1" lang="ja-JP" altLang="en-US" smtClean="0"/>
              <a:t>‹#›</a:t>
            </a:fld>
            <a:endParaRPr kumimoji="1" lang="ja-JP" altLang="en-US"/>
          </a:p>
        </p:txBody>
      </p:sp>
    </p:spTree>
    <p:extLst>
      <p:ext uri="{BB962C8B-B14F-4D97-AF65-F5344CB8AC3E}">
        <p14:creationId xmlns:p14="http://schemas.microsoft.com/office/powerpoint/2010/main" val="3854642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image" Target="../media/image122.jpg"/><Relationship Id="rId1" Type="http://schemas.openxmlformats.org/officeDocument/2006/relationships/slideLayout" Target="../slideLayouts/slideLayout6.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jpeg"/><Relationship Id="rId4" Type="http://schemas.openxmlformats.org/officeDocument/2006/relationships/image" Target="../media/image124.png"/><Relationship Id="rId9" Type="http://schemas.openxmlformats.org/officeDocument/2006/relationships/image" Target="../media/image129.png"/></Relationships>
</file>

<file path=ppt/slides/_rels/slide10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1.png"/><Relationship Id="rId18" Type="http://schemas.openxmlformats.org/officeDocument/2006/relationships/image" Target="../media/image146.svg"/><Relationship Id="rId3" Type="http://schemas.openxmlformats.org/officeDocument/2006/relationships/image" Target="../media/image49.png"/><Relationship Id="rId7" Type="http://schemas.openxmlformats.org/officeDocument/2006/relationships/image" Target="../media/image136.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21.png"/><Relationship Id="rId16" Type="http://schemas.openxmlformats.org/officeDocument/2006/relationships/image" Target="../media/image144.png"/><Relationship Id="rId1" Type="http://schemas.openxmlformats.org/officeDocument/2006/relationships/slideLayout" Target="../slideLayouts/slideLayout12.xml"/><Relationship Id="rId6" Type="http://schemas.openxmlformats.org/officeDocument/2006/relationships/image" Target="../media/image135.png"/><Relationship Id="rId11" Type="http://schemas.openxmlformats.org/officeDocument/2006/relationships/image" Target="../media/image139.png"/><Relationship Id="rId5" Type="http://schemas.openxmlformats.org/officeDocument/2006/relationships/image" Target="../media/image134.svg"/><Relationship Id="rId15" Type="http://schemas.openxmlformats.org/officeDocument/2006/relationships/image" Target="../media/image143.png"/><Relationship Id="rId10" Type="http://schemas.microsoft.com/office/2007/relationships/hdphoto" Target="../media/hdphoto1.wdp"/><Relationship Id="rId19" Type="http://schemas.openxmlformats.org/officeDocument/2006/relationships/image" Target="../media/image147.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149.png"/></Relationships>
</file>

<file path=ppt/slides/_rels/slide10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0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1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5.png"/><Relationship Id="rId7" Type="http://schemas.openxmlformats.org/officeDocument/2006/relationships/image" Target="../media/image16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7.png"/><Relationship Id="rId5" Type="http://schemas.openxmlformats.org/officeDocument/2006/relationships/image" Target="../media/image166.png"/><Relationship Id="rId4" Type="http://schemas.microsoft.com/office/2007/relationships/hdphoto" Target="../media/hdphoto2.wdp"/></Relationships>
</file>

<file path=ppt/slides/_rels/slide1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1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1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19.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slide" Target="slide106.xml"/><Relationship Id="rId7" Type="http://schemas.openxmlformats.org/officeDocument/2006/relationships/image" Target="../media/image1730.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image" Target="../media/image177.png"/><Relationship Id="rId10" Type="http://schemas.openxmlformats.org/officeDocument/2006/relationships/image" Target="../media/image1740.png"/><Relationship Id="rId4" Type="http://schemas.openxmlformats.org/officeDocument/2006/relationships/image" Target="../media/image1720.png"/><Relationship Id="rId9" Type="http://schemas.openxmlformats.org/officeDocument/2006/relationships/slide" Target="slide10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2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s://docs.microsoft.com/ja-jp/azure/stream-analytics/stream-analytics-stream-analytics-query-patterns"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196.png"/><Relationship Id="rId4" Type="http://schemas.openxmlformats.org/officeDocument/2006/relationships/image" Target="../media/image149.png"/></Relationships>
</file>

<file path=ppt/slides/_rels/slide131.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201.png"/><Relationship Id="rId3" Type="http://schemas.openxmlformats.org/officeDocument/2006/relationships/image" Target="../media/image148.png"/><Relationship Id="rId7" Type="http://schemas.openxmlformats.org/officeDocument/2006/relationships/image" Target="../media/image54.png"/><Relationship Id="rId12"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98.png"/><Relationship Id="rId11" Type="http://schemas.openxmlformats.org/officeDocument/2006/relationships/image" Target="../media/image149.png"/><Relationship Id="rId5" Type="http://schemas.openxmlformats.org/officeDocument/2006/relationships/image" Target="../media/image197.png"/><Relationship Id="rId10" Type="http://schemas.openxmlformats.org/officeDocument/2006/relationships/image" Target="../media/image144.png"/><Relationship Id="rId4" Type="http://schemas.openxmlformats.org/officeDocument/2006/relationships/image" Target="../media/image49.png"/><Relationship Id="rId9" Type="http://schemas.openxmlformats.org/officeDocument/2006/relationships/image" Target="../media/image199.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49.png"/><Relationship Id="rId4" Type="http://schemas.openxmlformats.org/officeDocument/2006/relationships/image" Target="../media/image149.png"/></Relationships>
</file>

<file path=ppt/slides/_rels/slide13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3.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9.png"/><Relationship Id="rId11" Type="http://schemas.microsoft.com/office/2007/relationships/hdphoto" Target="../media/hdphoto3.wdp"/><Relationship Id="rId5" Type="http://schemas.openxmlformats.org/officeDocument/2006/relationships/image" Target="../media/image204.png"/><Relationship Id="rId10" Type="http://schemas.openxmlformats.org/officeDocument/2006/relationships/image" Target="../media/image207.png"/><Relationship Id="rId4" Type="http://schemas.openxmlformats.org/officeDocument/2006/relationships/image" Target="../media/image202.png"/><Relationship Id="rId9" Type="http://schemas.openxmlformats.org/officeDocument/2006/relationships/image" Target="../media/image206.png"/></Relationships>
</file>

<file path=ppt/slides/_rels/slide13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3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13.png"/></Relationships>
</file>

<file path=ppt/slides/_rels/slide13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5" Type="http://schemas.openxmlformats.org/officeDocument/2006/relationships/image" Target="../media/image218.png"/><Relationship Id="rId4" Type="http://schemas.openxmlformats.org/officeDocument/2006/relationships/image" Target="../media/image217.png"/></Relationships>
</file>

<file path=ppt/slides/_rels/slide13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1.svg"/></Relationships>
</file>

<file path=ppt/slides/_rels/slide14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26.png"/><Relationship Id="rId4" Type="http://schemas.openxmlformats.org/officeDocument/2006/relationships/image" Target="../media/image225.png"/></Relationships>
</file>

<file path=ppt/slides/_rels/slide14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28.png"/></Relationships>
</file>

<file path=ppt/slides/_rels/slide1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6.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4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hyperlink" Target="https://docs.microsoft.com/ja-jp/azure/time-series-insigh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38.png"/></Relationships>
</file>

<file path=ppt/slides/_rels/slide15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hyperlink" Target="https://docs.microsoft.com/ja-jp/azure/iot-hub/iot-hub-devguide-query-languag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docs.microsoft.com/ja-jp/azure/iot-hub/iot-hub-csharp-node-schedule-jobs"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5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6.xml"/><Relationship Id="rId4" Type="http://schemas.openxmlformats.org/officeDocument/2006/relationships/image" Target="../media/image245.png"/></Relationships>
</file>

<file path=ppt/slides/_rels/slide161.xml.rels><?xml version="1.0" encoding="UTF-8" standalone="yes"?>
<Relationships xmlns="http://schemas.openxmlformats.org/package/2006/relationships"><Relationship Id="rId3" Type="http://schemas.openxmlformats.org/officeDocument/2006/relationships/hyperlink" Target="https://docs.microsoft.com/ja-jp/azure/azure-functions/functions-overview" TargetMode="External"/><Relationship Id="rId2" Type="http://schemas.openxmlformats.org/officeDocument/2006/relationships/image" Target="../media/image246.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49.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porta.azure.com/"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chor="t">
            <a:normAutofit/>
          </a:bodyPr>
          <a:lstStyle/>
          <a:p>
            <a:pPr algn="l"/>
            <a:r>
              <a:rPr kumimoji="1" lang="en-US" altLang="ja-JP" sz="2800"/>
              <a:t>Internet</a:t>
            </a:r>
            <a:r>
              <a:rPr kumimoji="1" lang="ja-JP" altLang="en-US" sz="2800"/>
              <a:t> </a:t>
            </a:r>
            <a:r>
              <a:rPr kumimoji="1" lang="en-US" altLang="ja-JP" sz="2800"/>
              <a:t>of Things</a:t>
            </a:r>
            <a:br>
              <a:rPr kumimoji="1" lang="en-US" altLang="ja-JP" sz="2800"/>
            </a:br>
            <a:r>
              <a:rPr lang="ja-JP" altLang="en-US" sz="2800"/>
              <a:t>ハンズオントレーニング</a:t>
            </a:r>
            <a:br>
              <a:rPr lang="en-US" altLang="ja-JP" sz="2800"/>
            </a:br>
            <a:br>
              <a:rPr lang="en-US" altLang="ja-JP" sz="2800"/>
            </a:br>
            <a:r>
              <a:rPr lang="ja-JP" altLang="en-US" sz="2800"/>
              <a:t>初めの一歩</a:t>
            </a:r>
            <a:br>
              <a:rPr lang="en-US" altLang="ja-JP" sz="2800"/>
            </a:br>
            <a:r>
              <a:rPr lang="ja-JP" altLang="en-US" sz="2800"/>
              <a:t>　モノの接続からデータ分析まで</a:t>
            </a:r>
            <a:endParaRPr kumimoji="1" lang="ja-JP" altLang="en-US" sz="2800"/>
          </a:p>
        </p:txBody>
      </p:sp>
      <p:sp>
        <p:nvSpPr>
          <p:cNvPr id="3" name="サブタイトル 2"/>
          <p:cNvSpPr>
            <a:spLocks noGrp="1"/>
          </p:cNvSpPr>
          <p:nvPr>
            <p:ph type="subTitle" idx="1"/>
          </p:nvPr>
        </p:nvSpPr>
        <p:spPr>
          <a:xfrm>
            <a:off x="689379" y="4509015"/>
            <a:ext cx="5576409" cy="1655762"/>
          </a:xfrm>
        </p:spPr>
        <p:txBody>
          <a:bodyPr>
            <a:normAutofit/>
          </a:bodyPr>
          <a:lstStyle/>
          <a:p>
            <a:pPr algn="l"/>
            <a:r>
              <a:rPr lang="ja-JP" altLang="en-US" dirty="0"/>
              <a:t>日本マイクロソフト株式会社</a:t>
            </a:r>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a:t>
            </a:fld>
            <a:endParaRPr kumimoji="1" lang="ja-JP" altLang="en-US"/>
          </a:p>
        </p:txBody>
      </p:sp>
      <p:sp>
        <p:nvSpPr>
          <p:cNvPr id="5" name="テキスト ボックス 4"/>
          <p:cNvSpPr txBox="1"/>
          <p:nvPr/>
        </p:nvSpPr>
        <p:spPr>
          <a:xfrm>
            <a:off x="4207396" y="2991971"/>
            <a:ext cx="1111202" cy="369332"/>
          </a:xfrm>
          <a:prstGeom prst="rect">
            <a:avLst/>
          </a:prstGeom>
          <a:noFill/>
        </p:spPr>
        <p:txBody>
          <a:bodyPr wrap="none" rtlCol="0">
            <a:spAutoFit/>
          </a:bodyPr>
          <a:lstStyle/>
          <a:p>
            <a:r>
              <a:rPr lang="en-US" altLang="ja-JP">
                <a:solidFill>
                  <a:schemeClr val="bg1"/>
                </a:solidFill>
              </a:rPr>
              <a:t>2018/12/5</a:t>
            </a:r>
            <a:endParaRPr kumimoji="1" lang="ja-JP" altLang="en-US" dirty="0">
              <a:solidFill>
                <a:schemeClr val="bg1"/>
              </a:solidFill>
            </a:endParaRPr>
          </a:p>
        </p:txBody>
      </p:sp>
      <p:sp>
        <p:nvSpPr>
          <p:cNvPr id="9" name="正方形/長方形 8"/>
          <p:cNvSpPr/>
          <p:nvPr/>
        </p:nvSpPr>
        <p:spPr>
          <a:xfrm>
            <a:off x="383741" y="3267134"/>
            <a:ext cx="6096000" cy="523220"/>
          </a:xfrm>
          <a:prstGeom prst="rect">
            <a:avLst/>
          </a:prstGeom>
        </p:spPr>
        <p:txBody>
          <a:bodyPr>
            <a:spAutoFit/>
          </a:bodyPr>
          <a:lstStyle/>
          <a:p>
            <a:r>
              <a:rPr lang="ja-JP" altLang="en-US" sz="2800">
                <a:solidFill>
                  <a:srgbClr val="FFFFFF"/>
                </a:solidFill>
                <a:cs typeface="+mj-cs"/>
              </a:rPr>
              <a:t>～ クラウド側のダイジェスト版 </a:t>
            </a:r>
            <a:r>
              <a:rPr lang="ja-JP" altLang="en-US" sz="2800" dirty="0">
                <a:solidFill>
                  <a:srgbClr val="FFFFFF"/>
                </a:solidFill>
                <a:cs typeface="+mj-cs"/>
              </a:rPr>
              <a:t>～</a:t>
            </a:r>
            <a:endParaRPr lang="ja-JP" altLang="en-US" dirty="0"/>
          </a:p>
        </p:txBody>
      </p:sp>
    </p:spTree>
    <p:extLst>
      <p:ext uri="{BB962C8B-B14F-4D97-AF65-F5344CB8AC3E}">
        <p14:creationId xmlns:p14="http://schemas.microsoft.com/office/powerpoint/2010/main" val="355909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10</a:t>
            </a:fld>
            <a:endParaRPr kumimoji="1" lang="ja-JP" altLang="en-US"/>
          </a:p>
        </p:txBody>
      </p:sp>
      <p:pic>
        <p:nvPicPr>
          <p:cNvPr id="6" name="図 5"/>
          <p:cNvPicPr>
            <a:picLocks noChangeAspect="1"/>
          </p:cNvPicPr>
          <p:nvPr/>
        </p:nvPicPr>
        <p:blipFill>
          <a:blip r:embed="rId2"/>
          <a:stretch>
            <a:fillRect/>
          </a:stretch>
        </p:blipFill>
        <p:spPr>
          <a:xfrm>
            <a:off x="633046" y="1074730"/>
            <a:ext cx="11136923" cy="5245694"/>
          </a:xfrm>
          <a:prstGeom prst="rect">
            <a:avLst/>
          </a:prstGeom>
        </p:spPr>
      </p:pic>
      <p:sp>
        <p:nvSpPr>
          <p:cNvPr id="7" name="角丸四角形 6"/>
          <p:cNvSpPr/>
          <p:nvPr/>
        </p:nvSpPr>
        <p:spPr>
          <a:xfrm>
            <a:off x="3486778" y="1899139"/>
            <a:ext cx="462223" cy="26053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975469" y="2159676"/>
            <a:ext cx="460370" cy="369331"/>
          </a:xfrm>
          <a:prstGeom prst="rect">
            <a:avLst/>
          </a:prstGeom>
          <a:solidFill>
            <a:schemeClr val="bg1"/>
          </a:solidFill>
        </p:spPr>
        <p:txBody>
          <a:bodyPr wrap="square" rtlCol="0">
            <a:spAutoFit/>
          </a:bodyPr>
          <a:lstStyle/>
          <a:p>
            <a:r>
              <a:rPr kumimoji="1" lang="ja-JP" altLang="en-US" dirty="0"/>
              <a:t>６</a:t>
            </a:r>
          </a:p>
        </p:txBody>
      </p:sp>
      <p:sp>
        <p:nvSpPr>
          <p:cNvPr id="9" name="角丸四角形 8"/>
          <p:cNvSpPr/>
          <p:nvPr/>
        </p:nvSpPr>
        <p:spPr>
          <a:xfrm>
            <a:off x="2885728" y="3115606"/>
            <a:ext cx="592853" cy="27058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478581" y="3386192"/>
            <a:ext cx="460370" cy="369331"/>
          </a:xfrm>
          <a:prstGeom prst="rect">
            <a:avLst/>
          </a:prstGeom>
          <a:solidFill>
            <a:schemeClr val="bg1"/>
          </a:solidFill>
        </p:spPr>
        <p:txBody>
          <a:bodyPr wrap="square" rtlCol="0">
            <a:spAutoFit/>
          </a:bodyPr>
          <a:lstStyle/>
          <a:p>
            <a:r>
              <a:rPr kumimoji="1" lang="ja-JP" altLang="en-US" dirty="0"/>
              <a:t>７</a:t>
            </a:r>
          </a:p>
        </p:txBody>
      </p:sp>
    </p:spTree>
    <p:extLst>
      <p:ext uri="{BB962C8B-B14F-4D97-AF65-F5344CB8AC3E}">
        <p14:creationId xmlns:p14="http://schemas.microsoft.com/office/powerpoint/2010/main" val="31787140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07DAD5-9765-42BD-BAC0-6530F32FB661}"/>
              </a:ext>
            </a:extLst>
          </p:cNvPr>
          <p:cNvSpPr>
            <a:spLocks noGrp="1"/>
          </p:cNvSpPr>
          <p:nvPr>
            <p:ph type="title"/>
          </p:nvPr>
        </p:nvSpPr>
        <p:spPr>
          <a:xfrm>
            <a:off x="169200" y="0"/>
            <a:ext cx="11815200" cy="914400"/>
          </a:xfrm>
        </p:spPr>
        <p:txBody>
          <a:bodyPr/>
          <a:lstStyle/>
          <a:p>
            <a:r>
              <a:rPr kumimoji="1" lang="ja-JP" altLang="en-US" dirty="0"/>
              <a:t>参考）</a:t>
            </a:r>
            <a:r>
              <a:rPr kumimoji="1" lang="en-US" altLang="ja-JP" dirty="0"/>
              <a:t>OT</a:t>
            </a:r>
            <a:r>
              <a:rPr kumimoji="1" lang="ja-JP" altLang="en-US" dirty="0"/>
              <a:t>と</a:t>
            </a:r>
            <a:r>
              <a:rPr kumimoji="1" lang="en-US" altLang="ja-JP" dirty="0"/>
              <a:t>IT</a:t>
            </a:r>
            <a:r>
              <a:rPr kumimoji="1" lang="ja-JP" altLang="en-US" dirty="0"/>
              <a:t>と人をつなぐ </a:t>
            </a:r>
            <a:r>
              <a:rPr kumimoji="1" lang="en-US" altLang="ja-JP" dirty="0"/>
              <a:t>Digital</a:t>
            </a:r>
            <a:r>
              <a:rPr kumimoji="1" lang="ja-JP" altLang="en-US" dirty="0"/>
              <a:t> </a:t>
            </a:r>
            <a:r>
              <a:rPr kumimoji="1" lang="en-US" altLang="ja-JP" dirty="0"/>
              <a:t>Twin</a:t>
            </a:r>
            <a:endParaRPr kumimoji="1" lang="ja-JP" altLang="en-US" dirty="0"/>
          </a:p>
        </p:txBody>
      </p:sp>
      <p:sp>
        <p:nvSpPr>
          <p:cNvPr id="3" name="スライド番号プレースホルダー 2">
            <a:extLst>
              <a:ext uri="{FF2B5EF4-FFF2-40B4-BE49-F238E27FC236}">
                <a16:creationId xmlns:a16="http://schemas.microsoft.com/office/drawing/2014/main" id="{6934A0CA-DC75-4070-96A2-C91B3AA9730D}"/>
              </a:ext>
            </a:extLst>
          </p:cNvPr>
          <p:cNvSpPr>
            <a:spLocks noGrp="1"/>
          </p:cNvSpPr>
          <p:nvPr>
            <p:ph type="sldNum" sz="quarter" idx="12"/>
          </p:nvPr>
        </p:nvSpPr>
        <p:spPr>
          <a:xfrm>
            <a:off x="8610600" y="6491518"/>
            <a:ext cx="2743200" cy="365125"/>
          </a:xfrm>
        </p:spPr>
        <p:txBody>
          <a:bodyPr/>
          <a:lstStyle/>
          <a:p>
            <a:fld id="{6F84F5BE-853B-463E-BD2A-CF66A7E28F35}" type="slidenum">
              <a:rPr kumimoji="1" lang="ja-JP" altLang="en-US" smtClean="0"/>
              <a:t>100</a:t>
            </a:fld>
            <a:endParaRPr kumimoji="1" lang="ja-JP" altLang="en-US"/>
          </a:p>
        </p:txBody>
      </p:sp>
      <p:pic>
        <p:nvPicPr>
          <p:cNvPr id="5" name="図 4" descr="テキスト, 地図 が含まれている画像&#10;&#10;非常に高い精度で生成された説明">
            <a:extLst>
              <a:ext uri="{FF2B5EF4-FFF2-40B4-BE49-F238E27FC236}">
                <a16:creationId xmlns:a16="http://schemas.microsoft.com/office/drawing/2014/main" id="{023755B4-C746-41C8-A037-D00B04612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92" y="2147776"/>
            <a:ext cx="7493925" cy="4221126"/>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BF8E4C70-CDE3-4710-BACF-A4BA2BDA02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7889" y="914400"/>
            <a:ext cx="5500576" cy="3094074"/>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4FD5C4D9-F3B2-4B9B-B6E7-839A1960B7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9600" y="4291929"/>
            <a:ext cx="1518421" cy="1518421"/>
          </a:xfrm>
          <a:prstGeom prst="rect">
            <a:avLst/>
          </a:prstGeom>
        </p:spPr>
      </p:pic>
      <p:pic>
        <p:nvPicPr>
          <p:cNvPr id="11" name="図 10">
            <a:extLst>
              <a:ext uri="{FF2B5EF4-FFF2-40B4-BE49-F238E27FC236}">
                <a16:creationId xmlns:a16="http://schemas.microsoft.com/office/drawing/2014/main" id="{D5608A5F-3D98-4A00-B3D1-4B8D04E7CB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1757" y="4518073"/>
            <a:ext cx="1335668" cy="1066135"/>
          </a:xfrm>
          <a:prstGeom prst="rect">
            <a:avLst/>
          </a:prstGeom>
        </p:spPr>
      </p:pic>
      <p:pic>
        <p:nvPicPr>
          <p:cNvPr id="15" name="図 14" descr="物体 が含まれている画像&#10;&#10;高い精度で生成された説明">
            <a:extLst>
              <a:ext uri="{FF2B5EF4-FFF2-40B4-BE49-F238E27FC236}">
                <a16:creationId xmlns:a16="http://schemas.microsoft.com/office/drawing/2014/main" id="{C87471CF-5B23-487E-B028-90054FF5E0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7602" y="1040465"/>
            <a:ext cx="841143" cy="841143"/>
          </a:xfrm>
          <a:prstGeom prst="rect">
            <a:avLst/>
          </a:prstGeom>
        </p:spPr>
      </p:pic>
      <p:pic>
        <p:nvPicPr>
          <p:cNvPr id="18" name="グラフィックス 17">
            <a:extLst>
              <a:ext uri="{FF2B5EF4-FFF2-40B4-BE49-F238E27FC236}">
                <a16:creationId xmlns:a16="http://schemas.microsoft.com/office/drawing/2014/main" id="{5856F9BB-278A-4917-A7BB-D5FBA717CC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15" y="966849"/>
            <a:ext cx="1034807" cy="1034807"/>
          </a:xfrm>
          <a:prstGeom prst="rect">
            <a:avLst/>
          </a:prstGeom>
        </p:spPr>
      </p:pic>
      <p:pic>
        <p:nvPicPr>
          <p:cNvPr id="20" name="図 19">
            <a:extLst>
              <a:ext uri="{FF2B5EF4-FFF2-40B4-BE49-F238E27FC236}">
                <a16:creationId xmlns:a16="http://schemas.microsoft.com/office/drawing/2014/main" id="{0C78A523-BC8A-4EDA-A240-DA159F114D1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42031" y="967407"/>
            <a:ext cx="1681615" cy="1107309"/>
          </a:xfrm>
          <a:prstGeom prst="rect">
            <a:avLst/>
          </a:prstGeom>
        </p:spPr>
      </p:pic>
      <p:pic>
        <p:nvPicPr>
          <p:cNvPr id="22" name="図 21" descr="頭飾り, ヘルメット, 衣類 が含まれている画像&#10;&#10;高い精度で生成された説明">
            <a:extLst>
              <a:ext uri="{FF2B5EF4-FFF2-40B4-BE49-F238E27FC236}">
                <a16:creationId xmlns:a16="http://schemas.microsoft.com/office/drawing/2014/main" id="{EDD3BE8F-117B-4CB5-A87C-B93773AD9C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1992" y="1001546"/>
            <a:ext cx="1677602" cy="926176"/>
          </a:xfrm>
          <a:prstGeom prst="rect">
            <a:avLst/>
          </a:prstGeom>
        </p:spPr>
      </p:pic>
      <p:sp>
        <p:nvSpPr>
          <p:cNvPr id="23" name="テキスト ボックス 22">
            <a:extLst>
              <a:ext uri="{FF2B5EF4-FFF2-40B4-BE49-F238E27FC236}">
                <a16:creationId xmlns:a16="http://schemas.microsoft.com/office/drawing/2014/main" id="{506E1448-2B51-454B-867A-30A046A009D8}"/>
              </a:ext>
            </a:extLst>
          </p:cNvPr>
          <p:cNvSpPr txBox="1"/>
          <p:nvPr/>
        </p:nvSpPr>
        <p:spPr>
          <a:xfrm>
            <a:off x="8109924" y="5790895"/>
            <a:ext cx="3851439" cy="646331"/>
          </a:xfrm>
          <a:prstGeom prst="rect">
            <a:avLst/>
          </a:prstGeom>
          <a:noFill/>
        </p:spPr>
        <p:txBody>
          <a:bodyPr wrap="none" rtlCol="0">
            <a:spAutoFit/>
          </a:bodyPr>
          <a:lstStyle/>
          <a:p>
            <a:r>
              <a:rPr kumimoji="1" lang="en-US" altLang="ja-JP" sz="3600" dirty="0"/>
              <a:t>OT</a:t>
            </a:r>
            <a:r>
              <a:rPr kumimoji="1" lang="ja-JP" altLang="en-US" sz="3600" dirty="0" err="1"/>
              <a:t>、</a:t>
            </a:r>
            <a:r>
              <a:rPr kumimoji="1" lang="en-US" altLang="ja-JP" sz="3600" dirty="0"/>
              <a:t>IT</a:t>
            </a:r>
            <a:r>
              <a:rPr kumimoji="1" lang="ja-JP" altLang="en-US" sz="3600" dirty="0" err="1"/>
              <a:t>、</a:t>
            </a:r>
            <a:r>
              <a:rPr kumimoji="1" lang="ja-JP" altLang="en-US" sz="3600" dirty="0"/>
              <a:t>人の融合</a:t>
            </a:r>
          </a:p>
        </p:txBody>
      </p:sp>
      <p:pic>
        <p:nvPicPr>
          <p:cNvPr id="25" name="グラフィックス 24">
            <a:extLst>
              <a:ext uri="{FF2B5EF4-FFF2-40B4-BE49-F238E27FC236}">
                <a16:creationId xmlns:a16="http://schemas.microsoft.com/office/drawing/2014/main" id="{A16AC407-E00E-4BAA-8BDA-FAF6F4BA7E3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3233" y="1456788"/>
            <a:ext cx="476250" cy="476250"/>
          </a:xfrm>
          <a:prstGeom prst="rect">
            <a:avLst/>
          </a:prstGeom>
        </p:spPr>
      </p:pic>
    </p:spTree>
    <p:extLst>
      <p:ext uri="{BB962C8B-B14F-4D97-AF65-F5344CB8AC3E}">
        <p14:creationId xmlns:p14="http://schemas.microsoft.com/office/powerpoint/2010/main" val="417061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42" presetClass="entr" presetSubtype="0"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08CEA3-3196-4C41-A9E8-937BB627BC02}"/>
              </a:ext>
            </a:extLst>
          </p:cNvPr>
          <p:cNvSpPr>
            <a:spLocks noGrp="1"/>
          </p:cNvSpPr>
          <p:nvPr>
            <p:ph type="title"/>
          </p:nvPr>
        </p:nvSpPr>
        <p:spPr/>
        <p:txBody>
          <a:bodyPr/>
          <a:lstStyle/>
          <a:p>
            <a:r>
              <a:rPr kumimoji="1" lang="ja-JP" altLang="en-US" sz="3600" dirty="0"/>
              <a:t>参考）</a:t>
            </a:r>
            <a:r>
              <a:rPr kumimoji="1" lang="en-US" altLang="ja-JP" sz="3600" dirty="0"/>
              <a:t>IoT</a:t>
            </a:r>
            <a:r>
              <a:rPr kumimoji="1" lang="ja-JP" altLang="en-US" sz="3600" dirty="0"/>
              <a:t>のデータと業務・その他のデータ融合</a:t>
            </a:r>
          </a:p>
        </p:txBody>
      </p:sp>
      <p:sp>
        <p:nvSpPr>
          <p:cNvPr id="3" name="スライド番号プレースホルダー 2">
            <a:extLst>
              <a:ext uri="{FF2B5EF4-FFF2-40B4-BE49-F238E27FC236}">
                <a16:creationId xmlns:a16="http://schemas.microsoft.com/office/drawing/2014/main" id="{28CC552C-FDEB-477A-8336-5A8E6B8581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1" lang="en-US" sz="1200" b="0" i="0" u="none" strike="noStrike" kern="1200" cap="none" spc="0" normalizeH="0" baseline="0" noProof="0" smtClean="0">
                <a:ln>
                  <a:noFill/>
                </a:ln>
                <a:solidFill>
                  <a:srgbClr val="505050"/>
                </a:solidFill>
                <a:effectLst/>
                <a:uLnTx/>
                <a:uFillTx/>
                <a:latin typeface="Segoe UI Light"/>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1" lang="en-US" sz="1200" b="0" i="0" u="none" strike="noStrike" kern="1200" cap="none" spc="0" normalizeH="0" baseline="0" noProof="0" dirty="0">
              <a:ln>
                <a:noFill/>
              </a:ln>
              <a:solidFill>
                <a:srgbClr val="505050"/>
              </a:solidFill>
              <a:effectLst/>
              <a:uLnTx/>
              <a:uFillTx/>
              <a:latin typeface="Segoe UI Light"/>
              <a:ea typeface="メイリオ"/>
              <a:cs typeface="+mn-cs"/>
            </a:endParaRPr>
          </a:p>
        </p:txBody>
      </p:sp>
      <p:sp>
        <p:nvSpPr>
          <p:cNvPr id="5" name="Oval 209">
            <a:extLst>
              <a:ext uri="{FF2B5EF4-FFF2-40B4-BE49-F238E27FC236}">
                <a16:creationId xmlns:a16="http://schemas.microsoft.com/office/drawing/2014/main" id="{30D4B216-41D9-4C6A-B520-F35CCD99ACF3}"/>
              </a:ext>
            </a:extLst>
          </p:cNvPr>
          <p:cNvSpPr>
            <a:spLocks noChangeAspect="1"/>
          </p:cNvSpPr>
          <p:nvPr/>
        </p:nvSpPr>
        <p:spPr bwMode="auto">
          <a:xfrm>
            <a:off x="1341871" y="914400"/>
            <a:ext cx="8993802" cy="5674180"/>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rgbClr val="002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2798" tIns="46399" rIns="46399" bIns="92798" numCol="1" spcCol="0" rtlCol="0" fromWordArt="0" anchor="b" anchorCtr="0" forceAA="0" compatLnSpc="1">
            <a:prstTxWarp prst="textNoShape">
              <a:avLst/>
            </a:prstTxWarp>
            <a:noAutofit/>
          </a:bodyPr>
          <a:lstStyle/>
          <a:p>
            <a:pPr marL="0" marR="0" lvl="0" indent="0" algn="ctr" defTabSz="927556" rtl="0" eaLnBrk="1" fontAlgn="base" latinLnBrk="0" hangingPunct="1">
              <a:lnSpc>
                <a:spcPct val="100000"/>
              </a:lnSpc>
              <a:spcBef>
                <a:spcPct val="0"/>
              </a:spcBef>
              <a:spcAft>
                <a:spcPct val="0"/>
              </a:spcAft>
              <a:buClrTx/>
              <a:buSzTx/>
              <a:buFontTx/>
              <a:buNone/>
              <a:tabLst/>
              <a:defRPr/>
            </a:pPr>
            <a:r>
              <a:rPr kumimoji="0" lang="en-US" altLang="ja-JP" sz="1176" b="0" i="0" u="none" strike="noStrike" kern="0" cap="none" spc="-51" normalizeH="0" baseline="0" noProof="0" dirty="0">
                <a:ln>
                  <a:noFill/>
                </a:ln>
                <a:solidFill>
                  <a:srgbClr val="505050"/>
                </a:solidFill>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176" b="0" i="0" u="none" strike="noStrike" kern="0" cap="none" spc="-51" normalizeH="0" baseline="0" noProof="0" dirty="0">
                <a:ln>
                  <a:noFill/>
                </a:ln>
                <a:solidFill>
                  <a:srgbClr val="505050"/>
                </a:solidFill>
                <a:effectLst/>
                <a:uLnTx/>
                <a:uFillTx/>
                <a:latin typeface="Segoe UI" panose="020B0502040204020203" pitchFamily="34" charset="0"/>
                <a:ea typeface="Segoe UI" pitchFamily="34" charset="0"/>
                <a:cs typeface="Segoe UI" panose="020B0502040204020203" pitchFamily="34" charset="0"/>
              </a:rPr>
              <a:t> </a:t>
            </a:r>
            <a:r>
              <a:rPr kumimoji="0" lang="en-US" altLang="ja-JP" sz="1176" b="0" i="0" u="none" strike="noStrike" kern="0" cap="none" spc="-51" normalizeH="0" baseline="0" noProof="0" dirty="0">
                <a:ln>
                  <a:noFill/>
                </a:ln>
                <a:solidFill>
                  <a:srgbClr val="505050"/>
                </a:solidFill>
                <a:effectLst/>
                <a:uLnTx/>
                <a:uFillTx/>
                <a:latin typeface="Segoe UI" panose="020B0502040204020203" pitchFamily="34" charset="0"/>
                <a:ea typeface="Segoe UI" pitchFamily="34" charset="0"/>
                <a:cs typeface="Segoe UI" panose="020B0502040204020203" pitchFamily="34" charset="0"/>
              </a:rPr>
              <a:t>Azure</a:t>
            </a:r>
            <a:endParaRPr kumimoji="0" lang="en-US" sz="1176" b="0" i="0" u="none" strike="noStrike" kern="0" cap="none" spc="-51" normalizeH="0" baseline="0" noProof="0" dirty="0">
              <a:ln>
                <a:noFill/>
              </a:ln>
              <a:solidFill>
                <a:srgbClr val="505050"/>
              </a:solidFill>
              <a:effectLst/>
              <a:uLnTx/>
              <a:uFillTx/>
              <a:latin typeface="Segoe UI" panose="020B0502040204020203" pitchFamily="34" charset="0"/>
              <a:ea typeface="Segoe UI" pitchFamily="34" charset="0"/>
              <a:cs typeface="Segoe UI" panose="020B0502040204020203" pitchFamily="34" charset="0"/>
            </a:endParaRPr>
          </a:p>
        </p:txBody>
      </p:sp>
      <p:pic>
        <p:nvPicPr>
          <p:cNvPr id="6" name="Picture 1">
            <a:extLst>
              <a:ext uri="{FF2B5EF4-FFF2-40B4-BE49-F238E27FC236}">
                <a16:creationId xmlns:a16="http://schemas.microsoft.com/office/drawing/2014/main" id="{30F313A7-3FCD-48D0-BE7D-288EE24EE4F8}"/>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20849" y="4375609"/>
            <a:ext cx="764820" cy="817115"/>
          </a:xfrm>
          <a:prstGeom prst="rect">
            <a:avLst/>
          </a:prstGeom>
        </p:spPr>
      </p:pic>
      <p:pic>
        <p:nvPicPr>
          <p:cNvPr id="8" name="図 7">
            <a:extLst>
              <a:ext uri="{FF2B5EF4-FFF2-40B4-BE49-F238E27FC236}">
                <a16:creationId xmlns:a16="http://schemas.microsoft.com/office/drawing/2014/main" id="{BD5D0FD9-2E8F-4FF2-819C-B09687C071BF}"/>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746994" y="3970508"/>
            <a:ext cx="780290" cy="780290"/>
          </a:xfrm>
          <a:prstGeom prst="rect">
            <a:avLst/>
          </a:prstGeom>
        </p:spPr>
      </p:pic>
      <p:pic>
        <p:nvPicPr>
          <p:cNvPr id="10" name="グラフィックス 9">
            <a:extLst>
              <a:ext uri="{FF2B5EF4-FFF2-40B4-BE49-F238E27FC236}">
                <a16:creationId xmlns:a16="http://schemas.microsoft.com/office/drawing/2014/main" id="{894E9079-D0E3-49CF-88A2-6BF09245F4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46993" y="4752815"/>
            <a:ext cx="780289" cy="780289"/>
          </a:xfrm>
          <a:prstGeom prst="rect">
            <a:avLst/>
          </a:prstGeom>
        </p:spPr>
      </p:pic>
      <p:pic>
        <p:nvPicPr>
          <p:cNvPr id="12" name="図 11">
            <a:extLst>
              <a:ext uri="{FF2B5EF4-FFF2-40B4-BE49-F238E27FC236}">
                <a16:creationId xmlns:a16="http://schemas.microsoft.com/office/drawing/2014/main" id="{8459BEBF-363A-4489-8992-C7A3098A1FD0}"/>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879911" y="5538827"/>
            <a:ext cx="780290" cy="780290"/>
          </a:xfrm>
          <a:prstGeom prst="rect">
            <a:avLst/>
          </a:prstGeom>
        </p:spPr>
      </p:pic>
      <p:pic>
        <p:nvPicPr>
          <p:cNvPr id="14" name="図 13">
            <a:extLst>
              <a:ext uri="{FF2B5EF4-FFF2-40B4-BE49-F238E27FC236}">
                <a16:creationId xmlns:a16="http://schemas.microsoft.com/office/drawing/2014/main" id="{07B6CF84-1422-496D-B93D-2DF3F178361D}"/>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746992" y="3186512"/>
            <a:ext cx="780290" cy="780290"/>
          </a:xfrm>
          <a:prstGeom prst="rect">
            <a:avLst/>
          </a:prstGeom>
        </p:spPr>
      </p:pic>
      <p:sp>
        <p:nvSpPr>
          <p:cNvPr id="15" name="左中かっこ 14">
            <a:extLst>
              <a:ext uri="{FF2B5EF4-FFF2-40B4-BE49-F238E27FC236}">
                <a16:creationId xmlns:a16="http://schemas.microsoft.com/office/drawing/2014/main" id="{08426353-D475-4D70-8303-470ED6B3E778}"/>
              </a:ext>
            </a:extLst>
          </p:cNvPr>
          <p:cNvSpPr/>
          <p:nvPr/>
        </p:nvSpPr>
        <p:spPr>
          <a:xfrm>
            <a:off x="2106691" y="3186512"/>
            <a:ext cx="360636" cy="313260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Segoe UI Light"/>
              <a:ea typeface="メイリオ"/>
              <a:cs typeface="+mn-cs"/>
            </a:endParaRPr>
          </a:p>
        </p:txBody>
      </p:sp>
      <p:sp>
        <p:nvSpPr>
          <p:cNvPr id="16" name="右中かっこ 15">
            <a:extLst>
              <a:ext uri="{FF2B5EF4-FFF2-40B4-BE49-F238E27FC236}">
                <a16:creationId xmlns:a16="http://schemas.microsoft.com/office/drawing/2014/main" id="{5A75E941-4BA1-4B22-8EAF-BD888E98B0AA}"/>
              </a:ext>
            </a:extLst>
          </p:cNvPr>
          <p:cNvSpPr/>
          <p:nvPr/>
        </p:nvSpPr>
        <p:spPr>
          <a:xfrm>
            <a:off x="3890833" y="3184496"/>
            <a:ext cx="229068" cy="3132603"/>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Segoe UI Light"/>
              <a:ea typeface="メイリオ"/>
              <a:cs typeface="+mn-cs"/>
            </a:endParaRPr>
          </a:p>
        </p:txBody>
      </p:sp>
      <p:pic>
        <p:nvPicPr>
          <p:cNvPr id="18" name="図 17">
            <a:extLst>
              <a:ext uri="{FF2B5EF4-FFF2-40B4-BE49-F238E27FC236}">
                <a16:creationId xmlns:a16="http://schemas.microsoft.com/office/drawing/2014/main" id="{2A7BB9A9-191A-41F9-A338-C87A768FF2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6099" y="3492180"/>
            <a:ext cx="780290" cy="780290"/>
          </a:xfrm>
          <a:prstGeom prst="rect">
            <a:avLst/>
          </a:prstGeom>
        </p:spPr>
      </p:pic>
      <p:pic>
        <p:nvPicPr>
          <p:cNvPr id="20" name="図 19">
            <a:extLst>
              <a:ext uri="{FF2B5EF4-FFF2-40B4-BE49-F238E27FC236}">
                <a16:creationId xmlns:a16="http://schemas.microsoft.com/office/drawing/2014/main" id="{8C93BA5E-7DCF-41B3-B7D6-14AEB7B49670}"/>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441024" y="4375609"/>
            <a:ext cx="1270440" cy="1270440"/>
          </a:xfrm>
          <a:prstGeom prst="rect">
            <a:avLst/>
          </a:prstGeom>
        </p:spPr>
      </p:pic>
      <p:sp>
        <p:nvSpPr>
          <p:cNvPr id="21" name="テキスト ボックス 20">
            <a:extLst>
              <a:ext uri="{FF2B5EF4-FFF2-40B4-BE49-F238E27FC236}">
                <a16:creationId xmlns:a16="http://schemas.microsoft.com/office/drawing/2014/main" id="{59DAD32C-D320-46F2-A71F-33C1C216BC1D}"/>
              </a:ext>
            </a:extLst>
          </p:cNvPr>
          <p:cNvSpPr txBox="1"/>
          <p:nvPr/>
        </p:nvSpPr>
        <p:spPr>
          <a:xfrm>
            <a:off x="5576395" y="3264440"/>
            <a:ext cx="99969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Segoe UI Light"/>
                <a:ea typeface="メイリオ"/>
                <a:cs typeface="+mn-cs"/>
              </a:rPr>
              <a:t>Data</a:t>
            </a:r>
            <a:r>
              <a:rPr kumimoji="1" lang="ja-JP" altLang="en-US" sz="1200" b="0" i="0" u="none" strike="noStrike" kern="1200" cap="none" spc="0" normalizeH="0" baseline="0" noProof="0" dirty="0">
                <a:ln>
                  <a:noFill/>
                </a:ln>
                <a:solidFill>
                  <a:prstClr val="black"/>
                </a:solidFill>
                <a:effectLst/>
                <a:uLnTx/>
                <a:uFillTx/>
                <a:latin typeface="Segoe UI Light"/>
                <a:ea typeface="メイリオ"/>
                <a:cs typeface="+mn-cs"/>
              </a:rPr>
              <a:t> </a:t>
            </a:r>
            <a:r>
              <a:rPr kumimoji="1" lang="en-US" altLang="ja-JP" sz="1200" b="0" i="0" u="none" strike="noStrike" kern="1200" cap="none" spc="0" normalizeH="0" baseline="0" noProof="0" dirty="0">
                <a:ln>
                  <a:noFill/>
                </a:ln>
                <a:solidFill>
                  <a:prstClr val="black"/>
                </a:solidFill>
                <a:effectLst/>
                <a:uLnTx/>
                <a:uFillTx/>
                <a:latin typeface="Segoe UI Light"/>
                <a:ea typeface="メイリオ"/>
                <a:cs typeface="+mn-cs"/>
              </a:rPr>
              <a:t>Factory</a:t>
            </a:r>
            <a:endParaRPr kumimoji="1" lang="ja-JP" altLang="en-US" sz="1200" b="0" i="0" u="none" strike="noStrike" kern="1200" cap="none" spc="0" normalizeH="0" baseline="0" noProof="0" dirty="0">
              <a:ln>
                <a:noFill/>
              </a:ln>
              <a:solidFill>
                <a:prstClr val="black"/>
              </a:solidFill>
              <a:effectLst/>
              <a:uLnTx/>
              <a:uFillTx/>
              <a:latin typeface="Segoe UI Light"/>
              <a:ea typeface="メイリオ"/>
              <a:cs typeface="+mn-cs"/>
            </a:endParaRPr>
          </a:p>
        </p:txBody>
      </p:sp>
      <p:sp>
        <p:nvSpPr>
          <p:cNvPr id="22" name="テキスト ボックス 21">
            <a:extLst>
              <a:ext uri="{FF2B5EF4-FFF2-40B4-BE49-F238E27FC236}">
                <a16:creationId xmlns:a16="http://schemas.microsoft.com/office/drawing/2014/main" id="{28DBB3E6-E3E5-40CE-8394-23158711778F}"/>
              </a:ext>
            </a:extLst>
          </p:cNvPr>
          <p:cNvSpPr txBox="1"/>
          <p:nvPr/>
        </p:nvSpPr>
        <p:spPr>
          <a:xfrm>
            <a:off x="5576395" y="4375609"/>
            <a:ext cx="89159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Segoe UI Light"/>
                <a:ea typeface="メイリオ"/>
                <a:cs typeface="+mn-cs"/>
              </a:rPr>
              <a:t>Data</a:t>
            </a:r>
            <a:r>
              <a:rPr kumimoji="1" lang="ja-JP" altLang="en-US" sz="1200" b="0" i="0" u="none" strike="noStrike" kern="1200" cap="none" spc="0" normalizeH="0" baseline="0" noProof="0" dirty="0">
                <a:ln>
                  <a:noFill/>
                </a:ln>
                <a:solidFill>
                  <a:prstClr val="black"/>
                </a:solidFill>
                <a:effectLst/>
                <a:uLnTx/>
                <a:uFillTx/>
                <a:latin typeface="Segoe UI Light"/>
                <a:ea typeface="メイリオ"/>
                <a:cs typeface="+mn-cs"/>
              </a:rPr>
              <a:t> </a:t>
            </a:r>
            <a:r>
              <a:rPr kumimoji="1" lang="en-US" altLang="ja-JP" sz="1200" b="0" i="0" u="none" strike="noStrike" kern="1200" cap="none" spc="0" normalizeH="0" baseline="0" noProof="0" dirty="0">
                <a:ln>
                  <a:noFill/>
                </a:ln>
                <a:solidFill>
                  <a:prstClr val="black"/>
                </a:solidFill>
                <a:effectLst/>
                <a:uLnTx/>
                <a:uFillTx/>
                <a:latin typeface="Segoe UI Light"/>
                <a:ea typeface="メイリオ"/>
                <a:cs typeface="+mn-cs"/>
              </a:rPr>
              <a:t>Bricks</a:t>
            </a:r>
            <a:endParaRPr kumimoji="1" lang="ja-JP" altLang="en-US" sz="1200" b="0" i="0" u="none" strike="noStrike" kern="1200" cap="none" spc="0" normalizeH="0" baseline="0" noProof="0" dirty="0">
              <a:ln>
                <a:noFill/>
              </a:ln>
              <a:solidFill>
                <a:prstClr val="black"/>
              </a:solidFill>
              <a:effectLst/>
              <a:uLnTx/>
              <a:uFillTx/>
              <a:latin typeface="Segoe UI Light"/>
              <a:ea typeface="メイリオ"/>
              <a:cs typeface="+mn-cs"/>
            </a:endParaRPr>
          </a:p>
        </p:txBody>
      </p:sp>
      <p:pic>
        <p:nvPicPr>
          <p:cNvPr id="24" name="図 23">
            <a:extLst>
              <a:ext uri="{FF2B5EF4-FFF2-40B4-BE49-F238E27FC236}">
                <a16:creationId xmlns:a16="http://schemas.microsoft.com/office/drawing/2014/main" id="{B646FD28-772E-4359-9783-4AAEFEBAB02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35378" y="5186870"/>
            <a:ext cx="1573060" cy="879788"/>
          </a:xfrm>
          <a:prstGeom prst="rect">
            <a:avLst/>
          </a:prstGeom>
        </p:spPr>
      </p:pic>
      <p:pic>
        <p:nvPicPr>
          <p:cNvPr id="26" name="図 25">
            <a:extLst>
              <a:ext uri="{FF2B5EF4-FFF2-40B4-BE49-F238E27FC236}">
                <a16:creationId xmlns:a16="http://schemas.microsoft.com/office/drawing/2014/main" id="{C9164AA4-D9C4-491C-884F-86261FBD88E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84105" y="5314315"/>
            <a:ext cx="848381" cy="442241"/>
          </a:xfrm>
          <a:prstGeom prst="rect">
            <a:avLst/>
          </a:prstGeom>
        </p:spPr>
      </p:pic>
      <p:pic>
        <p:nvPicPr>
          <p:cNvPr id="28" name="図 27">
            <a:extLst>
              <a:ext uri="{FF2B5EF4-FFF2-40B4-BE49-F238E27FC236}">
                <a16:creationId xmlns:a16="http://schemas.microsoft.com/office/drawing/2014/main" id="{9A892780-3C5C-42EE-8E04-DEFE4F2BEE4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59140" y="5257384"/>
            <a:ext cx="780290" cy="780290"/>
          </a:xfrm>
          <a:prstGeom prst="rect">
            <a:avLst/>
          </a:prstGeom>
        </p:spPr>
      </p:pic>
      <p:pic>
        <p:nvPicPr>
          <p:cNvPr id="29" name="グラフィックス 28">
            <a:extLst>
              <a:ext uri="{FF2B5EF4-FFF2-40B4-BE49-F238E27FC236}">
                <a16:creationId xmlns:a16="http://schemas.microsoft.com/office/drawing/2014/main" id="{692B94B3-7D49-4140-81FF-236F19A6B4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7214" y="1541185"/>
            <a:ext cx="780289" cy="780289"/>
          </a:xfrm>
          <a:prstGeom prst="rect">
            <a:avLst/>
          </a:prstGeom>
        </p:spPr>
      </p:pic>
      <p:pic>
        <p:nvPicPr>
          <p:cNvPr id="30" name="図 29">
            <a:extLst>
              <a:ext uri="{FF2B5EF4-FFF2-40B4-BE49-F238E27FC236}">
                <a16:creationId xmlns:a16="http://schemas.microsoft.com/office/drawing/2014/main" id="{1A0F562D-BD0D-43BC-BD2D-6EF75D76B197}"/>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06254" y="1589506"/>
            <a:ext cx="780290" cy="780290"/>
          </a:xfrm>
          <a:prstGeom prst="rect">
            <a:avLst/>
          </a:prstGeom>
        </p:spPr>
      </p:pic>
      <p:pic>
        <p:nvPicPr>
          <p:cNvPr id="31" name="図 30">
            <a:extLst>
              <a:ext uri="{FF2B5EF4-FFF2-40B4-BE49-F238E27FC236}">
                <a16:creationId xmlns:a16="http://schemas.microsoft.com/office/drawing/2014/main" id="{0C018C3D-B9AA-4AC8-9BC9-BE053D599126}"/>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60734" y="1529660"/>
            <a:ext cx="780290" cy="780290"/>
          </a:xfrm>
          <a:prstGeom prst="rect">
            <a:avLst/>
          </a:prstGeom>
        </p:spPr>
      </p:pic>
      <p:pic>
        <p:nvPicPr>
          <p:cNvPr id="32" name="図 31">
            <a:extLst>
              <a:ext uri="{FF2B5EF4-FFF2-40B4-BE49-F238E27FC236}">
                <a16:creationId xmlns:a16="http://schemas.microsoft.com/office/drawing/2014/main" id="{2DB5718E-F3E2-478D-9FEB-6218B30D61B0}"/>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539894" y="1541185"/>
            <a:ext cx="780290" cy="780290"/>
          </a:xfrm>
          <a:prstGeom prst="rect">
            <a:avLst/>
          </a:prstGeom>
        </p:spPr>
      </p:pic>
      <p:sp>
        <p:nvSpPr>
          <p:cNvPr id="33" name="四角形: 角を丸くする 32">
            <a:extLst>
              <a:ext uri="{FF2B5EF4-FFF2-40B4-BE49-F238E27FC236}">
                <a16:creationId xmlns:a16="http://schemas.microsoft.com/office/drawing/2014/main" id="{35A1844E-B333-4385-8253-2528209C8093}"/>
              </a:ext>
            </a:extLst>
          </p:cNvPr>
          <p:cNvSpPr/>
          <p:nvPr/>
        </p:nvSpPr>
        <p:spPr>
          <a:xfrm>
            <a:off x="4192438" y="1017539"/>
            <a:ext cx="6657691" cy="1481200"/>
          </a:xfrm>
          <a:prstGeom prst="roundRect">
            <a:avLst/>
          </a:prstGeom>
          <a:noFill/>
          <a:ln w="381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Segoe UI Light"/>
                <a:ea typeface="メイリオ"/>
                <a:cs typeface="+mn-cs"/>
              </a:rPr>
              <a:t>業務・その他のデータ</a:t>
            </a:r>
          </a:p>
        </p:txBody>
      </p:sp>
      <p:sp>
        <p:nvSpPr>
          <p:cNvPr id="34" name="四角形: 角を丸くする 33">
            <a:extLst>
              <a:ext uri="{FF2B5EF4-FFF2-40B4-BE49-F238E27FC236}">
                <a16:creationId xmlns:a16="http://schemas.microsoft.com/office/drawing/2014/main" id="{E93D99F4-1109-4CC9-9154-ED5A16945545}"/>
              </a:ext>
            </a:extLst>
          </p:cNvPr>
          <p:cNvSpPr/>
          <p:nvPr/>
        </p:nvSpPr>
        <p:spPr>
          <a:xfrm>
            <a:off x="323309" y="2601878"/>
            <a:ext cx="4093947" cy="3986702"/>
          </a:xfrm>
          <a:prstGeom prst="roundRect">
            <a:avLst>
              <a:gd name="adj" fmla="val 12556"/>
            </a:avLst>
          </a:prstGeom>
          <a:noFill/>
          <a:ln w="381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Segoe UI Light"/>
                <a:ea typeface="メイリオ"/>
                <a:cs typeface="+mn-cs"/>
              </a:rPr>
              <a:t>IoT</a:t>
            </a:r>
            <a:r>
              <a:rPr kumimoji="1" lang="ja-JP" altLang="en-US" sz="1800" b="0" i="0" u="none" strike="noStrike" kern="1200" cap="none" spc="0" normalizeH="0" baseline="0" noProof="0" dirty="0">
                <a:ln>
                  <a:noFill/>
                </a:ln>
                <a:solidFill>
                  <a:prstClr val="black"/>
                </a:solidFill>
                <a:effectLst/>
                <a:uLnTx/>
                <a:uFillTx/>
                <a:latin typeface="Segoe UI Light"/>
                <a:ea typeface="メイリオ"/>
                <a:cs typeface="+mn-cs"/>
              </a:rPr>
              <a:t>のデータ</a:t>
            </a:r>
          </a:p>
        </p:txBody>
      </p:sp>
      <p:sp>
        <p:nvSpPr>
          <p:cNvPr id="35" name="矢印: ストライプ 34">
            <a:extLst>
              <a:ext uri="{FF2B5EF4-FFF2-40B4-BE49-F238E27FC236}">
                <a16:creationId xmlns:a16="http://schemas.microsoft.com/office/drawing/2014/main" id="{D23711AB-35F0-4E69-A099-8C1A2CF308CF}"/>
              </a:ext>
            </a:extLst>
          </p:cNvPr>
          <p:cNvSpPr/>
          <p:nvPr/>
        </p:nvSpPr>
        <p:spPr>
          <a:xfrm>
            <a:off x="4160055" y="4233792"/>
            <a:ext cx="978408" cy="484632"/>
          </a:xfrm>
          <a:prstGeom prst="stripedRightArrow">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Segoe UI Light"/>
              <a:ea typeface="メイリオ"/>
              <a:cs typeface="+mn-cs"/>
            </a:endParaRPr>
          </a:p>
        </p:txBody>
      </p:sp>
      <p:sp>
        <p:nvSpPr>
          <p:cNvPr id="36" name="矢印: ストライプ 35">
            <a:extLst>
              <a:ext uri="{FF2B5EF4-FFF2-40B4-BE49-F238E27FC236}">
                <a16:creationId xmlns:a16="http://schemas.microsoft.com/office/drawing/2014/main" id="{06A0AAF1-0B06-4360-BD09-FB269BE1A6D4}"/>
              </a:ext>
            </a:extLst>
          </p:cNvPr>
          <p:cNvSpPr/>
          <p:nvPr/>
        </p:nvSpPr>
        <p:spPr>
          <a:xfrm rot="5400000">
            <a:off x="5728066" y="2384413"/>
            <a:ext cx="978408" cy="484632"/>
          </a:xfrm>
          <a:prstGeom prst="stripedRightArrow">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Segoe UI Light"/>
              <a:ea typeface="メイリオ"/>
              <a:cs typeface="+mn-cs"/>
            </a:endParaRPr>
          </a:p>
        </p:txBody>
      </p:sp>
      <p:pic>
        <p:nvPicPr>
          <p:cNvPr id="37" name="図 36">
            <a:extLst>
              <a:ext uri="{FF2B5EF4-FFF2-40B4-BE49-F238E27FC236}">
                <a16:creationId xmlns:a16="http://schemas.microsoft.com/office/drawing/2014/main" id="{9B829204-4C39-4900-94C4-31406D0228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9142" y="4315235"/>
            <a:ext cx="780290" cy="780290"/>
          </a:xfrm>
          <a:prstGeom prst="rect">
            <a:avLst/>
          </a:prstGeom>
        </p:spPr>
      </p:pic>
      <p:pic>
        <p:nvPicPr>
          <p:cNvPr id="38" name="図 37">
            <a:extLst>
              <a:ext uri="{FF2B5EF4-FFF2-40B4-BE49-F238E27FC236}">
                <a16:creationId xmlns:a16="http://schemas.microsoft.com/office/drawing/2014/main" id="{2CC4ECA9-8203-4175-A0EF-256B2CA955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59140" y="3531239"/>
            <a:ext cx="780290" cy="780290"/>
          </a:xfrm>
          <a:prstGeom prst="rect">
            <a:avLst/>
          </a:prstGeom>
        </p:spPr>
      </p:pic>
      <p:sp>
        <p:nvSpPr>
          <p:cNvPr id="39" name="矢印: ストライプ 38">
            <a:extLst>
              <a:ext uri="{FF2B5EF4-FFF2-40B4-BE49-F238E27FC236}">
                <a16:creationId xmlns:a16="http://schemas.microsoft.com/office/drawing/2014/main" id="{348FDDB0-0412-4A4D-81E5-0991945F4059}"/>
              </a:ext>
            </a:extLst>
          </p:cNvPr>
          <p:cNvSpPr/>
          <p:nvPr/>
        </p:nvSpPr>
        <p:spPr>
          <a:xfrm>
            <a:off x="6897567" y="4410292"/>
            <a:ext cx="978408" cy="484632"/>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Segoe UI Light"/>
              <a:ea typeface="メイリオ"/>
              <a:cs typeface="+mn-cs"/>
            </a:endParaRPr>
          </a:p>
        </p:txBody>
      </p:sp>
      <p:sp>
        <p:nvSpPr>
          <p:cNvPr id="40" name="左中かっこ 39">
            <a:extLst>
              <a:ext uri="{FF2B5EF4-FFF2-40B4-BE49-F238E27FC236}">
                <a16:creationId xmlns:a16="http://schemas.microsoft.com/office/drawing/2014/main" id="{3DB58EC4-5F7D-4F2A-A9A3-426DFDEB4A2F}"/>
              </a:ext>
            </a:extLst>
          </p:cNvPr>
          <p:cNvSpPr/>
          <p:nvPr/>
        </p:nvSpPr>
        <p:spPr>
          <a:xfrm>
            <a:off x="8138118" y="3402939"/>
            <a:ext cx="360636" cy="254066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Segoe UI Light"/>
              <a:ea typeface="メイリオ"/>
              <a:cs typeface="+mn-cs"/>
            </a:endParaRPr>
          </a:p>
        </p:txBody>
      </p:sp>
      <p:pic>
        <p:nvPicPr>
          <p:cNvPr id="42" name="図 41">
            <a:extLst>
              <a:ext uri="{FF2B5EF4-FFF2-40B4-BE49-F238E27FC236}">
                <a16:creationId xmlns:a16="http://schemas.microsoft.com/office/drawing/2014/main" id="{BCBA61CA-72F3-433A-8460-8F37D1A53C4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52079" y="1231204"/>
            <a:ext cx="1379904" cy="1101444"/>
          </a:xfrm>
          <a:prstGeom prst="rect">
            <a:avLst/>
          </a:prstGeom>
        </p:spPr>
      </p:pic>
      <p:pic>
        <p:nvPicPr>
          <p:cNvPr id="44" name="図 43">
            <a:extLst>
              <a:ext uri="{FF2B5EF4-FFF2-40B4-BE49-F238E27FC236}">
                <a16:creationId xmlns:a16="http://schemas.microsoft.com/office/drawing/2014/main" id="{792E8227-B2F5-4FA2-8A76-5267D3F7CAD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23833" y="1438655"/>
            <a:ext cx="780290" cy="780290"/>
          </a:xfrm>
          <a:prstGeom prst="rect">
            <a:avLst/>
          </a:prstGeom>
        </p:spPr>
      </p:pic>
      <p:sp>
        <p:nvSpPr>
          <p:cNvPr id="45" name="テキスト ボックス 44">
            <a:extLst>
              <a:ext uri="{FF2B5EF4-FFF2-40B4-BE49-F238E27FC236}">
                <a16:creationId xmlns:a16="http://schemas.microsoft.com/office/drawing/2014/main" id="{CA404921-B3EC-46EF-990E-8E60DE6FAD99}"/>
              </a:ext>
            </a:extLst>
          </p:cNvPr>
          <p:cNvSpPr txBox="1"/>
          <p:nvPr/>
        </p:nvSpPr>
        <p:spPr>
          <a:xfrm>
            <a:off x="9455381" y="4449194"/>
            <a:ext cx="203132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Segoe UI Light"/>
                <a:ea typeface="メイリオ"/>
                <a:cs typeface="+mn-cs"/>
              </a:rPr>
              <a:t>統合、整理された</a:t>
            </a:r>
            <a:endParaRPr kumimoji="1" lang="en-US" altLang="ja-JP" sz="1800" b="0" i="0" u="none" strike="noStrike" kern="1200" cap="none" spc="0" normalizeH="0" baseline="0" noProof="0" dirty="0">
              <a:ln>
                <a:noFill/>
              </a:ln>
              <a:solidFill>
                <a:prstClr val="black"/>
              </a:solidFill>
              <a:effectLst/>
              <a:uLnTx/>
              <a:uFillTx/>
              <a:latin typeface="Segoe UI Light"/>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Segoe UI Light"/>
                <a:ea typeface="メイリオ"/>
                <a:cs typeface="+mn-cs"/>
              </a:rPr>
              <a:t>ビッグデータ</a:t>
            </a:r>
          </a:p>
        </p:txBody>
      </p:sp>
      <p:pic>
        <p:nvPicPr>
          <p:cNvPr id="47" name="図 46">
            <a:extLst>
              <a:ext uri="{FF2B5EF4-FFF2-40B4-BE49-F238E27FC236}">
                <a16:creationId xmlns:a16="http://schemas.microsoft.com/office/drawing/2014/main" id="{D8AB5650-7B0C-4669-B28E-1063FA1C9E2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27111" y="2301067"/>
            <a:ext cx="780290" cy="780290"/>
          </a:xfrm>
          <a:prstGeom prst="rect">
            <a:avLst/>
          </a:prstGeom>
        </p:spPr>
      </p:pic>
      <p:pic>
        <p:nvPicPr>
          <p:cNvPr id="49" name="グラフィックス 48">
            <a:extLst>
              <a:ext uri="{FF2B5EF4-FFF2-40B4-BE49-F238E27FC236}">
                <a16:creationId xmlns:a16="http://schemas.microsoft.com/office/drawing/2014/main" id="{EDD5AFB5-0235-4ED8-9F33-18563F7B5AD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48358" y="2639361"/>
            <a:ext cx="644980" cy="644980"/>
          </a:xfrm>
          <a:prstGeom prst="rect">
            <a:avLst/>
          </a:prstGeom>
        </p:spPr>
      </p:pic>
      <p:pic>
        <p:nvPicPr>
          <p:cNvPr id="51" name="図 50">
            <a:extLst>
              <a:ext uri="{FF2B5EF4-FFF2-40B4-BE49-F238E27FC236}">
                <a16:creationId xmlns:a16="http://schemas.microsoft.com/office/drawing/2014/main" id="{ED5E5FD2-E4A7-4345-A410-8CA792B0CF1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93644" y="5308533"/>
            <a:ext cx="780290" cy="780290"/>
          </a:xfrm>
          <a:prstGeom prst="rect">
            <a:avLst/>
          </a:prstGeom>
        </p:spPr>
      </p:pic>
      <p:sp>
        <p:nvSpPr>
          <p:cNvPr id="52" name="矢印: ストライプ 51">
            <a:extLst>
              <a:ext uri="{FF2B5EF4-FFF2-40B4-BE49-F238E27FC236}">
                <a16:creationId xmlns:a16="http://schemas.microsoft.com/office/drawing/2014/main" id="{E873F076-2016-4FE7-8048-55B94CEF4629}"/>
              </a:ext>
            </a:extLst>
          </p:cNvPr>
          <p:cNvSpPr/>
          <p:nvPr/>
        </p:nvSpPr>
        <p:spPr>
          <a:xfrm>
            <a:off x="9482833" y="5382810"/>
            <a:ext cx="978408" cy="484632"/>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Segoe UI Light"/>
              <a:ea typeface="メイリオ"/>
              <a:cs typeface="+mn-cs"/>
            </a:endParaRPr>
          </a:p>
        </p:txBody>
      </p:sp>
    </p:spTree>
    <p:extLst>
      <p:ext uri="{BB962C8B-B14F-4D97-AF65-F5344CB8AC3E}">
        <p14:creationId xmlns:p14="http://schemas.microsoft.com/office/powerpoint/2010/main" val="1686174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F4A91-650B-4575-93A7-BAC27C98EE84}"/>
              </a:ext>
            </a:extLst>
          </p:cNvPr>
          <p:cNvSpPr>
            <a:spLocks noGrp="1"/>
          </p:cNvSpPr>
          <p:nvPr>
            <p:ph type="title"/>
          </p:nvPr>
        </p:nvSpPr>
        <p:spPr/>
        <p:txBody>
          <a:bodyPr>
            <a:normAutofit/>
          </a:bodyPr>
          <a:lstStyle/>
          <a:p>
            <a:r>
              <a:rPr lang="en-US" altLang="ja-JP" sz="5400" dirty="0">
                <a:solidFill>
                  <a:srgbClr val="FFFFFF"/>
                </a:solidFill>
                <a:latin typeface="メイリオ"/>
              </a:rPr>
              <a:t>5.</a:t>
            </a:r>
            <a:r>
              <a:rPr lang="ja-JP" altLang="en-US" sz="5400" dirty="0">
                <a:solidFill>
                  <a:srgbClr val="FFFFFF"/>
                </a:solidFill>
                <a:latin typeface="メイリオ"/>
              </a:rPr>
              <a:t>リアルタイムデータ処理</a:t>
            </a:r>
          </a:p>
        </p:txBody>
      </p:sp>
      <p:sp>
        <p:nvSpPr>
          <p:cNvPr id="3" name="テキスト プレースホルダー 2">
            <a:extLst>
              <a:ext uri="{FF2B5EF4-FFF2-40B4-BE49-F238E27FC236}">
                <a16:creationId xmlns:a16="http://schemas.microsoft.com/office/drawing/2014/main" id="{DF59757A-47B5-46B3-8249-BF5809E71C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54E04A1-29C5-4D9F-945F-A77E468326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84F5BE-853B-463E-BD2A-CF66A7E28F35}" type="slidenum">
              <a:rPr kumimoji="1" lang="ja-JP" altLang="en-US" sz="1200" b="0" i="0" u="none" strike="noStrike" kern="1200" cap="none" spc="0" normalizeH="0" baseline="0" noProof="0" smtClean="0">
                <a:ln>
                  <a:noFill/>
                </a:ln>
                <a:solidFill>
                  <a:prstClr val="black">
                    <a:tint val="75000"/>
                  </a:prstClr>
                </a:solidFill>
                <a:effectLst/>
                <a:uLnTx/>
                <a:uFillTx/>
                <a:latin typeface="Segoe UI Light"/>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ja-JP" altLang="en-US" sz="1200" b="0" i="0" u="none" strike="noStrike" kern="1200" cap="none" spc="0" normalizeH="0" baseline="0" noProof="0">
              <a:ln>
                <a:noFill/>
              </a:ln>
              <a:solidFill>
                <a:prstClr val="black">
                  <a:tint val="75000"/>
                </a:prstClr>
              </a:solidFill>
              <a:effectLst/>
              <a:uLnTx/>
              <a:uFillTx/>
              <a:latin typeface="Segoe UI Light"/>
              <a:ea typeface="メイリオ"/>
              <a:cs typeface="+mn-cs"/>
            </a:endParaRPr>
          </a:p>
        </p:txBody>
      </p:sp>
    </p:spTree>
    <p:extLst>
      <p:ext uri="{BB962C8B-B14F-4D97-AF65-F5344CB8AC3E}">
        <p14:creationId xmlns:p14="http://schemas.microsoft.com/office/powerpoint/2010/main" val="1655449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09">
            <a:extLst>
              <a:ext uri="{FF2B5EF4-FFF2-40B4-BE49-F238E27FC236}">
                <a16:creationId xmlns:a16="http://schemas.microsoft.com/office/drawing/2014/main" id="{A6C54A15-DDDE-4132-AB8D-928BB2E7342E}"/>
              </a:ext>
            </a:extLst>
          </p:cNvPr>
          <p:cNvSpPr>
            <a:spLocks noChangeAspect="1"/>
          </p:cNvSpPr>
          <p:nvPr/>
        </p:nvSpPr>
        <p:spPr bwMode="auto">
          <a:xfrm>
            <a:off x="3290751" y="1981414"/>
            <a:ext cx="7452131" cy="4701542"/>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 </a:t>
            </a: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Azure</a:t>
            </a:r>
            <a:endParaRPr kumimoji="0" 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endParaRPr>
          </a:p>
        </p:txBody>
      </p:sp>
      <p:sp>
        <p:nvSpPr>
          <p:cNvPr id="30" name="Rectangle 36">
            <a:extLst>
              <a:ext uri="{FF2B5EF4-FFF2-40B4-BE49-F238E27FC236}">
                <a16:creationId xmlns:a16="http://schemas.microsoft.com/office/drawing/2014/main" id="{F8C9D6DA-DBE8-4CB5-8391-FBCE642FE89F}"/>
              </a:ext>
            </a:extLst>
          </p:cNvPr>
          <p:cNvSpPr>
            <a:spLocks noChangeAspect="1"/>
          </p:cNvSpPr>
          <p:nvPr/>
        </p:nvSpPr>
        <p:spPr>
          <a:xfrm>
            <a:off x="2176236" y="4631028"/>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1" name="テキスト ボックス 30">
            <a:extLst>
              <a:ext uri="{FF2B5EF4-FFF2-40B4-BE49-F238E27FC236}">
                <a16:creationId xmlns:a16="http://schemas.microsoft.com/office/drawing/2014/main" id="{6C452111-CFAA-4130-BCC8-E1F611164E75}"/>
              </a:ext>
            </a:extLst>
          </p:cNvPr>
          <p:cNvSpPr txBox="1"/>
          <p:nvPr/>
        </p:nvSpPr>
        <p:spPr>
          <a:xfrm>
            <a:off x="2531740" y="5244687"/>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32" name="図 31">
            <a:extLst>
              <a:ext uri="{FF2B5EF4-FFF2-40B4-BE49-F238E27FC236}">
                <a16:creationId xmlns:a16="http://schemas.microsoft.com/office/drawing/2014/main" id="{A60F3F86-8146-40F8-B7B4-2B8A16AE7B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4183" y="4547456"/>
            <a:ext cx="786579" cy="786579"/>
          </a:xfrm>
          <a:prstGeom prst="rect">
            <a:avLst/>
          </a:prstGeom>
        </p:spPr>
      </p:pic>
      <p:pic>
        <p:nvPicPr>
          <p:cNvPr id="33" name="Picture 1">
            <a:extLst>
              <a:ext uri="{FF2B5EF4-FFF2-40B4-BE49-F238E27FC236}">
                <a16:creationId xmlns:a16="http://schemas.microsoft.com/office/drawing/2014/main" id="{0DC76BD1-A074-44B6-B1D5-9E20E16B2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75" y="4608300"/>
            <a:ext cx="622339" cy="664892"/>
          </a:xfrm>
          <a:prstGeom prst="rect">
            <a:avLst/>
          </a:prstGeom>
        </p:spPr>
      </p:pic>
      <p:cxnSp>
        <p:nvCxnSpPr>
          <p:cNvPr id="34" name="直線矢印コネクタ 164">
            <a:extLst>
              <a:ext uri="{FF2B5EF4-FFF2-40B4-BE49-F238E27FC236}">
                <a16:creationId xmlns:a16="http://schemas.microsoft.com/office/drawing/2014/main" id="{C63549C2-6795-416D-8265-564818AF25E6}"/>
              </a:ext>
            </a:extLst>
          </p:cNvPr>
          <p:cNvCxnSpPr>
            <a:cxnSpLocks/>
            <a:stCxn id="33" idx="3"/>
            <a:endCxn id="32" idx="1"/>
          </p:cNvCxnSpPr>
          <p:nvPr/>
        </p:nvCxnSpPr>
        <p:spPr>
          <a:xfrm>
            <a:off x="5041814" y="4940746"/>
            <a:ext cx="64236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5" name="直線矢印コネクタ 164">
            <a:extLst>
              <a:ext uri="{FF2B5EF4-FFF2-40B4-BE49-F238E27FC236}">
                <a16:creationId xmlns:a16="http://schemas.microsoft.com/office/drawing/2014/main" id="{9F8DED75-8365-4F38-958A-BCA2FE7BD4D8}"/>
              </a:ext>
            </a:extLst>
          </p:cNvPr>
          <p:cNvCxnSpPr>
            <a:cxnSpLocks/>
            <a:endCxn id="33" idx="1"/>
          </p:cNvCxnSpPr>
          <p:nvPr/>
        </p:nvCxnSpPr>
        <p:spPr>
          <a:xfrm flipV="1">
            <a:off x="3031769" y="4940746"/>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36" name="図 35">
            <a:extLst>
              <a:ext uri="{FF2B5EF4-FFF2-40B4-BE49-F238E27FC236}">
                <a16:creationId xmlns:a16="http://schemas.microsoft.com/office/drawing/2014/main" id="{D361C3EF-3AAC-462E-AC23-798DAE0B37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2474" y="3335736"/>
            <a:ext cx="780290" cy="780290"/>
          </a:xfrm>
          <a:prstGeom prst="rect">
            <a:avLst/>
          </a:prstGeom>
        </p:spPr>
      </p:pic>
      <p:cxnSp>
        <p:nvCxnSpPr>
          <p:cNvPr id="37" name="直線矢印コネクタ 164">
            <a:extLst>
              <a:ext uri="{FF2B5EF4-FFF2-40B4-BE49-F238E27FC236}">
                <a16:creationId xmlns:a16="http://schemas.microsoft.com/office/drawing/2014/main" id="{5EA51A67-53AC-40E3-8384-3F1626580ED2}"/>
              </a:ext>
            </a:extLst>
          </p:cNvPr>
          <p:cNvCxnSpPr>
            <a:cxnSpLocks/>
            <a:stCxn id="32" idx="0"/>
            <a:endCxn id="36" idx="2"/>
          </p:cNvCxnSpPr>
          <p:nvPr/>
        </p:nvCxnSpPr>
        <p:spPr>
          <a:xfrm flipH="1" flipV="1">
            <a:off x="6072619" y="4116026"/>
            <a:ext cx="4854" cy="431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8" name="テキスト ボックス 37">
            <a:extLst>
              <a:ext uri="{FF2B5EF4-FFF2-40B4-BE49-F238E27FC236}">
                <a16:creationId xmlns:a16="http://schemas.microsoft.com/office/drawing/2014/main" id="{44BE1C18-F368-4B69-8555-93463DFFFBEB}"/>
              </a:ext>
            </a:extLst>
          </p:cNvPr>
          <p:cNvSpPr txBox="1"/>
          <p:nvPr/>
        </p:nvSpPr>
        <p:spPr>
          <a:xfrm>
            <a:off x="5673902" y="5288758"/>
            <a:ext cx="1877437" cy="276999"/>
          </a:xfrm>
          <a:prstGeom prst="rect">
            <a:avLst/>
          </a:prstGeom>
          <a:noFill/>
        </p:spPr>
        <p:txBody>
          <a:bodyPr wrap="none" rtlCol="0">
            <a:spAutoFit/>
          </a:bodyPr>
          <a:lstStyle/>
          <a:p>
            <a:r>
              <a:rPr kumimoji="1" lang="ja-JP" altLang="en-US" sz="1200" dirty="0"/>
              <a:t>リアルタイムデータ分析</a:t>
            </a:r>
          </a:p>
        </p:txBody>
      </p:sp>
      <p:sp>
        <p:nvSpPr>
          <p:cNvPr id="39" name="テキスト ボックス 38">
            <a:extLst>
              <a:ext uri="{FF2B5EF4-FFF2-40B4-BE49-F238E27FC236}">
                <a16:creationId xmlns:a16="http://schemas.microsoft.com/office/drawing/2014/main" id="{53A9B578-DB7D-467F-962C-F0B83F42158D}"/>
              </a:ext>
            </a:extLst>
          </p:cNvPr>
          <p:cNvSpPr txBox="1"/>
          <p:nvPr/>
        </p:nvSpPr>
        <p:spPr>
          <a:xfrm>
            <a:off x="6111422" y="4177234"/>
            <a:ext cx="1723549" cy="276999"/>
          </a:xfrm>
          <a:prstGeom prst="rect">
            <a:avLst/>
          </a:prstGeom>
          <a:noFill/>
        </p:spPr>
        <p:txBody>
          <a:bodyPr wrap="none" rtlCol="0">
            <a:spAutoFit/>
          </a:bodyPr>
          <a:lstStyle/>
          <a:p>
            <a:r>
              <a:rPr kumimoji="1" lang="ja-JP" altLang="en-US" sz="1200"/>
              <a:t>条件合致イベント抽出</a:t>
            </a:r>
          </a:p>
        </p:txBody>
      </p:sp>
      <p:sp>
        <p:nvSpPr>
          <p:cNvPr id="40" name="テキスト ボックス 39">
            <a:extLst>
              <a:ext uri="{FF2B5EF4-FFF2-40B4-BE49-F238E27FC236}">
                <a16:creationId xmlns:a16="http://schemas.microsoft.com/office/drawing/2014/main" id="{9B0DF5BC-8A8D-44E3-9F80-8D73FDF4EEF2}"/>
              </a:ext>
            </a:extLst>
          </p:cNvPr>
          <p:cNvSpPr txBox="1"/>
          <p:nvPr/>
        </p:nvSpPr>
        <p:spPr>
          <a:xfrm>
            <a:off x="5168733" y="5945021"/>
            <a:ext cx="1107996" cy="276999"/>
          </a:xfrm>
          <a:prstGeom prst="rect">
            <a:avLst/>
          </a:prstGeom>
          <a:noFill/>
        </p:spPr>
        <p:txBody>
          <a:bodyPr wrap="none" rtlCol="0">
            <a:spAutoFit/>
          </a:bodyPr>
          <a:lstStyle/>
          <a:p>
            <a:r>
              <a:rPr kumimoji="1" lang="ja-JP" altLang="en-US" sz="1200" dirty="0"/>
              <a:t>データの蓄積</a:t>
            </a:r>
          </a:p>
        </p:txBody>
      </p:sp>
      <p:pic>
        <p:nvPicPr>
          <p:cNvPr id="41" name="図 40" descr="屋外, 標識, 空, 停止 が含まれている画像&#10;&#10;自動的に生成された説明">
            <a:extLst>
              <a:ext uri="{FF2B5EF4-FFF2-40B4-BE49-F238E27FC236}">
                <a16:creationId xmlns:a16="http://schemas.microsoft.com/office/drawing/2014/main" id="{DBC80733-0E35-4C4C-8EC1-B4646F91F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0498" y="5601532"/>
            <a:ext cx="780290" cy="780290"/>
          </a:xfrm>
          <a:prstGeom prst="rect">
            <a:avLst/>
          </a:prstGeom>
        </p:spPr>
      </p:pic>
      <p:cxnSp>
        <p:nvCxnSpPr>
          <p:cNvPr id="42" name="直線矢印コネクタ 164">
            <a:extLst>
              <a:ext uri="{FF2B5EF4-FFF2-40B4-BE49-F238E27FC236}">
                <a16:creationId xmlns:a16="http://schemas.microsoft.com/office/drawing/2014/main" id="{46E35DF7-63A7-4B66-98F9-000C5D36DC85}"/>
              </a:ext>
            </a:extLst>
          </p:cNvPr>
          <p:cNvCxnSpPr>
            <a:cxnSpLocks/>
            <a:stCxn id="33" idx="2"/>
            <a:endCxn id="41" idx="0"/>
          </p:cNvCxnSpPr>
          <p:nvPr/>
        </p:nvCxnSpPr>
        <p:spPr>
          <a:xfrm flipH="1">
            <a:off x="4730643" y="5273192"/>
            <a:ext cx="2" cy="3283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タイトル 1">
            <a:extLst>
              <a:ext uri="{FF2B5EF4-FFF2-40B4-BE49-F238E27FC236}">
                <a16:creationId xmlns:a16="http://schemas.microsoft.com/office/drawing/2014/main" id="{2ACEB663-3882-4BC7-8FBF-72DF43508652}"/>
              </a:ext>
            </a:extLst>
          </p:cNvPr>
          <p:cNvSpPr>
            <a:spLocks noGrp="1"/>
          </p:cNvSpPr>
          <p:nvPr>
            <p:ph type="title"/>
          </p:nvPr>
        </p:nvSpPr>
        <p:spPr/>
        <p:txBody>
          <a:bodyPr/>
          <a:lstStyle/>
          <a:p>
            <a:r>
              <a:rPr kumimoji="1" lang="ja-JP" altLang="en-US" dirty="0"/>
              <a:t>リアルタイムデータ処理</a:t>
            </a:r>
          </a:p>
        </p:txBody>
      </p:sp>
      <p:sp>
        <p:nvSpPr>
          <p:cNvPr id="3" name="コンテンツ プレースホルダー 2">
            <a:extLst>
              <a:ext uri="{FF2B5EF4-FFF2-40B4-BE49-F238E27FC236}">
                <a16:creationId xmlns:a16="http://schemas.microsoft.com/office/drawing/2014/main" id="{17BA0371-2626-4FF0-A98A-6CEB2032E584}"/>
              </a:ext>
            </a:extLst>
          </p:cNvPr>
          <p:cNvSpPr>
            <a:spLocks noGrp="1"/>
          </p:cNvSpPr>
          <p:nvPr>
            <p:ph idx="1"/>
          </p:nvPr>
        </p:nvSpPr>
        <p:spPr>
          <a:xfrm>
            <a:off x="169200" y="1054800"/>
            <a:ext cx="11815200" cy="1695488"/>
          </a:xfrm>
        </p:spPr>
        <p:txBody>
          <a:bodyPr/>
          <a:lstStyle/>
          <a:p>
            <a:r>
              <a:rPr lang="en-US" altLang="ja-JP" dirty="0"/>
              <a:t>IoT</a:t>
            </a:r>
            <a:r>
              <a:rPr lang="ja-JP" altLang="en-US" dirty="0"/>
              <a:t> </a:t>
            </a:r>
            <a:r>
              <a:rPr lang="en-US" altLang="ja-JP" dirty="0"/>
              <a:t>Hub</a:t>
            </a:r>
            <a:r>
              <a:rPr lang="ja-JP" altLang="en-US" dirty="0"/>
              <a:t>にバックエンドのサービスをつなぐための口をつくる</a:t>
            </a:r>
            <a:endParaRPr lang="en-US" altLang="ja-JP" dirty="0"/>
          </a:p>
          <a:p>
            <a:r>
              <a:rPr lang="ja-JP" altLang="en-US" dirty="0"/>
              <a:t>リアルタイムデータ処理後のデータを受信する</a:t>
            </a:r>
            <a:r>
              <a:rPr lang="en-US" altLang="ja-JP" dirty="0"/>
              <a:t>Event</a:t>
            </a:r>
            <a:r>
              <a:rPr lang="ja-JP" altLang="en-US" dirty="0"/>
              <a:t> </a:t>
            </a:r>
            <a:r>
              <a:rPr lang="en-US" altLang="ja-JP" dirty="0"/>
              <a:t>Hub</a:t>
            </a:r>
            <a:r>
              <a:rPr lang="ja-JP" altLang="en-US" dirty="0"/>
              <a:t>を作成</a:t>
            </a:r>
            <a:endParaRPr lang="en-US" altLang="ja-JP" dirty="0"/>
          </a:p>
          <a:p>
            <a:r>
              <a:rPr lang="ja-JP" altLang="en-US" dirty="0"/>
              <a:t>リアルタイムデータ処理サービス</a:t>
            </a:r>
            <a:r>
              <a:rPr lang="en-US" altLang="ja-JP" dirty="0"/>
              <a:t>Stream</a:t>
            </a:r>
            <a:r>
              <a:rPr lang="ja-JP" altLang="en-US" dirty="0"/>
              <a:t> </a:t>
            </a:r>
            <a:r>
              <a:rPr lang="en-US" altLang="ja-JP" dirty="0"/>
              <a:t>Analytics</a:t>
            </a:r>
            <a:r>
              <a:rPr lang="ja-JP" altLang="en-US" dirty="0"/>
              <a:t>を作成する</a:t>
            </a: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1BBACA09-41B5-4A16-8128-0FC494499556}"/>
              </a:ext>
            </a:extLst>
          </p:cNvPr>
          <p:cNvSpPr>
            <a:spLocks noGrp="1"/>
          </p:cNvSpPr>
          <p:nvPr>
            <p:ph type="sldNum" sz="quarter" idx="12"/>
          </p:nvPr>
        </p:nvSpPr>
        <p:spPr/>
        <p:txBody>
          <a:bodyPr/>
          <a:lstStyle/>
          <a:p>
            <a:fld id="{6F84F5BE-853B-463E-BD2A-CF66A7E28F35}" type="slidenum">
              <a:rPr kumimoji="1" lang="ja-JP" altLang="en-US" smtClean="0"/>
              <a:t>103</a:t>
            </a:fld>
            <a:endParaRPr kumimoji="1" lang="ja-JP" altLang="en-US"/>
          </a:p>
        </p:txBody>
      </p:sp>
    </p:spTree>
    <p:extLst>
      <p:ext uri="{BB962C8B-B14F-4D97-AF65-F5344CB8AC3E}">
        <p14:creationId xmlns:p14="http://schemas.microsoft.com/office/powerpoint/2010/main" val="250275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1+#ppt_w/2"/>
                                          </p:val>
                                        </p:tav>
                                        <p:tav tm="100000">
                                          <p:val>
                                            <p:strVal val="#ppt_x"/>
                                          </p:val>
                                        </p:tav>
                                      </p:tavLst>
                                    </p:anim>
                                    <p:anim calcmode="lin" valueType="num">
                                      <p:cBhvr additive="base">
                                        <p:cTn id="1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BFC4DE-1FC9-4247-A86E-4ED71DEA6F86}"/>
              </a:ext>
            </a:extLst>
          </p:cNvPr>
          <p:cNvSpPr>
            <a:spLocks noGrp="1"/>
          </p:cNvSpPr>
          <p:nvPr>
            <p:ph type="title"/>
          </p:nvPr>
        </p:nvSpPr>
        <p:spPr/>
        <p:txBody>
          <a:bodyPr/>
          <a:lstStyle/>
          <a:p>
            <a:r>
              <a:rPr kumimoji="1" lang="en-US" altLang="ja-JP" dirty="0"/>
              <a:t>IoT</a:t>
            </a:r>
            <a:r>
              <a:rPr kumimoji="1" lang="ja-JP" altLang="en-US" dirty="0"/>
              <a:t> </a:t>
            </a:r>
            <a:r>
              <a:rPr kumimoji="1" lang="en-US" altLang="ja-JP" dirty="0"/>
              <a:t>Hub</a:t>
            </a:r>
            <a:r>
              <a:rPr kumimoji="1" lang="ja-JP" altLang="en-US" dirty="0"/>
              <a:t>への</a:t>
            </a:r>
            <a:r>
              <a:rPr kumimoji="1" lang="en-US" altLang="ja-JP" dirty="0"/>
              <a:t>Consumer</a:t>
            </a:r>
            <a:r>
              <a:rPr kumimoji="1" lang="ja-JP" altLang="en-US" dirty="0"/>
              <a:t> </a:t>
            </a:r>
            <a:r>
              <a:rPr kumimoji="1" lang="en-US" altLang="ja-JP" dirty="0"/>
              <a:t>Group</a:t>
            </a:r>
            <a:r>
              <a:rPr kumimoji="1" lang="ja-JP" altLang="en-US" dirty="0"/>
              <a:t>追加</a:t>
            </a:r>
          </a:p>
        </p:txBody>
      </p:sp>
      <p:sp>
        <p:nvSpPr>
          <p:cNvPr id="4" name="スライド番号プレースホルダー 3">
            <a:extLst>
              <a:ext uri="{FF2B5EF4-FFF2-40B4-BE49-F238E27FC236}">
                <a16:creationId xmlns:a16="http://schemas.microsoft.com/office/drawing/2014/main" id="{2EF1EEF1-017A-4182-ADA3-0B4975638CA0}"/>
              </a:ext>
            </a:extLst>
          </p:cNvPr>
          <p:cNvSpPr>
            <a:spLocks noGrp="1"/>
          </p:cNvSpPr>
          <p:nvPr>
            <p:ph type="sldNum" sz="quarter" idx="12"/>
          </p:nvPr>
        </p:nvSpPr>
        <p:spPr/>
        <p:txBody>
          <a:bodyPr/>
          <a:lstStyle/>
          <a:p>
            <a:fld id="{6F84F5BE-853B-463E-BD2A-CF66A7E28F35}" type="slidenum">
              <a:rPr kumimoji="1" lang="ja-JP" altLang="en-US" smtClean="0"/>
              <a:t>104</a:t>
            </a:fld>
            <a:endParaRPr kumimoji="1" lang="ja-JP" altLang="en-US"/>
          </a:p>
        </p:txBody>
      </p:sp>
      <p:pic>
        <p:nvPicPr>
          <p:cNvPr id="6" name="図 5">
            <a:extLst>
              <a:ext uri="{FF2B5EF4-FFF2-40B4-BE49-F238E27FC236}">
                <a16:creationId xmlns:a16="http://schemas.microsoft.com/office/drawing/2014/main" id="{33C1A624-5E8F-4657-AEB1-CC0619A878F2}"/>
              </a:ext>
            </a:extLst>
          </p:cNvPr>
          <p:cNvPicPr>
            <a:picLocks noChangeAspect="1"/>
          </p:cNvPicPr>
          <p:nvPr/>
        </p:nvPicPr>
        <p:blipFill>
          <a:blip r:embed="rId2"/>
          <a:stretch>
            <a:fillRect/>
          </a:stretch>
        </p:blipFill>
        <p:spPr>
          <a:xfrm>
            <a:off x="3576071" y="1671531"/>
            <a:ext cx="8408329" cy="4779762"/>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E4AF60DD-1A30-4508-8F96-1BB3ABAE9231}"/>
              </a:ext>
            </a:extLst>
          </p:cNvPr>
          <p:cNvSpPr txBox="1"/>
          <p:nvPr/>
        </p:nvSpPr>
        <p:spPr>
          <a:xfrm>
            <a:off x="1155549" y="914400"/>
            <a:ext cx="6147837" cy="369332"/>
          </a:xfrm>
          <a:prstGeom prst="rect">
            <a:avLst/>
          </a:prstGeom>
          <a:noFill/>
        </p:spPr>
        <p:txBody>
          <a:bodyPr wrap="none" rtlCol="0">
            <a:spAutoFit/>
          </a:bodyPr>
          <a:lstStyle/>
          <a:p>
            <a:r>
              <a:rPr kumimoji="1" lang="en-US" altLang="ja-JP" dirty="0"/>
              <a:t>※</a:t>
            </a:r>
            <a:r>
              <a:rPr kumimoji="1" lang="ja-JP" altLang="en-US" dirty="0"/>
              <a:t>本設定は、</a:t>
            </a:r>
            <a:r>
              <a:rPr kumimoji="1" lang="en-US" altLang="ja-JP" dirty="0"/>
              <a:t>F0</a:t>
            </a:r>
            <a:r>
              <a:rPr kumimoji="1" lang="ja-JP" altLang="en-US" dirty="0"/>
              <a:t>では利用できません。</a:t>
            </a:r>
            <a:r>
              <a:rPr kumimoji="1" lang="en-US" altLang="ja-JP" dirty="0"/>
              <a:t>S1</a:t>
            </a:r>
            <a:r>
              <a:rPr lang="ja-JP" altLang="en-US" dirty="0"/>
              <a:t>以上で可能です。</a:t>
            </a:r>
            <a:endParaRPr kumimoji="1" lang="ja-JP" altLang="en-US" dirty="0"/>
          </a:p>
        </p:txBody>
      </p:sp>
      <p:sp>
        <p:nvSpPr>
          <p:cNvPr id="8" name="四角形: 角を丸くする 7">
            <a:extLst>
              <a:ext uri="{FF2B5EF4-FFF2-40B4-BE49-F238E27FC236}">
                <a16:creationId xmlns:a16="http://schemas.microsoft.com/office/drawing/2014/main" id="{43DDACEC-FFCE-4288-9DD9-F00852FD3D2F}"/>
              </a:ext>
            </a:extLst>
          </p:cNvPr>
          <p:cNvSpPr/>
          <p:nvPr/>
        </p:nvSpPr>
        <p:spPr>
          <a:xfrm>
            <a:off x="3655119" y="5245021"/>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35A87087-4950-4988-A897-181479FAD7F2}"/>
              </a:ext>
            </a:extLst>
          </p:cNvPr>
          <p:cNvCxnSpPr>
            <a:cxnSpLocks/>
            <a:stCxn id="8" idx="3"/>
            <a:endCxn id="11" idx="1"/>
          </p:cNvCxnSpPr>
          <p:nvPr/>
        </p:nvCxnSpPr>
        <p:spPr>
          <a:xfrm>
            <a:off x="4916548" y="5422029"/>
            <a:ext cx="1146750" cy="26713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BFB8F72D-7F6F-4AB8-B0CC-0632FE544328}"/>
              </a:ext>
            </a:extLst>
          </p:cNvPr>
          <p:cNvSpPr txBox="1"/>
          <p:nvPr/>
        </p:nvSpPr>
        <p:spPr>
          <a:xfrm>
            <a:off x="0" y="1727519"/>
            <a:ext cx="3575018" cy="1323439"/>
          </a:xfrm>
          <a:prstGeom prst="rect">
            <a:avLst/>
          </a:prstGeom>
          <a:noFill/>
        </p:spPr>
        <p:txBody>
          <a:bodyPr wrap="none" rtlCol="0">
            <a:spAutoFit/>
          </a:bodyPr>
          <a:lstStyle/>
          <a:p>
            <a:pPr marL="342900" indent="-342900">
              <a:buAutoNum type="arabicPeriod"/>
            </a:pPr>
            <a:r>
              <a:rPr kumimoji="1" lang="en-US" altLang="ja-JP" sz="1600" dirty="0"/>
              <a:t>IoT</a:t>
            </a:r>
            <a:r>
              <a:rPr kumimoji="1" lang="ja-JP" altLang="en-US" sz="1600" dirty="0"/>
              <a:t> </a:t>
            </a:r>
            <a:r>
              <a:rPr kumimoji="1" lang="en-US" altLang="ja-JP" sz="1600" dirty="0"/>
              <a:t>Hub</a:t>
            </a:r>
            <a:r>
              <a:rPr lang="ja-JP" altLang="en-US" sz="1600" dirty="0"/>
              <a:t>の設定を開く</a:t>
            </a:r>
            <a:endParaRPr lang="en-US" altLang="ja-JP" sz="1600" dirty="0"/>
          </a:p>
          <a:p>
            <a:pPr marL="342900" indent="-342900">
              <a:buAutoNum type="arabicPeriod"/>
            </a:pPr>
            <a:r>
              <a:rPr kumimoji="1" lang="ja-JP" altLang="en-US" sz="1600" dirty="0"/>
              <a:t>“</a:t>
            </a:r>
            <a:r>
              <a:rPr kumimoji="1" lang="en-US" altLang="ja-JP" sz="1600" dirty="0"/>
              <a:t>Built-in</a:t>
            </a:r>
            <a:r>
              <a:rPr kumimoji="1" lang="ja-JP" altLang="en-US" sz="1600" dirty="0"/>
              <a:t> </a:t>
            </a:r>
            <a:r>
              <a:rPr kumimoji="1" lang="en-US" altLang="ja-JP" sz="1600" dirty="0"/>
              <a:t>endpoints</a:t>
            </a:r>
            <a:r>
              <a:rPr kumimoji="1" lang="ja-JP" altLang="en-US" sz="1600" dirty="0"/>
              <a:t>”を選択</a:t>
            </a:r>
            <a:endParaRPr kumimoji="1" lang="en-US" altLang="ja-JP" sz="1600" dirty="0"/>
          </a:p>
          <a:p>
            <a:pPr marL="342900" indent="-342900">
              <a:buAutoNum type="arabicPeriod"/>
            </a:pPr>
            <a:r>
              <a:rPr lang="ja-JP" altLang="en-US" sz="1600" dirty="0"/>
              <a:t>“</a:t>
            </a:r>
            <a:r>
              <a:rPr lang="en-US" altLang="ja-JP" sz="1600" dirty="0"/>
              <a:t>CONSUMER</a:t>
            </a:r>
            <a:r>
              <a:rPr lang="ja-JP" altLang="en-US" sz="1600" dirty="0"/>
              <a:t> </a:t>
            </a:r>
            <a:r>
              <a:rPr lang="en-US" altLang="ja-JP" sz="1600" dirty="0"/>
              <a:t>GROUPS</a:t>
            </a:r>
            <a:r>
              <a:rPr lang="ja-JP" altLang="en-US" sz="1600" dirty="0"/>
              <a:t>”に</a:t>
            </a:r>
            <a:r>
              <a:rPr lang="en-US" altLang="ja-JP" sz="1600" dirty="0"/>
              <a:t>…</a:t>
            </a:r>
          </a:p>
          <a:p>
            <a:pPr marL="800100" lvl="1" indent="-342900">
              <a:buAutoNum type="arabicPeriod"/>
            </a:pPr>
            <a:r>
              <a:rPr kumimoji="1" lang="ja-JP" altLang="en-US" sz="1600" dirty="0"/>
              <a:t>“</a:t>
            </a:r>
            <a:r>
              <a:rPr kumimoji="1" lang="en-US" altLang="ja-JP" sz="1600" dirty="0" err="1"/>
              <a:t>sa</a:t>
            </a:r>
            <a:r>
              <a:rPr kumimoji="1" lang="ja-JP" altLang="en-US" sz="1600" dirty="0"/>
              <a:t>”</a:t>
            </a:r>
            <a:r>
              <a:rPr lang="ja-JP" altLang="en-US" sz="1600" dirty="0"/>
              <a:t>、“</a:t>
            </a:r>
            <a:r>
              <a:rPr lang="en-US" altLang="ja-JP" sz="1600" dirty="0" err="1"/>
              <a:t>tsi</a:t>
            </a:r>
            <a:r>
              <a:rPr lang="ja-JP" altLang="en-US" sz="1600" dirty="0"/>
              <a:t>”を入力</a:t>
            </a:r>
            <a:r>
              <a:rPr kumimoji="1" lang="ja-JP" altLang="en-US" sz="1600" dirty="0"/>
              <a:t>をクリック</a:t>
            </a:r>
            <a:endParaRPr kumimoji="1" lang="en-US" altLang="ja-JP" sz="1600" dirty="0"/>
          </a:p>
          <a:p>
            <a:pPr marL="800100" lvl="1" indent="-342900">
              <a:buAutoNum type="arabicPeriod"/>
            </a:pPr>
            <a:r>
              <a:rPr lang="ja-JP" altLang="en-US" sz="1600" dirty="0"/>
              <a:t>“</a:t>
            </a:r>
            <a:r>
              <a:rPr lang="en-US" altLang="ja-JP" sz="1600" dirty="0"/>
              <a:t>Save</a:t>
            </a:r>
            <a:r>
              <a:rPr lang="ja-JP" altLang="en-US" sz="1600" dirty="0"/>
              <a:t>”をクリック</a:t>
            </a:r>
            <a:endParaRPr kumimoji="1" lang="ja-JP" altLang="en-US" sz="1600" dirty="0"/>
          </a:p>
        </p:txBody>
      </p:sp>
      <p:sp>
        <p:nvSpPr>
          <p:cNvPr id="11" name="四角形: 角を丸くする 10">
            <a:extLst>
              <a:ext uri="{FF2B5EF4-FFF2-40B4-BE49-F238E27FC236}">
                <a16:creationId xmlns:a16="http://schemas.microsoft.com/office/drawing/2014/main" id="{F9D956A2-D179-4E3A-B4A8-CF524D2239FF}"/>
              </a:ext>
            </a:extLst>
          </p:cNvPr>
          <p:cNvSpPr/>
          <p:nvPr/>
        </p:nvSpPr>
        <p:spPr>
          <a:xfrm>
            <a:off x="6063298" y="5310901"/>
            <a:ext cx="2404427" cy="7565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0FF28AA2-2A26-45CE-B3E7-223FD5953B01}"/>
              </a:ext>
            </a:extLst>
          </p:cNvPr>
          <p:cNvCxnSpPr>
            <a:cxnSpLocks/>
            <a:stCxn id="11" idx="3"/>
            <a:endCxn id="14" idx="2"/>
          </p:cNvCxnSpPr>
          <p:nvPr/>
        </p:nvCxnSpPr>
        <p:spPr>
          <a:xfrm flipH="1" flipV="1">
            <a:off x="5932012" y="2524125"/>
            <a:ext cx="2535713" cy="3165038"/>
          </a:xfrm>
          <a:prstGeom prst="bentConnector4">
            <a:avLst>
              <a:gd name="adj1" fmla="val -9015"/>
              <a:gd name="adj2" fmla="val 5597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6705556F-E601-4321-ADEA-A4BDD145E517}"/>
              </a:ext>
            </a:extLst>
          </p:cNvPr>
          <p:cNvSpPr/>
          <p:nvPr/>
        </p:nvSpPr>
        <p:spPr>
          <a:xfrm>
            <a:off x="5653723" y="2167299"/>
            <a:ext cx="556577" cy="356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8739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1E24A0-6D0E-4D3D-AF2D-51E8D033EC71}"/>
              </a:ext>
            </a:extLst>
          </p:cNvPr>
          <p:cNvSpPr>
            <a:spLocks noGrp="1"/>
          </p:cNvSpPr>
          <p:nvPr>
            <p:ph type="title"/>
          </p:nvPr>
        </p:nvSpPr>
        <p:spPr/>
        <p:txBody>
          <a:bodyPr/>
          <a:lstStyle/>
          <a:p>
            <a:r>
              <a:rPr kumimoji="1" lang="ja-JP" altLang="en-US" dirty="0"/>
              <a:t>データ処理後の受信用</a:t>
            </a:r>
            <a:r>
              <a:rPr kumimoji="1" lang="en-US" altLang="ja-JP" dirty="0"/>
              <a:t>Event</a:t>
            </a:r>
            <a:r>
              <a:rPr kumimoji="1" lang="ja-JP" altLang="en-US" dirty="0"/>
              <a:t> </a:t>
            </a:r>
            <a:r>
              <a:rPr kumimoji="1" lang="en-US" altLang="ja-JP" dirty="0"/>
              <a:t>Hub</a:t>
            </a:r>
            <a:r>
              <a:rPr kumimoji="1" lang="ja-JP" altLang="en-US" dirty="0"/>
              <a:t>を作成</a:t>
            </a:r>
          </a:p>
        </p:txBody>
      </p:sp>
      <p:sp>
        <p:nvSpPr>
          <p:cNvPr id="4" name="スライド番号プレースホルダー 3">
            <a:extLst>
              <a:ext uri="{FF2B5EF4-FFF2-40B4-BE49-F238E27FC236}">
                <a16:creationId xmlns:a16="http://schemas.microsoft.com/office/drawing/2014/main" id="{E67D19BF-7C27-4AF6-BE02-6206050E3E2B}"/>
              </a:ext>
            </a:extLst>
          </p:cNvPr>
          <p:cNvSpPr>
            <a:spLocks noGrp="1"/>
          </p:cNvSpPr>
          <p:nvPr>
            <p:ph type="sldNum" sz="quarter" idx="12"/>
          </p:nvPr>
        </p:nvSpPr>
        <p:spPr/>
        <p:txBody>
          <a:bodyPr/>
          <a:lstStyle/>
          <a:p>
            <a:fld id="{6F84F5BE-853B-463E-BD2A-CF66A7E28F35}" type="slidenum">
              <a:rPr kumimoji="1" lang="ja-JP" altLang="en-US" smtClean="0"/>
              <a:t>105</a:t>
            </a:fld>
            <a:endParaRPr kumimoji="1" lang="ja-JP" altLang="en-US"/>
          </a:p>
        </p:txBody>
      </p:sp>
      <p:pic>
        <p:nvPicPr>
          <p:cNvPr id="5" name="図 4">
            <a:extLst>
              <a:ext uri="{FF2B5EF4-FFF2-40B4-BE49-F238E27FC236}">
                <a16:creationId xmlns:a16="http://schemas.microsoft.com/office/drawing/2014/main" id="{D653EF95-A882-4D9F-B819-9065C5FB2112}"/>
              </a:ext>
            </a:extLst>
          </p:cNvPr>
          <p:cNvPicPr>
            <a:picLocks noChangeAspect="1"/>
          </p:cNvPicPr>
          <p:nvPr/>
        </p:nvPicPr>
        <p:blipFill>
          <a:blip r:embed="rId2"/>
          <a:stretch>
            <a:fillRect/>
          </a:stretch>
        </p:blipFill>
        <p:spPr>
          <a:xfrm>
            <a:off x="386240" y="3300643"/>
            <a:ext cx="5180296" cy="3190875"/>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E1285EB6-2A06-4006-B1CD-CAD22B2E8E38}"/>
              </a:ext>
            </a:extLst>
          </p:cNvPr>
          <p:cNvPicPr>
            <a:picLocks noChangeAspect="1"/>
          </p:cNvPicPr>
          <p:nvPr/>
        </p:nvPicPr>
        <p:blipFill>
          <a:blip r:embed="rId3"/>
          <a:stretch>
            <a:fillRect/>
          </a:stretch>
        </p:blipFill>
        <p:spPr>
          <a:xfrm>
            <a:off x="4036406" y="2015411"/>
            <a:ext cx="1845660" cy="3732245"/>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a16="http://schemas.microsoft.com/office/drawing/2014/main" id="{87AF16E9-8C1C-400C-871E-A4CD1D9A6997}"/>
              </a:ext>
            </a:extLst>
          </p:cNvPr>
          <p:cNvSpPr txBox="1"/>
          <p:nvPr/>
        </p:nvSpPr>
        <p:spPr>
          <a:xfrm>
            <a:off x="386240" y="1178212"/>
            <a:ext cx="4185761" cy="369332"/>
          </a:xfrm>
          <a:prstGeom prst="rect">
            <a:avLst/>
          </a:prstGeom>
          <a:noFill/>
        </p:spPr>
        <p:txBody>
          <a:bodyPr wrap="none" rtlCol="0">
            <a:spAutoFit/>
          </a:bodyPr>
          <a:lstStyle/>
          <a:p>
            <a:r>
              <a:rPr kumimoji="1" lang="ja-JP" altLang="en-US" dirty="0"/>
              <a:t>先ず、</a:t>
            </a:r>
            <a:r>
              <a:rPr kumimoji="1" lang="en-US" altLang="ja-JP" dirty="0"/>
              <a:t>Event</a:t>
            </a:r>
            <a:r>
              <a:rPr kumimoji="1" lang="ja-JP" altLang="en-US" dirty="0"/>
              <a:t> </a:t>
            </a:r>
            <a:r>
              <a:rPr kumimoji="1" lang="en-US" altLang="ja-JP" dirty="0"/>
              <a:t>Hub</a:t>
            </a:r>
            <a:r>
              <a:rPr kumimoji="1" lang="ja-JP" altLang="en-US" dirty="0"/>
              <a:t>の名前空間を作成する</a:t>
            </a:r>
          </a:p>
        </p:txBody>
      </p:sp>
      <p:sp>
        <p:nvSpPr>
          <p:cNvPr id="9" name="四角形: 角を丸くする 8">
            <a:extLst>
              <a:ext uri="{FF2B5EF4-FFF2-40B4-BE49-F238E27FC236}">
                <a16:creationId xmlns:a16="http://schemas.microsoft.com/office/drawing/2014/main" id="{BCB6AB54-BBB3-472B-8F41-844D2027855C}"/>
              </a:ext>
            </a:extLst>
          </p:cNvPr>
          <p:cNvSpPr/>
          <p:nvPr/>
        </p:nvSpPr>
        <p:spPr>
          <a:xfrm>
            <a:off x="286653" y="3687069"/>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E3DADD95-A9A0-4FDA-884A-5F3463A717F6}"/>
              </a:ext>
            </a:extLst>
          </p:cNvPr>
          <p:cNvCxnSpPr>
            <a:cxnSpLocks/>
            <a:stCxn id="9" idx="3"/>
            <a:endCxn id="12" idx="1"/>
          </p:cNvCxnSpPr>
          <p:nvPr/>
        </p:nvCxnSpPr>
        <p:spPr>
          <a:xfrm>
            <a:off x="1548082" y="3864077"/>
            <a:ext cx="368288" cy="35401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2D92BF1-51AA-4A2E-8081-270B09EC3EBB}"/>
              </a:ext>
            </a:extLst>
          </p:cNvPr>
          <p:cNvSpPr txBox="1"/>
          <p:nvPr/>
        </p:nvSpPr>
        <p:spPr>
          <a:xfrm>
            <a:off x="386240" y="2029718"/>
            <a:ext cx="3384260" cy="1077218"/>
          </a:xfrm>
          <a:prstGeom prst="rect">
            <a:avLst/>
          </a:prstGeom>
          <a:noFill/>
        </p:spPr>
        <p:txBody>
          <a:bodyPr wrap="none" rtlCol="0">
            <a:spAutoFit/>
          </a:bodyPr>
          <a:lstStyle/>
          <a:p>
            <a:pPr marL="342900" indent="-342900">
              <a:buAutoNum type="arabicPeriod"/>
            </a:pPr>
            <a:r>
              <a:rPr kumimoji="1" lang="ja-JP" altLang="en-US" sz="1600" dirty="0"/>
              <a:t>“＋リソースの作成”をクリック</a:t>
            </a:r>
            <a:endParaRPr lang="en-US" altLang="ja-JP" sz="1600" dirty="0"/>
          </a:p>
          <a:p>
            <a:pPr marL="342900" indent="-342900">
              <a:buAutoNum type="arabicPeriod"/>
            </a:pPr>
            <a:r>
              <a:rPr kumimoji="1" lang="ja-JP" altLang="en-US" sz="1600" dirty="0"/>
              <a:t>“</a:t>
            </a:r>
            <a:r>
              <a:rPr kumimoji="1" lang="en-US" altLang="ja-JP" sz="1600" dirty="0"/>
              <a:t>Event</a:t>
            </a:r>
            <a:r>
              <a:rPr kumimoji="1" lang="ja-JP" altLang="en-US" sz="1600" dirty="0"/>
              <a:t> </a:t>
            </a:r>
            <a:r>
              <a:rPr kumimoji="1" lang="en-US" altLang="ja-JP" sz="1600" dirty="0"/>
              <a:t>Hub</a:t>
            </a:r>
            <a:r>
              <a:rPr kumimoji="1" lang="ja-JP" altLang="en-US" sz="1600" dirty="0"/>
              <a:t>”を検索</a:t>
            </a:r>
            <a:endParaRPr kumimoji="1" lang="en-US" altLang="ja-JP" sz="1600" dirty="0"/>
          </a:p>
          <a:p>
            <a:pPr marL="342900" indent="-342900">
              <a:buAutoNum type="arabicPeriod"/>
            </a:pPr>
            <a:r>
              <a:rPr lang="ja-JP" altLang="en-US" sz="1600" dirty="0"/>
              <a:t>“</a:t>
            </a:r>
            <a:r>
              <a:rPr lang="en-US" altLang="ja-JP" sz="1600" dirty="0"/>
              <a:t>Event</a:t>
            </a:r>
            <a:r>
              <a:rPr lang="ja-JP" altLang="en-US" sz="1600" dirty="0"/>
              <a:t> </a:t>
            </a:r>
            <a:r>
              <a:rPr lang="en-US" altLang="ja-JP" sz="1600" dirty="0"/>
              <a:t>Hubs</a:t>
            </a:r>
            <a:r>
              <a:rPr lang="ja-JP" altLang="en-US" sz="1600" dirty="0"/>
              <a:t>”を選択</a:t>
            </a:r>
            <a:endParaRPr lang="en-US" altLang="ja-JP" sz="1600" dirty="0"/>
          </a:p>
          <a:p>
            <a:pPr marL="342900" indent="-342900">
              <a:buAutoNum type="arabicPeriod"/>
            </a:pPr>
            <a:r>
              <a:rPr kumimoji="1" lang="ja-JP" altLang="en-US" sz="1600" dirty="0"/>
              <a:t>“作成”をクリックして</a:t>
            </a:r>
            <a:r>
              <a:rPr kumimoji="1" lang="en-US" altLang="ja-JP" sz="1600" dirty="0"/>
              <a:t>…</a:t>
            </a:r>
            <a:endParaRPr kumimoji="1" lang="ja-JP" altLang="en-US" sz="1600" dirty="0"/>
          </a:p>
        </p:txBody>
      </p:sp>
      <p:sp>
        <p:nvSpPr>
          <p:cNvPr id="12" name="四角形: 角を丸くする 11">
            <a:extLst>
              <a:ext uri="{FF2B5EF4-FFF2-40B4-BE49-F238E27FC236}">
                <a16:creationId xmlns:a16="http://schemas.microsoft.com/office/drawing/2014/main" id="{B81223DE-1006-4FF6-B235-50D764829120}"/>
              </a:ext>
            </a:extLst>
          </p:cNvPr>
          <p:cNvSpPr/>
          <p:nvPr/>
        </p:nvSpPr>
        <p:spPr>
          <a:xfrm>
            <a:off x="1916370" y="4041084"/>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8A1BB78F-433D-4DBA-8C48-9008E5BB52AE}"/>
              </a:ext>
            </a:extLst>
          </p:cNvPr>
          <p:cNvCxnSpPr>
            <a:cxnSpLocks/>
            <a:stCxn id="25" idx="3"/>
            <a:endCxn id="6" idx="1"/>
          </p:cNvCxnSpPr>
          <p:nvPr/>
        </p:nvCxnSpPr>
        <p:spPr>
          <a:xfrm flipV="1">
            <a:off x="3177799" y="3881534"/>
            <a:ext cx="858607" cy="144609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44B50ED6-95A8-4839-83C8-517FE58757C7}"/>
              </a:ext>
            </a:extLst>
          </p:cNvPr>
          <p:cNvSpPr/>
          <p:nvPr/>
        </p:nvSpPr>
        <p:spPr>
          <a:xfrm>
            <a:off x="4036406" y="5399832"/>
            <a:ext cx="872198" cy="2671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876DC1AF-A8E5-4343-BB51-4908BF3FAF07}"/>
              </a:ext>
            </a:extLst>
          </p:cNvPr>
          <p:cNvCxnSpPr>
            <a:cxnSpLocks/>
            <a:stCxn id="14" idx="3"/>
            <a:endCxn id="16" idx="1"/>
          </p:cNvCxnSpPr>
          <p:nvPr/>
        </p:nvCxnSpPr>
        <p:spPr>
          <a:xfrm flipV="1">
            <a:off x="4908604" y="3881533"/>
            <a:ext cx="1136768" cy="165186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75594CC7-6C42-4258-87EB-68809AAC9222}"/>
              </a:ext>
            </a:extLst>
          </p:cNvPr>
          <p:cNvPicPr>
            <a:picLocks noChangeAspect="1"/>
          </p:cNvPicPr>
          <p:nvPr/>
        </p:nvPicPr>
        <p:blipFill>
          <a:blip r:embed="rId4"/>
          <a:stretch>
            <a:fillRect/>
          </a:stretch>
        </p:blipFill>
        <p:spPr>
          <a:xfrm>
            <a:off x="6045372" y="1585195"/>
            <a:ext cx="2320464" cy="4592676"/>
          </a:xfrm>
          <a:prstGeom prst="rect">
            <a:avLst/>
          </a:prstGeom>
          <a:ln>
            <a:noFill/>
          </a:ln>
          <a:effectLst>
            <a:outerShdw blurRad="292100" dist="139700" dir="2700000" algn="tl" rotWithShape="0">
              <a:srgbClr val="333333">
                <a:alpha val="65000"/>
              </a:srgbClr>
            </a:outerShdw>
          </a:effectLst>
        </p:spPr>
      </p:pic>
      <p:sp>
        <p:nvSpPr>
          <p:cNvPr id="20" name="四角形: 角を丸くする 19">
            <a:extLst>
              <a:ext uri="{FF2B5EF4-FFF2-40B4-BE49-F238E27FC236}">
                <a16:creationId xmlns:a16="http://schemas.microsoft.com/office/drawing/2014/main" id="{1F52028B-1ED8-4019-BD86-954D0CDBE315}"/>
              </a:ext>
            </a:extLst>
          </p:cNvPr>
          <p:cNvSpPr/>
          <p:nvPr/>
        </p:nvSpPr>
        <p:spPr>
          <a:xfrm>
            <a:off x="6114823" y="2255671"/>
            <a:ext cx="1974817" cy="4688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2A015883-2F3E-4243-8BB9-0F2FABB18685}"/>
              </a:ext>
            </a:extLst>
          </p:cNvPr>
          <p:cNvSpPr/>
          <p:nvPr/>
        </p:nvSpPr>
        <p:spPr>
          <a:xfrm>
            <a:off x="6114822" y="2816224"/>
            <a:ext cx="1974817" cy="4688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13F34877-47F2-42E8-8CAE-A341CD86CA4A}"/>
              </a:ext>
            </a:extLst>
          </p:cNvPr>
          <p:cNvSpPr/>
          <p:nvPr/>
        </p:nvSpPr>
        <p:spPr>
          <a:xfrm>
            <a:off x="6114822" y="4281687"/>
            <a:ext cx="1974817" cy="4688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93D3A133-8A44-438F-BBF3-90B44D274CDF}"/>
              </a:ext>
            </a:extLst>
          </p:cNvPr>
          <p:cNvSpPr/>
          <p:nvPr/>
        </p:nvSpPr>
        <p:spPr>
          <a:xfrm>
            <a:off x="6120589" y="4803937"/>
            <a:ext cx="1974817" cy="4688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DD6DD7C7-1003-4201-83B1-880397D49718}"/>
              </a:ext>
            </a:extLst>
          </p:cNvPr>
          <p:cNvSpPr/>
          <p:nvPr/>
        </p:nvSpPr>
        <p:spPr>
          <a:xfrm>
            <a:off x="6096000" y="5809714"/>
            <a:ext cx="872198" cy="2671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四角形: 角を丸くする 24">
            <a:extLst>
              <a:ext uri="{FF2B5EF4-FFF2-40B4-BE49-F238E27FC236}">
                <a16:creationId xmlns:a16="http://schemas.microsoft.com/office/drawing/2014/main" id="{967D939C-7FCC-4C5F-BAD3-7096A51ACFAA}"/>
              </a:ext>
            </a:extLst>
          </p:cNvPr>
          <p:cNvSpPr/>
          <p:nvPr/>
        </p:nvSpPr>
        <p:spPr>
          <a:xfrm>
            <a:off x="1916370" y="5150619"/>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コネクタ: カギ線 26">
            <a:extLst>
              <a:ext uri="{FF2B5EF4-FFF2-40B4-BE49-F238E27FC236}">
                <a16:creationId xmlns:a16="http://schemas.microsoft.com/office/drawing/2014/main" id="{E7532046-BC5F-4416-A024-F422EC5F72BD}"/>
              </a:ext>
            </a:extLst>
          </p:cNvPr>
          <p:cNvCxnSpPr>
            <a:cxnSpLocks/>
            <a:stCxn id="12" idx="2"/>
            <a:endCxn id="25" idx="1"/>
          </p:cNvCxnSpPr>
          <p:nvPr/>
        </p:nvCxnSpPr>
        <p:spPr>
          <a:xfrm rot="5400000">
            <a:off x="1765464" y="4546006"/>
            <a:ext cx="932528" cy="630715"/>
          </a:xfrm>
          <a:prstGeom prst="bentConnector4">
            <a:avLst>
              <a:gd name="adj1" fmla="val 40509"/>
              <a:gd name="adj2" fmla="val 13624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67C6E91-D52E-48C7-B461-3E34E4D6F2F1}"/>
              </a:ext>
            </a:extLst>
          </p:cNvPr>
          <p:cNvSpPr txBox="1"/>
          <p:nvPr/>
        </p:nvSpPr>
        <p:spPr>
          <a:xfrm>
            <a:off x="8436182" y="2087132"/>
            <a:ext cx="3858749" cy="1815882"/>
          </a:xfrm>
          <a:prstGeom prst="rect">
            <a:avLst/>
          </a:prstGeom>
          <a:noFill/>
        </p:spPr>
        <p:txBody>
          <a:bodyPr wrap="none" rtlCol="0">
            <a:spAutoFit/>
          </a:bodyPr>
          <a:lstStyle/>
          <a:p>
            <a:r>
              <a:rPr kumimoji="1" lang="en-US" altLang="ja-JP" sz="1600" dirty="0"/>
              <a:t>5.</a:t>
            </a:r>
            <a:r>
              <a:rPr kumimoji="1" lang="ja-JP" altLang="en-US" sz="1600" dirty="0"/>
              <a:t> “名前”に誰も使っていない文字列を</a:t>
            </a:r>
            <a:br>
              <a:rPr kumimoji="1" lang="en-US" altLang="ja-JP" sz="1600" dirty="0"/>
            </a:br>
            <a:r>
              <a:rPr kumimoji="1" lang="ja-JP" altLang="en-US" sz="1600" dirty="0"/>
              <a:t>　入力</a:t>
            </a:r>
            <a:endParaRPr lang="en-US" altLang="ja-JP" sz="1600" dirty="0"/>
          </a:p>
          <a:p>
            <a:r>
              <a:rPr kumimoji="1" lang="en-US" altLang="ja-JP" sz="1600" dirty="0"/>
              <a:t>6.</a:t>
            </a:r>
            <a:r>
              <a:rPr kumimoji="1" lang="ja-JP" altLang="en-US" sz="1600" dirty="0"/>
              <a:t> “価格レベル”で“</a:t>
            </a:r>
            <a:r>
              <a:rPr kumimoji="1" lang="en-US" altLang="ja-JP" sz="1600" dirty="0"/>
              <a:t>Basic</a:t>
            </a:r>
            <a:r>
              <a:rPr kumimoji="1" lang="ja-JP" altLang="en-US" sz="1600" dirty="0"/>
              <a:t>”を選択</a:t>
            </a:r>
            <a:endParaRPr kumimoji="1" lang="en-US" altLang="ja-JP" sz="1600" dirty="0"/>
          </a:p>
          <a:p>
            <a:r>
              <a:rPr lang="en-US" altLang="ja-JP" sz="1600" dirty="0"/>
              <a:t>7.</a:t>
            </a:r>
            <a:r>
              <a:rPr lang="ja-JP" altLang="en-US" sz="1600" dirty="0"/>
              <a:t> “リソースグループ”を設定</a:t>
            </a:r>
            <a:endParaRPr lang="en-US" altLang="ja-JP" sz="1600" dirty="0"/>
          </a:p>
          <a:p>
            <a:r>
              <a:rPr kumimoji="1" lang="en-US" altLang="ja-JP" sz="1600" dirty="0"/>
              <a:t>8.</a:t>
            </a:r>
            <a:r>
              <a:rPr kumimoji="1" lang="ja-JP" altLang="en-US" sz="1600" dirty="0"/>
              <a:t> “場所”は、</a:t>
            </a:r>
            <a:r>
              <a:rPr kumimoji="1" lang="en-US" altLang="ja-JP" sz="1600" dirty="0"/>
              <a:t>IoT</a:t>
            </a:r>
            <a:r>
              <a:rPr kumimoji="1" lang="ja-JP" altLang="en-US" sz="1600" dirty="0"/>
              <a:t> </a:t>
            </a:r>
            <a:r>
              <a:rPr kumimoji="1" lang="en-US" altLang="ja-JP" sz="1600" dirty="0"/>
              <a:t>Hub</a:t>
            </a:r>
            <a:r>
              <a:rPr kumimoji="1" lang="ja-JP" altLang="en-US" sz="1600" dirty="0"/>
              <a:t>と同じ場所を選択</a:t>
            </a:r>
            <a:endParaRPr kumimoji="1" lang="en-US" altLang="ja-JP" sz="1600" dirty="0"/>
          </a:p>
          <a:p>
            <a:endParaRPr lang="en-US" altLang="ja-JP" sz="1600" dirty="0"/>
          </a:p>
          <a:p>
            <a:r>
              <a:rPr kumimoji="1" lang="ja-JP" altLang="en-US" sz="1600" dirty="0"/>
              <a:t>全部入力が終わったら“作成”をクリック</a:t>
            </a:r>
          </a:p>
        </p:txBody>
      </p:sp>
    </p:spTree>
    <p:extLst>
      <p:ext uri="{BB962C8B-B14F-4D97-AF65-F5344CB8AC3E}">
        <p14:creationId xmlns:p14="http://schemas.microsoft.com/office/powerpoint/2010/main" val="3730999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F7DA42-5435-4807-9495-F2D11D80E907}"/>
              </a:ext>
            </a:extLst>
          </p:cNvPr>
          <p:cNvSpPr>
            <a:spLocks noGrp="1"/>
          </p:cNvSpPr>
          <p:nvPr>
            <p:ph type="title"/>
          </p:nvPr>
        </p:nvSpPr>
        <p:spPr/>
        <p:txBody>
          <a:bodyPr/>
          <a:lstStyle/>
          <a:p>
            <a:r>
              <a:rPr kumimoji="1" lang="en-US" altLang="ja-JP" dirty="0"/>
              <a:t>Event</a:t>
            </a:r>
            <a:r>
              <a:rPr kumimoji="1" lang="ja-JP" altLang="en-US" dirty="0"/>
              <a:t> </a:t>
            </a:r>
            <a:r>
              <a:rPr kumimoji="1" lang="en-US" altLang="ja-JP" dirty="0"/>
              <a:t>Hub</a:t>
            </a:r>
            <a:r>
              <a:rPr kumimoji="1" lang="ja-JP" altLang="en-US" dirty="0"/>
              <a:t>の作成</a:t>
            </a:r>
          </a:p>
        </p:txBody>
      </p:sp>
      <p:sp>
        <p:nvSpPr>
          <p:cNvPr id="4" name="スライド番号プレースホルダー 3">
            <a:extLst>
              <a:ext uri="{FF2B5EF4-FFF2-40B4-BE49-F238E27FC236}">
                <a16:creationId xmlns:a16="http://schemas.microsoft.com/office/drawing/2014/main" id="{EE61F9CC-B18B-486E-A31A-A8119153B22B}"/>
              </a:ext>
            </a:extLst>
          </p:cNvPr>
          <p:cNvSpPr>
            <a:spLocks noGrp="1"/>
          </p:cNvSpPr>
          <p:nvPr>
            <p:ph type="sldNum" sz="quarter" idx="12"/>
          </p:nvPr>
        </p:nvSpPr>
        <p:spPr/>
        <p:txBody>
          <a:bodyPr/>
          <a:lstStyle/>
          <a:p>
            <a:fld id="{6F84F5BE-853B-463E-BD2A-CF66A7E28F35}" type="slidenum">
              <a:rPr kumimoji="1" lang="ja-JP" altLang="en-US" smtClean="0"/>
              <a:t>106</a:t>
            </a:fld>
            <a:endParaRPr kumimoji="1" lang="ja-JP" altLang="en-US"/>
          </a:p>
        </p:txBody>
      </p:sp>
      <p:pic>
        <p:nvPicPr>
          <p:cNvPr id="5" name="図 4">
            <a:extLst>
              <a:ext uri="{FF2B5EF4-FFF2-40B4-BE49-F238E27FC236}">
                <a16:creationId xmlns:a16="http://schemas.microsoft.com/office/drawing/2014/main" id="{43C2D867-FEB6-422D-BA2E-C7ABB423FAFD}"/>
              </a:ext>
            </a:extLst>
          </p:cNvPr>
          <p:cNvPicPr>
            <a:picLocks noChangeAspect="1"/>
          </p:cNvPicPr>
          <p:nvPr/>
        </p:nvPicPr>
        <p:blipFill>
          <a:blip r:embed="rId2"/>
          <a:stretch>
            <a:fillRect/>
          </a:stretch>
        </p:blipFill>
        <p:spPr>
          <a:xfrm>
            <a:off x="1546286" y="2099413"/>
            <a:ext cx="5336956" cy="4161453"/>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30BEB488-6752-4D3A-BC9F-058FBC4A92A1}"/>
              </a:ext>
            </a:extLst>
          </p:cNvPr>
          <p:cNvPicPr>
            <a:picLocks noChangeAspect="1"/>
          </p:cNvPicPr>
          <p:nvPr/>
        </p:nvPicPr>
        <p:blipFill>
          <a:blip r:embed="rId3"/>
          <a:stretch>
            <a:fillRect/>
          </a:stretch>
        </p:blipFill>
        <p:spPr>
          <a:xfrm>
            <a:off x="6609691" y="1493652"/>
            <a:ext cx="3908998" cy="3965358"/>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a16="http://schemas.microsoft.com/office/drawing/2014/main" id="{34F70E6A-BF86-4182-ABBF-E8A32B1BE96E}"/>
              </a:ext>
            </a:extLst>
          </p:cNvPr>
          <p:cNvSpPr/>
          <p:nvPr/>
        </p:nvSpPr>
        <p:spPr>
          <a:xfrm>
            <a:off x="3321699" y="2501324"/>
            <a:ext cx="95328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71CFB956-C3B2-47A8-ACA7-4DFE8EFF662F}"/>
              </a:ext>
            </a:extLst>
          </p:cNvPr>
          <p:cNvCxnSpPr>
            <a:cxnSpLocks/>
            <a:stCxn id="8" idx="3"/>
            <a:endCxn id="7" idx="1"/>
          </p:cNvCxnSpPr>
          <p:nvPr/>
        </p:nvCxnSpPr>
        <p:spPr>
          <a:xfrm>
            <a:off x="4274988" y="2678332"/>
            <a:ext cx="2334703" cy="79799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773BEA11-BC15-493B-ADDA-3E008DB47D8D}"/>
              </a:ext>
            </a:extLst>
          </p:cNvPr>
          <p:cNvSpPr txBox="1"/>
          <p:nvPr/>
        </p:nvSpPr>
        <p:spPr>
          <a:xfrm>
            <a:off x="395570" y="1091408"/>
            <a:ext cx="3179075" cy="830997"/>
          </a:xfrm>
          <a:prstGeom prst="rect">
            <a:avLst/>
          </a:prstGeom>
          <a:noFill/>
        </p:spPr>
        <p:txBody>
          <a:bodyPr wrap="none" rtlCol="0">
            <a:spAutoFit/>
          </a:bodyPr>
          <a:lstStyle/>
          <a:p>
            <a:pPr marL="342900" indent="-342900">
              <a:buAutoNum type="arabicPeriod"/>
            </a:pPr>
            <a:r>
              <a:rPr kumimoji="1" lang="ja-JP" altLang="en-US" sz="1600" dirty="0"/>
              <a:t>“＋イベントハブ”をクリック</a:t>
            </a:r>
            <a:endParaRPr lang="en-US" altLang="ja-JP" sz="1600" dirty="0"/>
          </a:p>
          <a:p>
            <a:pPr marL="342900" indent="-342900">
              <a:buAutoNum type="arabicPeriod"/>
            </a:pPr>
            <a:r>
              <a:rPr kumimoji="1" lang="ja-JP" altLang="en-US" sz="1600" dirty="0"/>
              <a:t>“名前”に</a:t>
            </a:r>
            <a:r>
              <a:rPr lang="ja-JP" altLang="en-US" sz="1600" dirty="0"/>
              <a:t>“</a:t>
            </a:r>
            <a:r>
              <a:rPr lang="en-US" altLang="ja-JP" sz="1600" dirty="0"/>
              <a:t>processed</a:t>
            </a:r>
            <a:r>
              <a:rPr lang="ja-JP" altLang="en-US" sz="1600" dirty="0"/>
              <a:t>”と入力</a:t>
            </a:r>
            <a:endParaRPr kumimoji="1" lang="en-US" altLang="ja-JP" sz="1600" dirty="0"/>
          </a:p>
          <a:p>
            <a:pPr marL="342900" indent="-342900">
              <a:buAutoNum type="arabicPeriod"/>
            </a:pPr>
            <a:r>
              <a:rPr lang="ja-JP" altLang="en-US" sz="1600" dirty="0"/>
              <a:t>“作成”を</a:t>
            </a:r>
            <a:r>
              <a:rPr kumimoji="1" lang="ja-JP" altLang="en-US" sz="1600" dirty="0"/>
              <a:t>クリック</a:t>
            </a:r>
          </a:p>
        </p:txBody>
      </p:sp>
      <p:sp>
        <p:nvSpPr>
          <p:cNvPr id="13" name="四角形: 角を丸くする 12">
            <a:extLst>
              <a:ext uri="{FF2B5EF4-FFF2-40B4-BE49-F238E27FC236}">
                <a16:creationId xmlns:a16="http://schemas.microsoft.com/office/drawing/2014/main" id="{12D718BC-095A-434B-8045-32C3B855F7FA}"/>
              </a:ext>
            </a:extLst>
          </p:cNvPr>
          <p:cNvSpPr/>
          <p:nvPr/>
        </p:nvSpPr>
        <p:spPr>
          <a:xfrm>
            <a:off x="6692336" y="1895563"/>
            <a:ext cx="972741" cy="4843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E9330E9F-93E9-4292-B99D-D44AFA963239}"/>
              </a:ext>
            </a:extLst>
          </p:cNvPr>
          <p:cNvSpPr/>
          <p:nvPr/>
        </p:nvSpPr>
        <p:spPr>
          <a:xfrm>
            <a:off x="6692336" y="5188422"/>
            <a:ext cx="702154" cy="2805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228362B0-119A-4E50-8C3A-510E16274F72}"/>
              </a:ext>
            </a:extLst>
          </p:cNvPr>
          <p:cNvCxnSpPr>
            <a:cxnSpLocks/>
            <a:stCxn id="13" idx="3"/>
            <a:endCxn id="14" idx="0"/>
          </p:cNvCxnSpPr>
          <p:nvPr/>
        </p:nvCxnSpPr>
        <p:spPr>
          <a:xfrm flipH="1">
            <a:off x="7043413" y="2137736"/>
            <a:ext cx="621664" cy="3050686"/>
          </a:xfrm>
          <a:prstGeom prst="bentConnector4">
            <a:avLst>
              <a:gd name="adj1" fmla="val -36772"/>
              <a:gd name="adj2" fmla="val 5396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4307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F86056-28B5-48A1-8E85-0C5EF8ABF3C5}"/>
              </a:ext>
            </a:extLst>
          </p:cNvPr>
          <p:cNvSpPr>
            <a:spLocks noGrp="1"/>
          </p:cNvSpPr>
          <p:nvPr>
            <p:ph type="title"/>
          </p:nvPr>
        </p:nvSpPr>
        <p:spPr/>
        <p:txBody>
          <a:bodyPr/>
          <a:lstStyle/>
          <a:p>
            <a:r>
              <a:rPr kumimoji="1" lang="en-US" altLang="ja-JP" dirty="0"/>
              <a:t>Event</a:t>
            </a:r>
            <a:r>
              <a:rPr kumimoji="1" lang="ja-JP" altLang="en-US" dirty="0"/>
              <a:t> </a:t>
            </a:r>
            <a:r>
              <a:rPr kumimoji="1" lang="en-US" altLang="ja-JP" dirty="0"/>
              <a:t>Hub</a:t>
            </a:r>
            <a:r>
              <a:rPr kumimoji="1" lang="ja-JP" altLang="en-US" dirty="0"/>
              <a:t>のアクセス権設定</a:t>
            </a:r>
          </a:p>
        </p:txBody>
      </p:sp>
      <p:sp>
        <p:nvSpPr>
          <p:cNvPr id="4" name="スライド番号プレースホルダー 3">
            <a:extLst>
              <a:ext uri="{FF2B5EF4-FFF2-40B4-BE49-F238E27FC236}">
                <a16:creationId xmlns:a16="http://schemas.microsoft.com/office/drawing/2014/main" id="{BFEF3CE9-0DF6-4166-92B9-FB28E364B568}"/>
              </a:ext>
            </a:extLst>
          </p:cNvPr>
          <p:cNvSpPr>
            <a:spLocks noGrp="1"/>
          </p:cNvSpPr>
          <p:nvPr>
            <p:ph type="sldNum" sz="quarter" idx="12"/>
          </p:nvPr>
        </p:nvSpPr>
        <p:spPr/>
        <p:txBody>
          <a:bodyPr/>
          <a:lstStyle/>
          <a:p>
            <a:fld id="{6F84F5BE-853B-463E-BD2A-CF66A7E28F35}" type="slidenum">
              <a:rPr kumimoji="1" lang="ja-JP" altLang="en-US" smtClean="0"/>
              <a:t>107</a:t>
            </a:fld>
            <a:endParaRPr kumimoji="1" lang="ja-JP" altLang="en-US"/>
          </a:p>
        </p:txBody>
      </p:sp>
      <p:pic>
        <p:nvPicPr>
          <p:cNvPr id="5" name="図 4">
            <a:extLst>
              <a:ext uri="{FF2B5EF4-FFF2-40B4-BE49-F238E27FC236}">
                <a16:creationId xmlns:a16="http://schemas.microsoft.com/office/drawing/2014/main" id="{EE87C412-476D-409F-A104-B669C4746AAD}"/>
              </a:ext>
            </a:extLst>
          </p:cNvPr>
          <p:cNvPicPr>
            <a:picLocks noChangeAspect="1"/>
          </p:cNvPicPr>
          <p:nvPr/>
        </p:nvPicPr>
        <p:blipFill>
          <a:blip r:embed="rId3"/>
          <a:stretch>
            <a:fillRect/>
          </a:stretch>
        </p:blipFill>
        <p:spPr>
          <a:xfrm>
            <a:off x="1409851" y="1892303"/>
            <a:ext cx="4779553" cy="3582955"/>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B3253A54-9A8C-41F0-BFC2-23D19B90AFC7}"/>
              </a:ext>
            </a:extLst>
          </p:cNvPr>
          <p:cNvSpPr txBox="1"/>
          <p:nvPr/>
        </p:nvSpPr>
        <p:spPr>
          <a:xfrm>
            <a:off x="3004154" y="3447896"/>
            <a:ext cx="3262432" cy="83099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600" dirty="0"/>
              <a:t>この画面の一番下にスクロール</a:t>
            </a:r>
            <a:endParaRPr kumimoji="1" lang="en-US" altLang="ja-JP" sz="1600" dirty="0"/>
          </a:p>
          <a:p>
            <a:r>
              <a:rPr lang="ja-JP" altLang="en-US" sz="1600" dirty="0"/>
              <a:t>作成された項目が追加されている</a:t>
            </a:r>
            <a:endParaRPr lang="en-US" altLang="ja-JP" sz="1600" dirty="0"/>
          </a:p>
          <a:p>
            <a:r>
              <a:rPr kumimoji="1" lang="ja-JP" altLang="en-US" sz="1600" dirty="0"/>
              <a:t>“</a:t>
            </a:r>
            <a:r>
              <a:rPr kumimoji="1" lang="en-US" altLang="ja-JP" sz="1600" dirty="0"/>
              <a:t>processed</a:t>
            </a:r>
            <a:r>
              <a:rPr kumimoji="1" lang="ja-JP" altLang="en-US" sz="1600" dirty="0"/>
              <a:t>”をクリック</a:t>
            </a:r>
          </a:p>
        </p:txBody>
      </p:sp>
      <p:sp>
        <p:nvSpPr>
          <p:cNvPr id="7" name="四角形: 角を丸くする 6">
            <a:extLst>
              <a:ext uri="{FF2B5EF4-FFF2-40B4-BE49-F238E27FC236}">
                <a16:creationId xmlns:a16="http://schemas.microsoft.com/office/drawing/2014/main" id="{6DC8E838-86C6-4D51-82DE-5A8C8BE37318}"/>
              </a:ext>
            </a:extLst>
          </p:cNvPr>
          <p:cNvSpPr/>
          <p:nvPr/>
        </p:nvSpPr>
        <p:spPr>
          <a:xfrm>
            <a:off x="1315618" y="2472889"/>
            <a:ext cx="653141"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2CC1B4BB-9925-430A-8A8C-5A337DD07521}"/>
              </a:ext>
            </a:extLst>
          </p:cNvPr>
          <p:cNvCxnSpPr>
            <a:cxnSpLocks/>
            <a:stCxn id="7" idx="3"/>
            <a:endCxn id="10" idx="1"/>
          </p:cNvCxnSpPr>
          <p:nvPr/>
        </p:nvCxnSpPr>
        <p:spPr>
          <a:xfrm>
            <a:off x="1968759" y="2644462"/>
            <a:ext cx="990854" cy="269758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031E0257-F7FB-4CC2-806D-4F28D7DF6C14}"/>
              </a:ext>
            </a:extLst>
          </p:cNvPr>
          <p:cNvSpPr/>
          <p:nvPr/>
        </p:nvSpPr>
        <p:spPr>
          <a:xfrm>
            <a:off x="2959613" y="5170470"/>
            <a:ext cx="653141"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CD796F15-DE23-40A0-BA2B-C01056473019}"/>
              </a:ext>
            </a:extLst>
          </p:cNvPr>
          <p:cNvPicPr>
            <a:picLocks noChangeAspect="1"/>
          </p:cNvPicPr>
          <p:nvPr/>
        </p:nvPicPr>
        <p:blipFill>
          <a:blip r:embed="rId4"/>
          <a:stretch>
            <a:fillRect/>
          </a:stretch>
        </p:blipFill>
        <p:spPr>
          <a:xfrm>
            <a:off x="6926329" y="1892303"/>
            <a:ext cx="3039942" cy="3582955"/>
          </a:xfrm>
          <a:prstGeom prst="rect">
            <a:avLst/>
          </a:prstGeom>
          <a:ln>
            <a:noFill/>
          </a:ln>
          <a:effectLst>
            <a:outerShdw blurRad="292100" dist="139700" dir="2700000" algn="tl" rotWithShape="0">
              <a:srgbClr val="333333">
                <a:alpha val="65000"/>
              </a:srgbClr>
            </a:outerShdw>
          </a:effectLst>
        </p:spPr>
      </p:pic>
      <p:cxnSp>
        <p:nvCxnSpPr>
          <p:cNvPr id="13" name="コネクタ: カギ線 12">
            <a:extLst>
              <a:ext uri="{FF2B5EF4-FFF2-40B4-BE49-F238E27FC236}">
                <a16:creationId xmlns:a16="http://schemas.microsoft.com/office/drawing/2014/main" id="{66DFB8BB-6DBD-4685-8C54-B7AE3DAAA060}"/>
              </a:ext>
            </a:extLst>
          </p:cNvPr>
          <p:cNvCxnSpPr>
            <a:cxnSpLocks/>
            <a:stCxn id="10" idx="3"/>
            <a:endCxn id="12" idx="2"/>
          </p:cNvCxnSpPr>
          <p:nvPr/>
        </p:nvCxnSpPr>
        <p:spPr>
          <a:xfrm>
            <a:off x="3612754" y="5342043"/>
            <a:ext cx="4833546" cy="133215"/>
          </a:xfrm>
          <a:prstGeom prst="bentConnector4">
            <a:avLst>
              <a:gd name="adj1" fmla="val 34277"/>
              <a:gd name="adj2" fmla="val 27160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ECEB3D50-3A7B-4B67-B206-DC91F83C789B}"/>
              </a:ext>
            </a:extLst>
          </p:cNvPr>
          <p:cNvSpPr/>
          <p:nvPr/>
        </p:nvSpPr>
        <p:spPr>
          <a:xfrm>
            <a:off x="6958665" y="3773999"/>
            <a:ext cx="1272553"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251253C5-A875-417A-9594-94410E5E9C9B}"/>
              </a:ext>
            </a:extLst>
          </p:cNvPr>
          <p:cNvSpPr txBox="1"/>
          <p:nvPr/>
        </p:nvSpPr>
        <p:spPr>
          <a:xfrm>
            <a:off x="3023118" y="1408922"/>
            <a:ext cx="5570756" cy="369332"/>
          </a:xfrm>
          <a:prstGeom prst="rect">
            <a:avLst/>
          </a:prstGeom>
          <a:noFill/>
        </p:spPr>
        <p:txBody>
          <a:bodyPr wrap="none" rtlCol="0">
            <a:spAutoFit/>
          </a:bodyPr>
          <a:lstStyle/>
          <a:p>
            <a:r>
              <a:rPr kumimoji="1" lang="en-US" altLang="ja-JP" dirty="0"/>
              <a:t>※</a:t>
            </a:r>
            <a:r>
              <a:rPr kumimoji="1" lang="ja-JP" altLang="en-US" dirty="0"/>
              <a:t>名前空間と、</a:t>
            </a:r>
            <a:r>
              <a:rPr kumimoji="1" lang="en-US" altLang="ja-JP" dirty="0"/>
              <a:t>Event</a:t>
            </a:r>
            <a:r>
              <a:rPr kumimoji="1" lang="ja-JP" altLang="en-US" dirty="0"/>
              <a:t> </a:t>
            </a:r>
            <a:r>
              <a:rPr kumimoji="1" lang="en-US" altLang="ja-JP" dirty="0"/>
              <a:t>Hub</a:t>
            </a:r>
            <a:r>
              <a:rPr lang="ja-JP" altLang="en-US" dirty="0"/>
              <a:t>に同じ項目があるので注意</a:t>
            </a:r>
            <a:endParaRPr kumimoji="1" lang="ja-JP" altLang="en-US" dirty="0"/>
          </a:p>
        </p:txBody>
      </p:sp>
    </p:spTree>
    <p:extLst>
      <p:ext uri="{BB962C8B-B14F-4D97-AF65-F5344CB8AC3E}">
        <p14:creationId xmlns:p14="http://schemas.microsoft.com/office/powerpoint/2010/main" val="165844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DBAFC0-ECD7-4795-95CE-9429A294AEFC}"/>
              </a:ext>
            </a:extLst>
          </p:cNvPr>
          <p:cNvSpPr>
            <a:spLocks noGrp="1"/>
          </p:cNvSpPr>
          <p:nvPr>
            <p:ph type="title"/>
          </p:nvPr>
        </p:nvSpPr>
        <p:spPr/>
        <p:txBody>
          <a:bodyPr/>
          <a:lstStyle/>
          <a:p>
            <a:r>
              <a:rPr kumimoji="1" lang="ja-JP" altLang="en-US" dirty="0"/>
              <a:t>送信と受信のアクセスロールを追加</a:t>
            </a:r>
          </a:p>
        </p:txBody>
      </p:sp>
      <p:sp>
        <p:nvSpPr>
          <p:cNvPr id="4" name="スライド番号プレースホルダー 3">
            <a:extLst>
              <a:ext uri="{FF2B5EF4-FFF2-40B4-BE49-F238E27FC236}">
                <a16:creationId xmlns:a16="http://schemas.microsoft.com/office/drawing/2014/main" id="{A1D588C2-CFBB-485E-80B8-4C78FA3951DF}"/>
              </a:ext>
            </a:extLst>
          </p:cNvPr>
          <p:cNvSpPr>
            <a:spLocks noGrp="1"/>
          </p:cNvSpPr>
          <p:nvPr>
            <p:ph type="sldNum" sz="quarter" idx="12"/>
          </p:nvPr>
        </p:nvSpPr>
        <p:spPr/>
        <p:txBody>
          <a:bodyPr/>
          <a:lstStyle/>
          <a:p>
            <a:fld id="{6F84F5BE-853B-463E-BD2A-CF66A7E28F35}" type="slidenum">
              <a:rPr kumimoji="1" lang="ja-JP" altLang="en-US" smtClean="0"/>
              <a:t>108</a:t>
            </a:fld>
            <a:endParaRPr kumimoji="1" lang="ja-JP" altLang="en-US"/>
          </a:p>
        </p:txBody>
      </p:sp>
      <p:pic>
        <p:nvPicPr>
          <p:cNvPr id="5" name="図 4">
            <a:extLst>
              <a:ext uri="{FF2B5EF4-FFF2-40B4-BE49-F238E27FC236}">
                <a16:creationId xmlns:a16="http://schemas.microsoft.com/office/drawing/2014/main" id="{0BBA2763-594D-45F5-AEDB-A320833B06E4}"/>
              </a:ext>
            </a:extLst>
          </p:cNvPr>
          <p:cNvPicPr>
            <a:picLocks noChangeAspect="1"/>
          </p:cNvPicPr>
          <p:nvPr/>
        </p:nvPicPr>
        <p:blipFill>
          <a:blip r:embed="rId2"/>
          <a:stretch>
            <a:fillRect/>
          </a:stretch>
        </p:blipFill>
        <p:spPr>
          <a:xfrm>
            <a:off x="366614" y="2493628"/>
            <a:ext cx="3878814" cy="2743770"/>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E1C7FADA-047C-47D9-B4FE-E2A6D78BB5B8}"/>
              </a:ext>
            </a:extLst>
          </p:cNvPr>
          <p:cNvPicPr>
            <a:picLocks noChangeAspect="1"/>
          </p:cNvPicPr>
          <p:nvPr/>
        </p:nvPicPr>
        <p:blipFill>
          <a:blip r:embed="rId3"/>
          <a:stretch>
            <a:fillRect/>
          </a:stretch>
        </p:blipFill>
        <p:spPr>
          <a:xfrm>
            <a:off x="5894712" y="1152329"/>
            <a:ext cx="2319338" cy="2409826"/>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4BF9C5BD-ECD6-446D-8D52-43C87E67F1D8}"/>
              </a:ext>
            </a:extLst>
          </p:cNvPr>
          <p:cNvPicPr>
            <a:picLocks noChangeAspect="1"/>
          </p:cNvPicPr>
          <p:nvPr/>
        </p:nvPicPr>
        <p:blipFill>
          <a:blip r:embed="rId4"/>
          <a:stretch>
            <a:fillRect/>
          </a:stretch>
        </p:blipFill>
        <p:spPr>
          <a:xfrm>
            <a:off x="5894712" y="4021493"/>
            <a:ext cx="2319338" cy="2464599"/>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a16="http://schemas.microsoft.com/office/drawing/2014/main" id="{CCDBCFC1-2CC6-4DCA-937A-C3B2C2EF4E20}"/>
              </a:ext>
            </a:extLst>
          </p:cNvPr>
          <p:cNvSpPr/>
          <p:nvPr/>
        </p:nvSpPr>
        <p:spPr>
          <a:xfrm>
            <a:off x="513184" y="4320350"/>
            <a:ext cx="1019755"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A39C5470-A3EE-4A45-9F49-2BFCF146A844}"/>
              </a:ext>
            </a:extLst>
          </p:cNvPr>
          <p:cNvCxnSpPr>
            <a:cxnSpLocks/>
            <a:stCxn id="8" idx="3"/>
            <a:endCxn id="10" idx="1"/>
          </p:cNvCxnSpPr>
          <p:nvPr/>
        </p:nvCxnSpPr>
        <p:spPr>
          <a:xfrm flipV="1">
            <a:off x="1532939" y="3143133"/>
            <a:ext cx="843060" cy="134879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34ECDEF9-680E-4693-BB75-C4BB4DAC017D}"/>
              </a:ext>
            </a:extLst>
          </p:cNvPr>
          <p:cNvSpPr/>
          <p:nvPr/>
        </p:nvSpPr>
        <p:spPr>
          <a:xfrm>
            <a:off x="2375999" y="2971560"/>
            <a:ext cx="646530"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a16="http://schemas.microsoft.com/office/drawing/2014/main" id="{CE54DF97-DA2F-413E-8736-77B5025D4DF2}"/>
              </a:ext>
            </a:extLst>
          </p:cNvPr>
          <p:cNvCxnSpPr>
            <a:cxnSpLocks/>
            <a:stCxn id="10" idx="3"/>
            <a:endCxn id="6" idx="1"/>
          </p:cNvCxnSpPr>
          <p:nvPr/>
        </p:nvCxnSpPr>
        <p:spPr>
          <a:xfrm flipV="1">
            <a:off x="3022529" y="2357242"/>
            <a:ext cx="2872183" cy="78589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E3213F84-19E7-4A74-9B4D-7C1E372A8045}"/>
              </a:ext>
            </a:extLst>
          </p:cNvPr>
          <p:cNvCxnSpPr>
            <a:cxnSpLocks/>
            <a:stCxn id="10" idx="3"/>
            <a:endCxn id="7" idx="1"/>
          </p:cNvCxnSpPr>
          <p:nvPr/>
        </p:nvCxnSpPr>
        <p:spPr>
          <a:xfrm>
            <a:off x="3022529" y="3143133"/>
            <a:ext cx="2872183" cy="211066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6E53F4C2-1CF9-4DFC-B6E1-5A007576CF6E}"/>
              </a:ext>
            </a:extLst>
          </p:cNvPr>
          <p:cNvSpPr/>
          <p:nvPr/>
        </p:nvSpPr>
        <p:spPr>
          <a:xfrm>
            <a:off x="6058417" y="1706285"/>
            <a:ext cx="1689174" cy="4485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01E71950-7933-4387-B983-7B91F133F881}"/>
              </a:ext>
            </a:extLst>
          </p:cNvPr>
          <p:cNvSpPr/>
          <p:nvPr/>
        </p:nvSpPr>
        <p:spPr>
          <a:xfrm>
            <a:off x="6058417" y="2377462"/>
            <a:ext cx="646530"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86F496BF-C786-4D2B-816A-39C76F7CE2F9}"/>
              </a:ext>
            </a:extLst>
          </p:cNvPr>
          <p:cNvSpPr/>
          <p:nvPr/>
        </p:nvSpPr>
        <p:spPr>
          <a:xfrm>
            <a:off x="6044241" y="3201264"/>
            <a:ext cx="746420"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A625CD82-D61A-426F-BC0B-B04A144047F9}"/>
              </a:ext>
            </a:extLst>
          </p:cNvPr>
          <p:cNvSpPr/>
          <p:nvPr/>
        </p:nvSpPr>
        <p:spPr>
          <a:xfrm>
            <a:off x="6044241" y="4605010"/>
            <a:ext cx="1689174" cy="4485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EEEB1DE0-C6E0-4951-8C7E-7B7E9495628F}"/>
              </a:ext>
            </a:extLst>
          </p:cNvPr>
          <p:cNvSpPr/>
          <p:nvPr/>
        </p:nvSpPr>
        <p:spPr>
          <a:xfrm>
            <a:off x="6044241" y="5276187"/>
            <a:ext cx="646530"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ED089936-9BA5-4FFD-A5B0-E4812A72E232}"/>
              </a:ext>
            </a:extLst>
          </p:cNvPr>
          <p:cNvSpPr/>
          <p:nvPr/>
        </p:nvSpPr>
        <p:spPr>
          <a:xfrm>
            <a:off x="6030065" y="6099989"/>
            <a:ext cx="746420" cy="3431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7883C0E-F995-4571-BD90-A1CC874A47F5}"/>
              </a:ext>
            </a:extLst>
          </p:cNvPr>
          <p:cNvSpPr txBox="1"/>
          <p:nvPr/>
        </p:nvSpPr>
        <p:spPr>
          <a:xfrm>
            <a:off x="4401879" y="1786270"/>
            <a:ext cx="877163" cy="369332"/>
          </a:xfrm>
          <a:prstGeom prst="rect">
            <a:avLst/>
          </a:prstGeom>
          <a:noFill/>
        </p:spPr>
        <p:txBody>
          <a:bodyPr wrap="none" rtlCol="0">
            <a:spAutoFit/>
          </a:bodyPr>
          <a:lstStyle/>
          <a:p>
            <a:r>
              <a:rPr lang="ja-JP" altLang="en-US" dirty="0"/>
              <a:t>送信用</a:t>
            </a:r>
            <a:endParaRPr kumimoji="1" lang="ja-JP" altLang="en-US" dirty="0"/>
          </a:p>
        </p:txBody>
      </p:sp>
      <p:sp>
        <p:nvSpPr>
          <p:cNvPr id="28" name="テキスト ボックス 27">
            <a:extLst>
              <a:ext uri="{FF2B5EF4-FFF2-40B4-BE49-F238E27FC236}">
                <a16:creationId xmlns:a16="http://schemas.microsoft.com/office/drawing/2014/main" id="{EFC849C5-3B18-414C-AB09-469082035CCC}"/>
              </a:ext>
            </a:extLst>
          </p:cNvPr>
          <p:cNvSpPr txBox="1"/>
          <p:nvPr/>
        </p:nvSpPr>
        <p:spPr>
          <a:xfrm>
            <a:off x="4502763" y="5401329"/>
            <a:ext cx="877163" cy="369332"/>
          </a:xfrm>
          <a:prstGeom prst="rect">
            <a:avLst/>
          </a:prstGeom>
          <a:noFill/>
        </p:spPr>
        <p:txBody>
          <a:bodyPr wrap="none" rtlCol="0">
            <a:spAutoFit/>
          </a:bodyPr>
          <a:lstStyle/>
          <a:p>
            <a:r>
              <a:rPr lang="ja-JP" altLang="en-US" dirty="0"/>
              <a:t>受信用</a:t>
            </a:r>
            <a:endParaRPr lang="en-US" altLang="ja-JP" dirty="0"/>
          </a:p>
        </p:txBody>
      </p:sp>
      <p:sp>
        <p:nvSpPr>
          <p:cNvPr id="29" name="テキスト ボックス 28">
            <a:extLst>
              <a:ext uri="{FF2B5EF4-FFF2-40B4-BE49-F238E27FC236}">
                <a16:creationId xmlns:a16="http://schemas.microsoft.com/office/drawing/2014/main" id="{B8DAE419-25B2-463B-9EAF-0AB5FE4D5F2D}"/>
              </a:ext>
            </a:extLst>
          </p:cNvPr>
          <p:cNvSpPr txBox="1"/>
          <p:nvPr/>
        </p:nvSpPr>
        <p:spPr>
          <a:xfrm>
            <a:off x="395570" y="1091408"/>
            <a:ext cx="3403496" cy="830997"/>
          </a:xfrm>
          <a:prstGeom prst="rect">
            <a:avLst/>
          </a:prstGeom>
          <a:noFill/>
        </p:spPr>
        <p:txBody>
          <a:bodyPr wrap="none" rtlCol="0">
            <a:spAutoFit/>
          </a:bodyPr>
          <a:lstStyle/>
          <a:p>
            <a:pPr marL="342900" indent="-342900">
              <a:buAutoNum type="arabicPeriod"/>
            </a:pPr>
            <a:r>
              <a:rPr kumimoji="1" lang="ja-JP" altLang="en-US" sz="1600" dirty="0"/>
              <a:t>“＋追加”をクリック</a:t>
            </a:r>
            <a:endParaRPr lang="en-US" altLang="ja-JP" sz="1600" dirty="0"/>
          </a:p>
          <a:p>
            <a:pPr marL="342900" indent="-342900">
              <a:buAutoNum type="arabicPeriod"/>
            </a:pPr>
            <a:r>
              <a:rPr lang="ja-JP" altLang="en-US" sz="1600" dirty="0"/>
              <a:t>送信用、受信用をそれぞれ追加</a:t>
            </a:r>
            <a:endParaRPr lang="en-US" altLang="ja-JP" sz="1600" dirty="0"/>
          </a:p>
          <a:p>
            <a:r>
              <a:rPr kumimoji="1" lang="ja-JP" altLang="en-US" sz="1600" dirty="0"/>
              <a:t>　　</a:t>
            </a:r>
            <a:r>
              <a:rPr kumimoji="1" lang="en-US" altLang="ja-JP" sz="1600" dirty="0"/>
              <a:t>※</a:t>
            </a:r>
            <a:r>
              <a:rPr kumimoji="1" lang="ja-JP" altLang="en-US" sz="1600" dirty="0"/>
              <a:t>右図を参照</a:t>
            </a:r>
          </a:p>
        </p:txBody>
      </p:sp>
      <p:sp>
        <p:nvSpPr>
          <p:cNvPr id="30" name="テキスト ボックス 29">
            <a:extLst>
              <a:ext uri="{FF2B5EF4-FFF2-40B4-BE49-F238E27FC236}">
                <a16:creationId xmlns:a16="http://schemas.microsoft.com/office/drawing/2014/main" id="{EEC6E345-9BAC-4A82-A028-53DB76AFE896}"/>
              </a:ext>
            </a:extLst>
          </p:cNvPr>
          <p:cNvSpPr txBox="1"/>
          <p:nvPr/>
        </p:nvSpPr>
        <p:spPr>
          <a:xfrm>
            <a:off x="8377755" y="1163742"/>
            <a:ext cx="3159839" cy="830997"/>
          </a:xfrm>
          <a:prstGeom prst="rect">
            <a:avLst/>
          </a:prstGeom>
          <a:noFill/>
        </p:spPr>
        <p:txBody>
          <a:bodyPr wrap="none" rtlCol="0">
            <a:spAutoFit/>
          </a:bodyPr>
          <a:lstStyle/>
          <a:p>
            <a:pPr marL="342900" indent="-342900">
              <a:buAutoNum type="arabicPeriod"/>
            </a:pPr>
            <a:r>
              <a:rPr kumimoji="1" lang="ja-JP" altLang="en-US" sz="1600" dirty="0"/>
              <a:t>“ポリシー名”に“</a:t>
            </a:r>
            <a:r>
              <a:rPr kumimoji="1" lang="en-US" altLang="ja-JP" sz="1600" dirty="0"/>
              <a:t>send</a:t>
            </a:r>
            <a:r>
              <a:rPr kumimoji="1" lang="ja-JP" altLang="en-US" sz="1600" dirty="0"/>
              <a:t>”と入力</a:t>
            </a:r>
            <a:endParaRPr lang="en-US" altLang="ja-JP" sz="1600" dirty="0"/>
          </a:p>
          <a:p>
            <a:pPr marL="342900" indent="-342900">
              <a:buAutoNum type="arabicPeriod"/>
            </a:pPr>
            <a:r>
              <a:rPr lang="ja-JP" altLang="en-US" sz="1600" dirty="0"/>
              <a:t>“送信”をチェック</a:t>
            </a:r>
            <a:endParaRPr lang="en-US" altLang="ja-JP" sz="1600" dirty="0"/>
          </a:p>
          <a:p>
            <a:pPr marL="342900" indent="-342900">
              <a:buAutoNum type="arabicPeriod"/>
            </a:pPr>
            <a:r>
              <a:rPr lang="ja-JP" altLang="en-US" sz="1600" dirty="0"/>
              <a:t>“作成”ボタンをクリック</a:t>
            </a:r>
            <a:endParaRPr lang="en-US" altLang="ja-JP" sz="1600" dirty="0"/>
          </a:p>
        </p:txBody>
      </p:sp>
      <p:sp>
        <p:nvSpPr>
          <p:cNvPr id="31" name="テキスト ボックス 30">
            <a:extLst>
              <a:ext uri="{FF2B5EF4-FFF2-40B4-BE49-F238E27FC236}">
                <a16:creationId xmlns:a16="http://schemas.microsoft.com/office/drawing/2014/main" id="{5C97245B-4CCF-42EA-8EAD-54E917CD5DFA}"/>
              </a:ext>
            </a:extLst>
          </p:cNvPr>
          <p:cNvSpPr txBox="1"/>
          <p:nvPr/>
        </p:nvSpPr>
        <p:spPr>
          <a:xfrm>
            <a:off x="8441552" y="5516815"/>
            <a:ext cx="3188693" cy="830997"/>
          </a:xfrm>
          <a:prstGeom prst="rect">
            <a:avLst/>
          </a:prstGeom>
          <a:noFill/>
        </p:spPr>
        <p:txBody>
          <a:bodyPr wrap="none" rtlCol="0">
            <a:spAutoFit/>
          </a:bodyPr>
          <a:lstStyle/>
          <a:p>
            <a:pPr marL="342900" indent="-342900">
              <a:buAutoNum type="arabicPeriod"/>
            </a:pPr>
            <a:r>
              <a:rPr kumimoji="1" lang="ja-JP" altLang="en-US" sz="1600" dirty="0"/>
              <a:t>“ポリシー名”に“</a:t>
            </a:r>
            <a:r>
              <a:rPr kumimoji="1" lang="en-US" altLang="ja-JP" sz="1600" dirty="0"/>
              <a:t>listen</a:t>
            </a:r>
            <a:r>
              <a:rPr kumimoji="1" lang="ja-JP" altLang="en-US" sz="1600" dirty="0"/>
              <a:t>”と入力</a:t>
            </a:r>
            <a:endParaRPr lang="en-US" altLang="ja-JP" sz="1600" dirty="0"/>
          </a:p>
          <a:p>
            <a:pPr marL="342900" indent="-342900">
              <a:buAutoNum type="arabicPeriod"/>
            </a:pPr>
            <a:r>
              <a:rPr lang="ja-JP" altLang="en-US" sz="1600" dirty="0"/>
              <a:t>“受信”をチェック</a:t>
            </a:r>
            <a:endParaRPr lang="en-US" altLang="ja-JP" sz="1600" dirty="0"/>
          </a:p>
          <a:p>
            <a:pPr marL="342900" indent="-342900">
              <a:buAutoNum type="arabicPeriod"/>
            </a:pPr>
            <a:r>
              <a:rPr lang="ja-JP" altLang="en-US" sz="1600" dirty="0"/>
              <a:t>“作成”ボタンをクリック</a:t>
            </a:r>
            <a:endParaRPr lang="en-US" altLang="ja-JP" sz="1600" dirty="0"/>
          </a:p>
        </p:txBody>
      </p:sp>
      <p:pic>
        <p:nvPicPr>
          <p:cNvPr id="32" name="図 31">
            <a:extLst>
              <a:ext uri="{FF2B5EF4-FFF2-40B4-BE49-F238E27FC236}">
                <a16:creationId xmlns:a16="http://schemas.microsoft.com/office/drawing/2014/main" id="{91E38CB2-BF93-46D0-B5A0-FA4A2D36899E}"/>
              </a:ext>
            </a:extLst>
          </p:cNvPr>
          <p:cNvPicPr>
            <a:picLocks noChangeAspect="1"/>
          </p:cNvPicPr>
          <p:nvPr/>
        </p:nvPicPr>
        <p:blipFill>
          <a:blip r:embed="rId5"/>
          <a:stretch>
            <a:fillRect/>
          </a:stretch>
        </p:blipFill>
        <p:spPr>
          <a:xfrm>
            <a:off x="7589498" y="2686137"/>
            <a:ext cx="4394902" cy="1805785"/>
          </a:xfrm>
          <a:prstGeom prst="rect">
            <a:avLst/>
          </a:prstGeom>
          <a:ln>
            <a:noFill/>
          </a:ln>
          <a:effectLst>
            <a:outerShdw blurRad="292100" dist="139700" dir="2700000" algn="tl" rotWithShape="0">
              <a:srgbClr val="333333">
                <a:alpha val="65000"/>
              </a:srgbClr>
            </a:outerShdw>
          </a:effectLst>
        </p:spPr>
      </p:pic>
      <p:sp>
        <p:nvSpPr>
          <p:cNvPr id="33" name="矢印: 折線 32">
            <a:extLst>
              <a:ext uri="{FF2B5EF4-FFF2-40B4-BE49-F238E27FC236}">
                <a16:creationId xmlns:a16="http://schemas.microsoft.com/office/drawing/2014/main" id="{0B0874E1-D382-48AF-8953-E76E0B286767}"/>
              </a:ext>
            </a:extLst>
          </p:cNvPr>
          <p:cNvSpPr/>
          <p:nvPr/>
        </p:nvSpPr>
        <p:spPr>
          <a:xfrm rot="5400000">
            <a:off x="9696537" y="2216649"/>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矢印: 折線 33">
            <a:extLst>
              <a:ext uri="{FF2B5EF4-FFF2-40B4-BE49-F238E27FC236}">
                <a16:creationId xmlns:a16="http://schemas.microsoft.com/office/drawing/2014/main" id="{F8726A65-3740-4200-8F4B-0976F53DF4E4}"/>
              </a:ext>
            </a:extLst>
          </p:cNvPr>
          <p:cNvSpPr/>
          <p:nvPr/>
        </p:nvSpPr>
        <p:spPr>
          <a:xfrm rot="16200000" flipV="1">
            <a:off x="9696537" y="4240851"/>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テキスト ボックス 34">
            <a:extLst>
              <a:ext uri="{FF2B5EF4-FFF2-40B4-BE49-F238E27FC236}">
                <a16:creationId xmlns:a16="http://schemas.microsoft.com/office/drawing/2014/main" id="{4FB09DD7-1F57-4AB7-A8AF-6FBCA6E3A837}"/>
              </a:ext>
            </a:extLst>
          </p:cNvPr>
          <p:cNvSpPr txBox="1"/>
          <p:nvPr/>
        </p:nvSpPr>
        <p:spPr>
          <a:xfrm>
            <a:off x="8438876" y="3478974"/>
            <a:ext cx="1005403" cy="338554"/>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ja-JP" altLang="en-US" sz="1600" dirty="0"/>
              <a:t>作成結果</a:t>
            </a:r>
            <a:endParaRPr kumimoji="1" lang="en-US" altLang="ja-JP" sz="1600" dirty="0"/>
          </a:p>
        </p:txBody>
      </p:sp>
    </p:spTree>
    <p:extLst>
      <p:ext uri="{BB962C8B-B14F-4D97-AF65-F5344CB8AC3E}">
        <p14:creationId xmlns:p14="http://schemas.microsoft.com/office/powerpoint/2010/main" val="14615721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4A02A3-EA3C-4A29-BC51-F3559EA761D7}"/>
              </a:ext>
            </a:extLst>
          </p:cNvPr>
          <p:cNvSpPr>
            <a:spLocks noGrp="1"/>
          </p:cNvSpPr>
          <p:nvPr>
            <p:ph type="title"/>
          </p:nvPr>
        </p:nvSpPr>
        <p:spPr/>
        <p:txBody>
          <a:bodyPr/>
          <a:lstStyle/>
          <a:p>
            <a:r>
              <a:rPr kumimoji="1" lang="en-US" altLang="ja-JP" dirty="0"/>
              <a:t>Stream</a:t>
            </a:r>
            <a:r>
              <a:rPr kumimoji="1" lang="ja-JP" altLang="en-US" dirty="0"/>
              <a:t> </a:t>
            </a:r>
            <a:r>
              <a:rPr kumimoji="1" lang="en-US" altLang="ja-JP" dirty="0"/>
              <a:t>Analytics</a:t>
            </a:r>
            <a:r>
              <a:rPr kumimoji="1" lang="ja-JP" altLang="en-US" dirty="0"/>
              <a:t>の作成</a:t>
            </a:r>
          </a:p>
        </p:txBody>
      </p:sp>
      <p:sp>
        <p:nvSpPr>
          <p:cNvPr id="4" name="スライド番号プレースホルダー 3">
            <a:extLst>
              <a:ext uri="{FF2B5EF4-FFF2-40B4-BE49-F238E27FC236}">
                <a16:creationId xmlns:a16="http://schemas.microsoft.com/office/drawing/2014/main" id="{075BB21C-3549-41D0-B6D6-1C4FBC279AF6}"/>
              </a:ext>
            </a:extLst>
          </p:cNvPr>
          <p:cNvSpPr>
            <a:spLocks noGrp="1"/>
          </p:cNvSpPr>
          <p:nvPr>
            <p:ph type="sldNum" sz="quarter" idx="12"/>
          </p:nvPr>
        </p:nvSpPr>
        <p:spPr/>
        <p:txBody>
          <a:bodyPr/>
          <a:lstStyle/>
          <a:p>
            <a:fld id="{6F84F5BE-853B-463E-BD2A-CF66A7E28F35}" type="slidenum">
              <a:rPr kumimoji="1" lang="ja-JP" altLang="en-US" smtClean="0"/>
              <a:t>109</a:t>
            </a:fld>
            <a:endParaRPr kumimoji="1" lang="ja-JP" altLang="en-US"/>
          </a:p>
        </p:txBody>
      </p:sp>
      <p:pic>
        <p:nvPicPr>
          <p:cNvPr id="5" name="図 4">
            <a:extLst>
              <a:ext uri="{FF2B5EF4-FFF2-40B4-BE49-F238E27FC236}">
                <a16:creationId xmlns:a16="http://schemas.microsoft.com/office/drawing/2014/main" id="{F05B84E8-931C-44FB-98C4-4E2D7F40169F}"/>
              </a:ext>
            </a:extLst>
          </p:cNvPr>
          <p:cNvPicPr>
            <a:picLocks noChangeAspect="1"/>
          </p:cNvPicPr>
          <p:nvPr/>
        </p:nvPicPr>
        <p:blipFill>
          <a:blip r:embed="rId2"/>
          <a:stretch>
            <a:fillRect/>
          </a:stretch>
        </p:blipFill>
        <p:spPr>
          <a:xfrm>
            <a:off x="340664" y="3631540"/>
            <a:ext cx="4287320" cy="2656321"/>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D295D75E-32F1-44EC-A591-06C30A93A993}"/>
              </a:ext>
            </a:extLst>
          </p:cNvPr>
          <p:cNvPicPr>
            <a:picLocks noChangeAspect="1"/>
          </p:cNvPicPr>
          <p:nvPr/>
        </p:nvPicPr>
        <p:blipFill>
          <a:blip r:embed="rId3"/>
          <a:stretch>
            <a:fillRect/>
          </a:stretch>
        </p:blipFill>
        <p:spPr>
          <a:xfrm>
            <a:off x="4118299" y="2833801"/>
            <a:ext cx="2043015" cy="2146024"/>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A16829C2-5E66-4617-9E77-C0D43C821B61}"/>
              </a:ext>
            </a:extLst>
          </p:cNvPr>
          <p:cNvPicPr>
            <a:picLocks noChangeAspect="1"/>
          </p:cNvPicPr>
          <p:nvPr/>
        </p:nvPicPr>
        <p:blipFill>
          <a:blip r:embed="rId4"/>
          <a:stretch>
            <a:fillRect/>
          </a:stretch>
        </p:blipFill>
        <p:spPr>
          <a:xfrm>
            <a:off x="5891701" y="1527514"/>
            <a:ext cx="2513918" cy="4024199"/>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a16="http://schemas.microsoft.com/office/drawing/2014/main" id="{B13E65C5-9F52-4CBF-83AF-B16B35B73053}"/>
              </a:ext>
            </a:extLst>
          </p:cNvPr>
          <p:cNvSpPr/>
          <p:nvPr/>
        </p:nvSpPr>
        <p:spPr>
          <a:xfrm>
            <a:off x="302779" y="3864077"/>
            <a:ext cx="1022013" cy="1770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3702FBA7-FE60-4233-88ED-73938EDCF66B}"/>
              </a:ext>
            </a:extLst>
          </p:cNvPr>
          <p:cNvCxnSpPr>
            <a:cxnSpLocks/>
            <a:stCxn id="8" idx="3"/>
            <a:endCxn id="11" idx="1"/>
          </p:cNvCxnSpPr>
          <p:nvPr/>
        </p:nvCxnSpPr>
        <p:spPr>
          <a:xfrm>
            <a:off x="1324792" y="3952581"/>
            <a:ext cx="899075" cy="44251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A10AB22A-4E57-4CED-8092-B3440C42B137}"/>
              </a:ext>
            </a:extLst>
          </p:cNvPr>
          <p:cNvSpPr txBox="1"/>
          <p:nvPr/>
        </p:nvSpPr>
        <p:spPr>
          <a:xfrm>
            <a:off x="386240" y="2029718"/>
            <a:ext cx="3384260" cy="1077218"/>
          </a:xfrm>
          <a:prstGeom prst="rect">
            <a:avLst/>
          </a:prstGeom>
          <a:noFill/>
        </p:spPr>
        <p:txBody>
          <a:bodyPr wrap="none" rtlCol="0">
            <a:spAutoFit/>
          </a:bodyPr>
          <a:lstStyle/>
          <a:p>
            <a:pPr marL="342900" indent="-342900">
              <a:buAutoNum type="arabicPeriod"/>
            </a:pPr>
            <a:r>
              <a:rPr kumimoji="1" lang="ja-JP" altLang="en-US" sz="1600" dirty="0"/>
              <a:t>“＋リソースの作成”をクリック</a:t>
            </a:r>
            <a:endParaRPr lang="en-US" altLang="ja-JP" sz="1600" dirty="0"/>
          </a:p>
          <a:p>
            <a:pPr marL="342900" indent="-342900">
              <a:buAutoNum type="arabicPeriod"/>
            </a:pPr>
            <a:r>
              <a:rPr kumimoji="1" lang="ja-JP" altLang="en-US" sz="1600" dirty="0"/>
              <a:t>“</a:t>
            </a:r>
            <a:r>
              <a:rPr kumimoji="1" lang="en-US" altLang="ja-JP" sz="1600" dirty="0"/>
              <a:t>Stream</a:t>
            </a:r>
            <a:r>
              <a:rPr kumimoji="1" lang="ja-JP" altLang="en-US" sz="1600" dirty="0"/>
              <a:t> </a:t>
            </a:r>
            <a:r>
              <a:rPr kumimoji="1" lang="en-US" altLang="ja-JP" sz="1600" dirty="0"/>
              <a:t>Analytics</a:t>
            </a:r>
            <a:r>
              <a:rPr kumimoji="1" lang="ja-JP" altLang="en-US" sz="1600" dirty="0"/>
              <a:t>”を検索</a:t>
            </a:r>
            <a:endParaRPr kumimoji="1" lang="en-US" altLang="ja-JP" sz="1600" dirty="0"/>
          </a:p>
          <a:p>
            <a:pPr marL="342900" indent="-342900">
              <a:buAutoNum type="arabicPeriod"/>
            </a:pPr>
            <a:r>
              <a:rPr lang="ja-JP" altLang="en-US" sz="1600" dirty="0"/>
              <a:t>“</a:t>
            </a:r>
            <a:r>
              <a:rPr lang="en-US" altLang="ja-JP" sz="1600" dirty="0"/>
              <a:t>Stream</a:t>
            </a:r>
            <a:r>
              <a:rPr lang="ja-JP" altLang="en-US" sz="1600" dirty="0"/>
              <a:t> </a:t>
            </a:r>
            <a:r>
              <a:rPr lang="en-US" altLang="ja-JP" sz="1600" dirty="0"/>
              <a:t>Analytics</a:t>
            </a:r>
            <a:r>
              <a:rPr lang="ja-JP" altLang="en-US" sz="1600" dirty="0"/>
              <a:t> </a:t>
            </a:r>
            <a:r>
              <a:rPr lang="en-US" altLang="ja-JP" sz="1600" dirty="0"/>
              <a:t>job</a:t>
            </a:r>
            <a:r>
              <a:rPr lang="ja-JP" altLang="en-US" sz="1600" dirty="0"/>
              <a:t>”を選択</a:t>
            </a:r>
            <a:endParaRPr lang="en-US" altLang="ja-JP" sz="1600" dirty="0"/>
          </a:p>
          <a:p>
            <a:pPr marL="342900" indent="-342900">
              <a:buAutoNum type="arabicPeriod"/>
            </a:pPr>
            <a:r>
              <a:rPr kumimoji="1" lang="ja-JP" altLang="en-US" sz="1600" dirty="0"/>
              <a:t>“作成”をクリックして</a:t>
            </a:r>
            <a:r>
              <a:rPr kumimoji="1" lang="en-US" altLang="ja-JP" sz="1600" dirty="0"/>
              <a:t>…</a:t>
            </a:r>
            <a:endParaRPr kumimoji="1" lang="ja-JP" altLang="en-US" sz="1600" dirty="0"/>
          </a:p>
        </p:txBody>
      </p:sp>
      <p:sp>
        <p:nvSpPr>
          <p:cNvPr id="11" name="四角形: 角を丸くする 10">
            <a:extLst>
              <a:ext uri="{FF2B5EF4-FFF2-40B4-BE49-F238E27FC236}">
                <a16:creationId xmlns:a16="http://schemas.microsoft.com/office/drawing/2014/main" id="{B892B837-C74C-4729-815D-1D7D405FF992}"/>
              </a:ext>
            </a:extLst>
          </p:cNvPr>
          <p:cNvSpPr/>
          <p:nvPr/>
        </p:nvSpPr>
        <p:spPr>
          <a:xfrm>
            <a:off x="2223867" y="4218092"/>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95A0233F-C80A-40C1-BC7E-D5C34DB2CCE0}"/>
              </a:ext>
            </a:extLst>
          </p:cNvPr>
          <p:cNvCxnSpPr>
            <a:cxnSpLocks/>
            <a:stCxn id="15" idx="3"/>
            <a:endCxn id="6" idx="1"/>
          </p:cNvCxnSpPr>
          <p:nvPr/>
        </p:nvCxnSpPr>
        <p:spPr>
          <a:xfrm flipV="1">
            <a:off x="3674687" y="3906813"/>
            <a:ext cx="443612" cy="174025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62AE3124-638B-4406-A571-92CD144FCAE5}"/>
              </a:ext>
            </a:extLst>
          </p:cNvPr>
          <p:cNvSpPr/>
          <p:nvPr/>
        </p:nvSpPr>
        <p:spPr>
          <a:xfrm>
            <a:off x="4191885" y="4599292"/>
            <a:ext cx="872198" cy="2671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F2922B61-3AAC-491C-B7A3-D1D12661754E}"/>
              </a:ext>
            </a:extLst>
          </p:cNvPr>
          <p:cNvCxnSpPr>
            <a:cxnSpLocks/>
            <a:stCxn id="13" idx="3"/>
            <a:endCxn id="7" idx="1"/>
          </p:cNvCxnSpPr>
          <p:nvPr/>
        </p:nvCxnSpPr>
        <p:spPr>
          <a:xfrm flipV="1">
            <a:off x="5064083" y="3539614"/>
            <a:ext cx="827618" cy="119324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B7D359FF-2D31-4800-B268-E27EA5D3863F}"/>
              </a:ext>
            </a:extLst>
          </p:cNvPr>
          <p:cNvSpPr/>
          <p:nvPr/>
        </p:nvSpPr>
        <p:spPr>
          <a:xfrm>
            <a:off x="2413258" y="5470061"/>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E1BCE71A-DF22-48D2-B50A-811223F93B61}"/>
              </a:ext>
            </a:extLst>
          </p:cNvPr>
          <p:cNvCxnSpPr>
            <a:cxnSpLocks/>
            <a:stCxn id="11" idx="2"/>
            <a:endCxn id="15" idx="1"/>
          </p:cNvCxnSpPr>
          <p:nvPr/>
        </p:nvCxnSpPr>
        <p:spPr>
          <a:xfrm rot="5400000">
            <a:off x="2096439" y="4888926"/>
            <a:ext cx="1074962" cy="441324"/>
          </a:xfrm>
          <a:prstGeom prst="bentConnector4">
            <a:avLst>
              <a:gd name="adj1" fmla="val 41767"/>
              <a:gd name="adj2" fmla="val 1517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四角形: 角を丸くする 23">
            <a:extLst>
              <a:ext uri="{FF2B5EF4-FFF2-40B4-BE49-F238E27FC236}">
                <a16:creationId xmlns:a16="http://schemas.microsoft.com/office/drawing/2014/main" id="{544368EA-2072-426D-B361-D0DBE3D0483A}"/>
              </a:ext>
            </a:extLst>
          </p:cNvPr>
          <p:cNvSpPr/>
          <p:nvPr/>
        </p:nvSpPr>
        <p:spPr>
          <a:xfrm>
            <a:off x="6005133" y="1968028"/>
            <a:ext cx="1561993"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57AF1C95-193A-4397-899F-D318B9291AD7}"/>
              </a:ext>
            </a:extLst>
          </p:cNvPr>
          <p:cNvSpPr/>
          <p:nvPr/>
        </p:nvSpPr>
        <p:spPr>
          <a:xfrm>
            <a:off x="6004803" y="2901297"/>
            <a:ext cx="1561993"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27605B5D-714B-46A0-A440-59C78BF48476}"/>
              </a:ext>
            </a:extLst>
          </p:cNvPr>
          <p:cNvSpPr/>
          <p:nvPr/>
        </p:nvSpPr>
        <p:spPr>
          <a:xfrm>
            <a:off x="6002667" y="3501541"/>
            <a:ext cx="1561993"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4D8022D7-00BC-4B37-92E4-93B8E5C33364}"/>
              </a:ext>
            </a:extLst>
          </p:cNvPr>
          <p:cNvSpPr/>
          <p:nvPr/>
        </p:nvSpPr>
        <p:spPr>
          <a:xfrm>
            <a:off x="7699237" y="4455149"/>
            <a:ext cx="611271"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F9E4B5DA-3A2A-4DA7-B76F-3CABF2B51E97}"/>
              </a:ext>
            </a:extLst>
          </p:cNvPr>
          <p:cNvSpPr/>
          <p:nvPr/>
        </p:nvSpPr>
        <p:spPr>
          <a:xfrm>
            <a:off x="5933864" y="5090540"/>
            <a:ext cx="1044015"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85B2DD7-55D1-45BB-B643-2307E2B1F7C3}"/>
              </a:ext>
            </a:extLst>
          </p:cNvPr>
          <p:cNvSpPr txBox="1"/>
          <p:nvPr/>
        </p:nvSpPr>
        <p:spPr>
          <a:xfrm>
            <a:off x="8405619" y="1575153"/>
            <a:ext cx="3812262" cy="1323439"/>
          </a:xfrm>
          <a:prstGeom prst="rect">
            <a:avLst/>
          </a:prstGeom>
          <a:noFill/>
        </p:spPr>
        <p:txBody>
          <a:bodyPr wrap="none" rtlCol="0">
            <a:spAutoFit/>
          </a:bodyPr>
          <a:lstStyle/>
          <a:p>
            <a:pPr marL="342900" indent="-342900">
              <a:buFont typeface="+mj-lt"/>
              <a:buAutoNum type="arabicPeriod" startAt="5"/>
            </a:pPr>
            <a:r>
              <a:rPr kumimoji="1" lang="ja-JP" altLang="en-US" sz="1600" dirty="0"/>
              <a:t>“</a:t>
            </a:r>
            <a:r>
              <a:rPr kumimoji="1" lang="en-US" altLang="ja-JP" sz="1600" dirty="0"/>
              <a:t>Job</a:t>
            </a:r>
            <a:r>
              <a:rPr kumimoji="1" lang="ja-JP" altLang="en-US" sz="1600" dirty="0"/>
              <a:t> </a:t>
            </a:r>
            <a:r>
              <a:rPr kumimoji="1" lang="en-US" altLang="ja-JP" sz="1600" dirty="0"/>
              <a:t>name</a:t>
            </a:r>
            <a:r>
              <a:rPr kumimoji="1" lang="ja-JP" altLang="en-US" sz="1600" dirty="0"/>
              <a:t>”に使用可能な名前を入力</a:t>
            </a:r>
            <a:endParaRPr lang="en-US" altLang="ja-JP" sz="1600" dirty="0"/>
          </a:p>
          <a:p>
            <a:pPr marL="342900" indent="-342900">
              <a:buFont typeface="+mj-lt"/>
              <a:buAutoNum type="arabicPeriod" startAt="5"/>
            </a:pPr>
            <a:r>
              <a:rPr kumimoji="1" lang="ja-JP" altLang="en-US" sz="1600" dirty="0"/>
              <a:t>“</a:t>
            </a:r>
            <a:r>
              <a:rPr kumimoji="1" lang="en-US" altLang="ja-JP" sz="1600" dirty="0"/>
              <a:t>Resource</a:t>
            </a:r>
            <a:r>
              <a:rPr kumimoji="1" lang="ja-JP" altLang="en-US" sz="1600" dirty="0"/>
              <a:t> </a:t>
            </a:r>
            <a:r>
              <a:rPr kumimoji="1" lang="en-US" altLang="ja-JP" sz="1600" dirty="0"/>
              <a:t>group</a:t>
            </a:r>
            <a:r>
              <a:rPr kumimoji="1" lang="ja-JP" altLang="en-US" sz="1600" dirty="0"/>
              <a:t>”を選択</a:t>
            </a:r>
            <a:endParaRPr kumimoji="1" lang="en-US" altLang="ja-JP" sz="1600" dirty="0"/>
          </a:p>
          <a:p>
            <a:pPr marL="342900" indent="-342900">
              <a:buFont typeface="+mj-lt"/>
              <a:buAutoNum type="arabicPeriod" startAt="5"/>
            </a:pPr>
            <a:r>
              <a:rPr lang="ja-JP" altLang="en-US" sz="1600" dirty="0"/>
              <a:t>“場所”は</a:t>
            </a:r>
            <a:r>
              <a:rPr lang="en-US" altLang="ja-JP" sz="1600" dirty="0"/>
              <a:t>IoT</a:t>
            </a:r>
            <a:r>
              <a:rPr lang="ja-JP" altLang="en-US" sz="1600" dirty="0"/>
              <a:t> </a:t>
            </a:r>
            <a:r>
              <a:rPr lang="en-US" altLang="ja-JP" sz="1600" dirty="0"/>
              <a:t>Hub</a:t>
            </a:r>
            <a:r>
              <a:rPr lang="ja-JP" altLang="en-US" sz="1600" dirty="0"/>
              <a:t>と同じ場所を選択</a:t>
            </a:r>
            <a:endParaRPr lang="en-US" altLang="ja-JP" sz="1600" dirty="0"/>
          </a:p>
          <a:p>
            <a:pPr marL="342900" indent="-342900">
              <a:buFont typeface="+mj-lt"/>
              <a:buAutoNum type="arabicPeriod" startAt="5"/>
            </a:pPr>
            <a:r>
              <a:rPr kumimoji="1" lang="ja-JP" altLang="en-US" sz="1600" dirty="0"/>
              <a:t>“</a:t>
            </a:r>
            <a:r>
              <a:rPr kumimoji="1" lang="en-US" altLang="ja-JP" sz="1600" dirty="0"/>
              <a:t>Streaming</a:t>
            </a:r>
            <a:r>
              <a:rPr kumimoji="1" lang="ja-JP" altLang="en-US" sz="1600" dirty="0"/>
              <a:t> </a:t>
            </a:r>
            <a:r>
              <a:rPr kumimoji="1" lang="en-US" altLang="ja-JP" sz="1600" dirty="0"/>
              <a:t>units</a:t>
            </a:r>
            <a:r>
              <a:rPr kumimoji="1" lang="ja-JP" altLang="en-US" sz="1600" dirty="0"/>
              <a:t>”を“１”に変更</a:t>
            </a:r>
            <a:endParaRPr kumimoji="1" lang="en-US" altLang="ja-JP" sz="1600" dirty="0"/>
          </a:p>
          <a:p>
            <a:pPr marL="342900" indent="-342900">
              <a:buFont typeface="+mj-lt"/>
              <a:buAutoNum type="arabicPeriod" startAt="5"/>
            </a:pPr>
            <a:r>
              <a:rPr lang="ja-JP" altLang="en-US" sz="1600" dirty="0"/>
              <a:t>“作成”をクリック</a:t>
            </a:r>
            <a:endParaRPr kumimoji="1" lang="ja-JP" altLang="en-US" sz="1600" dirty="0"/>
          </a:p>
        </p:txBody>
      </p:sp>
      <p:sp>
        <p:nvSpPr>
          <p:cNvPr id="32" name="テキスト ボックス 31">
            <a:extLst>
              <a:ext uri="{FF2B5EF4-FFF2-40B4-BE49-F238E27FC236}">
                <a16:creationId xmlns:a16="http://schemas.microsoft.com/office/drawing/2014/main" id="{C3B5CAC2-B8FE-4BC4-978C-75A1CB1824E0}"/>
              </a:ext>
            </a:extLst>
          </p:cNvPr>
          <p:cNvSpPr txBox="1"/>
          <p:nvPr/>
        </p:nvSpPr>
        <p:spPr>
          <a:xfrm>
            <a:off x="5206132" y="5954168"/>
            <a:ext cx="6824304" cy="338554"/>
          </a:xfrm>
          <a:prstGeom prst="rect">
            <a:avLst/>
          </a:prstGeom>
          <a:noFill/>
        </p:spPr>
        <p:txBody>
          <a:bodyPr wrap="none" rtlCol="0">
            <a:spAutoFit/>
          </a:bodyPr>
          <a:lstStyle/>
          <a:p>
            <a:r>
              <a:rPr kumimoji="1" lang="en-US" altLang="ja-JP" sz="1600" dirty="0"/>
              <a:t>※</a:t>
            </a:r>
            <a:r>
              <a:rPr kumimoji="1" lang="ja-JP" altLang="en-US" sz="1600" dirty="0"/>
              <a:t>実行時の課金はユニット数に比例するので</a:t>
            </a:r>
            <a:r>
              <a:rPr lang="ja-JP" altLang="en-US" sz="1600" dirty="0"/>
              <a:t>お試しは</a:t>
            </a:r>
            <a:r>
              <a:rPr lang="en-US" altLang="ja-JP" sz="1600" dirty="0"/>
              <a:t>1</a:t>
            </a:r>
            <a:r>
              <a:rPr lang="ja-JP" altLang="en-US" sz="1600" dirty="0"/>
              <a:t>にすることを推奨</a:t>
            </a:r>
            <a:endParaRPr kumimoji="1" lang="ja-JP" altLang="en-US" sz="1600" dirty="0"/>
          </a:p>
        </p:txBody>
      </p:sp>
    </p:spTree>
    <p:extLst>
      <p:ext uri="{BB962C8B-B14F-4D97-AF65-F5344CB8AC3E}">
        <p14:creationId xmlns:p14="http://schemas.microsoft.com/office/powerpoint/2010/main" val="3414035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6632" y="45720"/>
            <a:ext cx="11815200" cy="914400"/>
          </a:xfrm>
        </p:spPr>
        <p:txBody>
          <a:bodyPr>
            <a:normAutofit fontScale="90000"/>
          </a:bodyPr>
          <a:lstStyle/>
          <a:p>
            <a:r>
              <a:rPr kumimoji="1" lang="ja-JP" altLang="en-US" dirty="0"/>
              <a:t>リソースグループをダッシュボードに登録する</a:t>
            </a:r>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11</a:t>
            </a:fld>
            <a:endParaRPr kumimoji="1" lang="ja-JP" altLang="en-US"/>
          </a:p>
        </p:txBody>
      </p:sp>
      <p:grpSp>
        <p:nvGrpSpPr>
          <p:cNvPr id="9" name="グループ化 8"/>
          <p:cNvGrpSpPr/>
          <p:nvPr/>
        </p:nvGrpSpPr>
        <p:grpSpPr>
          <a:xfrm>
            <a:off x="367661" y="1022431"/>
            <a:ext cx="11742935" cy="5361056"/>
            <a:chOff x="367661" y="1022431"/>
            <a:chExt cx="11742935" cy="5361056"/>
          </a:xfrm>
        </p:grpSpPr>
        <p:pic>
          <p:nvPicPr>
            <p:cNvPr id="5" name="図 4"/>
            <p:cNvPicPr>
              <a:picLocks noChangeAspect="1"/>
            </p:cNvPicPr>
            <p:nvPr/>
          </p:nvPicPr>
          <p:blipFill>
            <a:blip r:embed="rId2"/>
            <a:stretch>
              <a:fillRect/>
            </a:stretch>
          </p:blipFill>
          <p:spPr>
            <a:xfrm>
              <a:off x="367661" y="1022431"/>
              <a:ext cx="11418277" cy="5361056"/>
            </a:xfrm>
            <a:prstGeom prst="rect">
              <a:avLst/>
            </a:prstGeom>
          </p:spPr>
        </p:pic>
        <p:grpSp>
          <p:nvGrpSpPr>
            <p:cNvPr id="8" name="グループ化 7"/>
            <p:cNvGrpSpPr/>
            <p:nvPr/>
          </p:nvGrpSpPr>
          <p:grpSpPr>
            <a:xfrm>
              <a:off x="367661" y="1022431"/>
              <a:ext cx="11742935" cy="1145452"/>
              <a:chOff x="367661" y="1022431"/>
              <a:chExt cx="11742935" cy="1145452"/>
            </a:xfrm>
          </p:grpSpPr>
          <p:sp>
            <p:nvSpPr>
              <p:cNvPr id="6" name="角丸四角形 5"/>
              <p:cNvSpPr/>
              <p:nvPr/>
            </p:nvSpPr>
            <p:spPr>
              <a:xfrm>
                <a:off x="11274251" y="1527966"/>
                <a:ext cx="375975" cy="27058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1650226" y="1798552"/>
                <a:ext cx="460370" cy="369331"/>
              </a:xfrm>
              <a:prstGeom prst="rect">
                <a:avLst/>
              </a:prstGeom>
              <a:solidFill>
                <a:schemeClr val="bg1"/>
              </a:solidFill>
            </p:spPr>
            <p:txBody>
              <a:bodyPr wrap="square" rtlCol="0">
                <a:spAutoFit/>
              </a:bodyPr>
              <a:lstStyle/>
              <a:p>
                <a:r>
                  <a:rPr kumimoji="1" lang="ja-JP" altLang="en-US" dirty="0"/>
                  <a:t>８</a:t>
                </a:r>
              </a:p>
            </p:txBody>
          </p:sp>
          <p:sp>
            <p:nvSpPr>
              <p:cNvPr id="10" name="角丸四角形 9"/>
              <p:cNvSpPr/>
              <p:nvPr/>
            </p:nvSpPr>
            <p:spPr>
              <a:xfrm>
                <a:off x="367661" y="1022431"/>
                <a:ext cx="1008963" cy="27058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376624" y="1293017"/>
                <a:ext cx="460370" cy="369331"/>
              </a:xfrm>
              <a:prstGeom prst="rect">
                <a:avLst/>
              </a:prstGeom>
              <a:solidFill>
                <a:schemeClr val="bg1"/>
              </a:solidFill>
            </p:spPr>
            <p:txBody>
              <a:bodyPr wrap="square" rtlCol="0">
                <a:spAutoFit/>
              </a:bodyPr>
              <a:lstStyle/>
              <a:p>
                <a:r>
                  <a:rPr kumimoji="1" lang="ja-JP" altLang="en-US" dirty="0"/>
                  <a:t>９</a:t>
                </a:r>
              </a:p>
            </p:txBody>
          </p:sp>
        </p:grpSp>
      </p:grpSp>
    </p:spTree>
    <p:extLst>
      <p:ext uri="{BB962C8B-B14F-4D97-AF65-F5344CB8AC3E}">
        <p14:creationId xmlns:p14="http://schemas.microsoft.com/office/powerpoint/2010/main" val="25813127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1636406" y="6595393"/>
            <a:ext cx="555596" cy="247786"/>
          </a:xfrm>
        </p:spPr>
        <p:txBody>
          <a:bodyPr/>
          <a:lstStyle/>
          <a:p>
            <a:pPr>
              <a:lnSpc>
                <a:spcPct val="90000"/>
              </a:lnSpc>
            </a:pPr>
            <a:fld id="{1BC86A1F-E589-44B2-A543-2EC98F5547A7}" type="slidenum">
              <a:rPr lang="en-US" altLang="ja-JP" b="0" smtClean="0">
                <a:solidFill>
                  <a:srgbClr val="505050"/>
                </a:solidFill>
              </a:rPr>
              <a:pPr>
                <a:lnSpc>
                  <a:spcPct val="90000"/>
                </a:lnSpc>
              </a:pPr>
              <a:t>110</a:t>
            </a:fld>
            <a:endParaRPr lang="ja-JP" altLang="en-US" b="0" dirty="0">
              <a:solidFill>
                <a:srgbClr val="505050"/>
              </a:solidFill>
            </a:endParaRPr>
          </a:p>
        </p:txBody>
      </p:sp>
      <p:sp>
        <p:nvSpPr>
          <p:cNvPr id="35" name="Title 1"/>
          <p:cNvSpPr>
            <a:spLocks noGrp="1"/>
          </p:cNvSpPr>
          <p:nvPr>
            <p:ph type="title"/>
          </p:nvPr>
        </p:nvSpPr>
        <p:spPr>
          <a:xfrm>
            <a:off x="270066" y="289959"/>
            <a:ext cx="11654187" cy="747802"/>
          </a:xfrm>
        </p:spPr>
        <p:txBody>
          <a:bodyPr/>
          <a:lstStyle/>
          <a:p>
            <a:r>
              <a:rPr lang="en-US" dirty="0"/>
              <a:t>Stream Analytics – </a:t>
            </a:r>
            <a:r>
              <a:rPr lang="ja-JP" altLang="en-US" dirty="0"/>
              <a:t>リアル タイム データ処理</a:t>
            </a:r>
            <a:endParaRPr lang="en-US" dirty="0"/>
          </a:p>
        </p:txBody>
      </p:sp>
      <p:sp>
        <p:nvSpPr>
          <p:cNvPr id="9" name="Rectangle 11"/>
          <p:cNvSpPr/>
          <p:nvPr/>
        </p:nvSpPr>
        <p:spPr>
          <a:xfrm>
            <a:off x="353965" y="1142978"/>
            <a:ext cx="11084823" cy="481254"/>
          </a:xfrm>
          <a:prstGeom prst="rect">
            <a:avLst/>
          </a:prstGeom>
        </p:spPr>
        <p:txBody>
          <a:bodyPr wrap="square">
            <a:spAutoFit/>
          </a:bodyPr>
          <a:lstStyle/>
          <a:p>
            <a:pPr defTabSz="878403" fontAlgn="base">
              <a:lnSpc>
                <a:spcPct val="90000"/>
              </a:lnSpc>
              <a:spcBef>
                <a:spcPts val="1153"/>
              </a:spcBef>
            </a:pPr>
            <a:r>
              <a:rPr kumimoji="0" lang="en-US" sz="2745" kern="0" dirty="0">
                <a:solidFill>
                  <a:srgbClr val="B4009E"/>
                </a:solidFill>
                <a:latin typeface="Segoe UI Light"/>
                <a:cs typeface="Segoe UI Semilight" panose="020B0402040204020203" pitchFamily="34" charset="0"/>
              </a:rPr>
              <a:t>Azure </a:t>
            </a:r>
            <a:r>
              <a:rPr kumimoji="0" lang="ja-JP" altLang="en-US" sz="2745" kern="0" dirty="0">
                <a:solidFill>
                  <a:srgbClr val="B4009E"/>
                </a:solidFill>
                <a:latin typeface="Segoe UI Light"/>
                <a:cs typeface="Segoe UI Semilight" panose="020B0402040204020203" pitchFamily="34" charset="0"/>
              </a:rPr>
              <a:t>上でのストリーム データ処理</a:t>
            </a:r>
            <a:endParaRPr kumimoji="0" lang="en-US" sz="2745" kern="0" dirty="0">
              <a:solidFill>
                <a:srgbClr val="B4009E"/>
              </a:solidFill>
              <a:latin typeface="Segoe UI Light"/>
              <a:cs typeface="Segoe UI Semilight" panose="020B0402040204020203" pitchFamily="34" charset="0"/>
            </a:endParaRPr>
          </a:p>
        </p:txBody>
      </p:sp>
      <p:sp>
        <p:nvSpPr>
          <p:cNvPr id="48" name="Rectangle 61"/>
          <p:cNvSpPr/>
          <p:nvPr/>
        </p:nvSpPr>
        <p:spPr>
          <a:xfrm>
            <a:off x="518569" y="1670951"/>
            <a:ext cx="10872624" cy="1872500"/>
          </a:xfrm>
          <a:prstGeom prst="rect">
            <a:avLst/>
          </a:prstGeom>
        </p:spPr>
        <p:txBody>
          <a:bodyPr wrap="square">
            <a:spAutoFit/>
          </a:bodyPr>
          <a:lstStyle/>
          <a:p>
            <a:pPr marL="336145" indent="-336145" defTabSz="914367">
              <a:buFont typeface="Wingdings" panose="05000000000000000000" pitchFamily="2" charset="2"/>
              <a:buChar char="l"/>
            </a:pPr>
            <a:r>
              <a:rPr kumimoji="0" lang="ja-JP" altLang="en-US" sz="1961" spc="-29" dirty="0">
                <a:solidFill>
                  <a:srgbClr val="505050"/>
                </a:solidFill>
              </a:rPr>
              <a:t>デバイス、機械、アプリケーションと接続した </a:t>
            </a:r>
            <a:r>
              <a:rPr kumimoji="0" lang="en-US" altLang="ja-JP" sz="1961" spc="-29" dirty="0">
                <a:solidFill>
                  <a:srgbClr val="505050"/>
                </a:solidFill>
              </a:rPr>
              <a:t>Event Hubs </a:t>
            </a:r>
            <a:r>
              <a:rPr kumimoji="0" lang="ja-JP" altLang="en-US" sz="1961" spc="-29" dirty="0">
                <a:solidFill>
                  <a:srgbClr val="505050"/>
                </a:solidFill>
              </a:rPr>
              <a:t>から 数百万のリアル タイム イベントを取得する</a:t>
            </a:r>
            <a:endParaRPr kumimoji="0" lang="en-US" altLang="ja-JP" sz="1961" spc="-29" dirty="0">
              <a:solidFill>
                <a:srgbClr val="505050"/>
              </a:solidFill>
            </a:endParaRPr>
          </a:p>
          <a:p>
            <a:pPr marL="336145" indent="-336145" defTabSz="914367">
              <a:buFont typeface="Wingdings" panose="05000000000000000000" pitchFamily="2" charset="2"/>
              <a:buChar char="l"/>
            </a:pPr>
            <a:endParaRPr kumimoji="0" lang="en-US" altLang="ja-JP" sz="588" spc="-29" dirty="0">
              <a:solidFill>
                <a:srgbClr val="505050"/>
              </a:solidFill>
            </a:endParaRPr>
          </a:p>
          <a:p>
            <a:pPr marL="336145" indent="-336145" defTabSz="914367">
              <a:buFont typeface="Wingdings" panose="05000000000000000000" pitchFamily="2" charset="2"/>
              <a:buChar char="l"/>
            </a:pPr>
            <a:r>
              <a:rPr kumimoji="0" lang="en-US" altLang="ja-JP" sz="1961" spc="-29" dirty="0">
                <a:solidFill>
                  <a:srgbClr val="505050"/>
                </a:solidFill>
              </a:rPr>
              <a:t>SQL</a:t>
            </a:r>
            <a:r>
              <a:rPr kumimoji="0" lang="ja-JP" altLang="en-US" sz="1961" spc="-29" dirty="0">
                <a:solidFill>
                  <a:srgbClr val="505050"/>
                </a:solidFill>
              </a:rPr>
              <a:t>ライクなクエリで、断続的に流れてくるデータを処理する</a:t>
            </a:r>
            <a:endParaRPr kumimoji="0" lang="en-US" altLang="ja-JP" sz="1961" spc="-29" dirty="0">
              <a:solidFill>
                <a:srgbClr val="505050"/>
              </a:solidFill>
            </a:endParaRPr>
          </a:p>
          <a:p>
            <a:pPr marL="336145" indent="-336145" defTabSz="914367">
              <a:buFont typeface="Wingdings" panose="05000000000000000000" pitchFamily="2" charset="2"/>
              <a:buChar char="l"/>
            </a:pPr>
            <a:endParaRPr kumimoji="0" lang="en-US" altLang="ja-JP" sz="588" spc="-29" dirty="0">
              <a:solidFill>
                <a:srgbClr val="505050"/>
              </a:solidFill>
            </a:endParaRPr>
          </a:p>
          <a:p>
            <a:pPr marL="336145" indent="-336145" defTabSz="914367">
              <a:buFont typeface="Wingdings" panose="05000000000000000000" pitchFamily="2" charset="2"/>
              <a:buChar char="l"/>
            </a:pPr>
            <a:r>
              <a:rPr kumimoji="0" lang="ja-JP" altLang="en-US" sz="1961" spc="-29" dirty="0">
                <a:solidFill>
                  <a:srgbClr val="505050"/>
                </a:solidFill>
              </a:rPr>
              <a:t>結果は永続的なストア、ダッシュボード、あるいは、再度</a:t>
            </a:r>
            <a:r>
              <a:rPr kumimoji="0" lang="en-US" altLang="ja-JP" sz="1961" spc="-29" dirty="0">
                <a:solidFill>
                  <a:srgbClr val="505050"/>
                </a:solidFill>
              </a:rPr>
              <a:t>Event Hubs</a:t>
            </a:r>
            <a:r>
              <a:rPr kumimoji="0" lang="ja-JP" altLang="en-US" sz="1961" spc="-29" dirty="0">
                <a:solidFill>
                  <a:srgbClr val="505050"/>
                </a:solidFill>
              </a:rPr>
              <a:t>に対して出力する</a:t>
            </a:r>
            <a:endParaRPr kumimoji="0" lang="en-US" altLang="ja-JP" sz="1961" spc="-29" dirty="0">
              <a:solidFill>
                <a:srgbClr val="505050"/>
              </a:solidFill>
            </a:endParaRPr>
          </a:p>
          <a:p>
            <a:pPr marL="336145" indent="-336145" defTabSz="914367">
              <a:buFont typeface="Wingdings" panose="05000000000000000000" pitchFamily="2" charset="2"/>
              <a:buChar char="l"/>
            </a:pPr>
            <a:endParaRPr kumimoji="0" lang="en-US" altLang="ja-JP" sz="588" spc="-29" dirty="0">
              <a:solidFill>
                <a:srgbClr val="505050"/>
              </a:solidFill>
            </a:endParaRPr>
          </a:p>
          <a:p>
            <a:pPr defTabSz="914367"/>
            <a:endParaRPr kumimoji="0" lang="en-US" sz="1961" spc="-29" dirty="0">
              <a:solidFill>
                <a:srgbClr val="505050"/>
              </a:solidFill>
            </a:endParaRPr>
          </a:p>
        </p:txBody>
      </p:sp>
      <p:sp>
        <p:nvSpPr>
          <p:cNvPr id="50" name="TextBox 24"/>
          <p:cNvSpPr txBox="1"/>
          <p:nvPr/>
        </p:nvSpPr>
        <p:spPr>
          <a:xfrm>
            <a:off x="8840776" y="3270670"/>
            <a:ext cx="3043951" cy="829003"/>
          </a:xfrm>
          <a:prstGeom prst="rect">
            <a:avLst/>
          </a:prstGeom>
        </p:spPr>
        <p:style>
          <a:lnRef idx="0">
            <a:schemeClr val="accent2"/>
          </a:lnRef>
          <a:fillRef idx="3">
            <a:schemeClr val="accent2"/>
          </a:fillRef>
          <a:effectRef idx="3">
            <a:schemeClr val="accent2"/>
          </a:effectRef>
          <a:fontRef idx="minor">
            <a:schemeClr val="lt1"/>
          </a:fontRef>
        </p:style>
        <p:txBody>
          <a:bodyPr wrap="square" lIns="182854" tIns="91427" bIns="91427" rtlCol="0" anchor="ctr">
            <a:noAutofit/>
          </a:bodyPr>
          <a:lstStyle/>
          <a:p>
            <a:pPr algn="ctr" defTabSz="914367">
              <a:lnSpc>
                <a:spcPct val="90000"/>
              </a:lnSpc>
            </a:pPr>
            <a:r>
              <a:rPr kumimoji="0" lang="ja-JP" altLang="en-US" sz="1765" dirty="0">
                <a:solidFill>
                  <a:srgbClr val="FFFFFF"/>
                </a:solidFill>
                <a:latin typeface="Segoe UI Light"/>
              </a:rPr>
              <a:t>大量データをリアルタイム</a:t>
            </a:r>
            <a:endParaRPr kumimoji="0" lang="en-US" altLang="ja-JP" sz="1765" dirty="0">
              <a:solidFill>
                <a:srgbClr val="FFFFFF"/>
              </a:solidFill>
              <a:latin typeface="Segoe UI Light"/>
            </a:endParaRPr>
          </a:p>
          <a:p>
            <a:pPr algn="ctr" defTabSz="914367">
              <a:lnSpc>
                <a:spcPct val="90000"/>
              </a:lnSpc>
            </a:pPr>
            <a:r>
              <a:rPr kumimoji="0" lang="ja-JP" altLang="en-US" sz="1765" dirty="0">
                <a:solidFill>
                  <a:srgbClr val="FFFFFF"/>
                </a:solidFill>
                <a:latin typeface="Segoe UI Light"/>
              </a:rPr>
              <a:t>に処理するクエリ エンジン</a:t>
            </a:r>
            <a:endParaRPr kumimoji="0" lang="en-US" sz="1765" dirty="0">
              <a:solidFill>
                <a:srgbClr val="FFFFFF"/>
              </a:solidFill>
              <a:latin typeface="Segoe UI Light"/>
            </a:endParaRPr>
          </a:p>
        </p:txBody>
      </p:sp>
      <p:grpSp>
        <p:nvGrpSpPr>
          <p:cNvPr id="365" name="Group 69"/>
          <p:cNvGrpSpPr/>
          <p:nvPr/>
        </p:nvGrpSpPr>
        <p:grpSpPr>
          <a:xfrm>
            <a:off x="122629" y="4058818"/>
            <a:ext cx="12230097" cy="3066898"/>
            <a:chOff x="409040" y="5620903"/>
            <a:chExt cx="7059295" cy="1111634"/>
          </a:xfrm>
        </p:grpSpPr>
        <p:sp>
          <p:nvSpPr>
            <p:cNvPr id="366" name="Freeform 70"/>
            <p:cNvSpPr/>
            <p:nvPr/>
          </p:nvSpPr>
          <p:spPr bwMode="auto">
            <a:xfrm rot="20734019" flipV="1">
              <a:off x="3066095" y="5683826"/>
              <a:ext cx="4319827" cy="1036098"/>
            </a:xfrm>
            <a:custGeom>
              <a:avLst/>
              <a:gdLst>
                <a:gd name="connsiteX0" fmla="*/ 0 w 3200400"/>
                <a:gd name="connsiteY0" fmla="*/ 1040130 h 1051560"/>
                <a:gd name="connsiteX1" fmla="*/ 2331720 w 3200400"/>
                <a:gd name="connsiteY1" fmla="*/ 0 h 1051560"/>
                <a:gd name="connsiteX2" fmla="*/ 3200400 w 3200400"/>
                <a:gd name="connsiteY2" fmla="*/ 102870 h 1051560"/>
                <a:gd name="connsiteX3" fmla="*/ 1531620 w 3200400"/>
                <a:gd name="connsiteY3" fmla="*/ 1051560 h 1051560"/>
                <a:gd name="connsiteX4" fmla="*/ 0 w 3200400"/>
                <a:gd name="connsiteY4" fmla="*/ 1040130 h 1051560"/>
                <a:gd name="connsiteX0" fmla="*/ 0 w 3200400"/>
                <a:gd name="connsiteY0" fmla="*/ 1041237 h 1052667"/>
                <a:gd name="connsiteX1" fmla="*/ 2331720 w 3200400"/>
                <a:gd name="connsiteY1" fmla="*/ 1107 h 1052667"/>
                <a:gd name="connsiteX2" fmla="*/ 3200400 w 3200400"/>
                <a:gd name="connsiteY2" fmla="*/ 103977 h 1052667"/>
                <a:gd name="connsiteX3" fmla="*/ 1531620 w 3200400"/>
                <a:gd name="connsiteY3" fmla="*/ 1052667 h 1052667"/>
                <a:gd name="connsiteX4" fmla="*/ 0 w 3200400"/>
                <a:gd name="connsiteY4" fmla="*/ 1041237 h 1052667"/>
                <a:gd name="connsiteX0" fmla="*/ 0 w 3200400"/>
                <a:gd name="connsiteY0" fmla="*/ 1042273 h 1053703"/>
                <a:gd name="connsiteX1" fmla="*/ 2331720 w 3200400"/>
                <a:gd name="connsiteY1" fmla="*/ 2143 h 1053703"/>
                <a:gd name="connsiteX2" fmla="*/ 3200400 w 3200400"/>
                <a:gd name="connsiteY2" fmla="*/ 105013 h 1053703"/>
                <a:gd name="connsiteX3" fmla="*/ 1531620 w 3200400"/>
                <a:gd name="connsiteY3" fmla="*/ 1053703 h 1053703"/>
                <a:gd name="connsiteX4" fmla="*/ 0 w 3200400"/>
                <a:gd name="connsiteY4" fmla="*/ 1042273 h 1053703"/>
                <a:gd name="connsiteX0" fmla="*/ 0 w 3200400"/>
                <a:gd name="connsiteY0" fmla="*/ 1053298 h 1064728"/>
                <a:gd name="connsiteX1" fmla="*/ 2354580 w 3200400"/>
                <a:gd name="connsiteY1" fmla="*/ 1738 h 1064728"/>
                <a:gd name="connsiteX2" fmla="*/ 3200400 w 3200400"/>
                <a:gd name="connsiteY2" fmla="*/ 116038 h 1064728"/>
                <a:gd name="connsiteX3" fmla="*/ 1531620 w 3200400"/>
                <a:gd name="connsiteY3" fmla="*/ 1064728 h 1064728"/>
                <a:gd name="connsiteX4" fmla="*/ 0 w 3200400"/>
                <a:gd name="connsiteY4" fmla="*/ 1053298 h 1064728"/>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53703"/>
                <a:gd name="connsiteX1" fmla="*/ 2354580 w 3200400"/>
                <a:gd name="connsiteY1" fmla="*/ 2143 h 1053703"/>
                <a:gd name="connsiteX2" fmla="*/ 3200400 w 3200400"/>
                <a:gd name="connsiteY2" fmla="*/ 105013 h 1053703"/>
                <a:gd name="connsiteX3" fmla="*/ 1428750 w 3200400"/>
                <a:gd name="connsiteY3" fmla="*/ 1053703 h 1053703"/>
                <a:gd name="connsiteX4" fmla="*/ 0 w 32004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90333"/>
                <a:gd name="connsiteY0" fmla="*/ 1054407 h 1054407"/>
                <a:gd name="connsiteX1" fmla="*/ 2240280 w 3090333"/>
                <a:gd name="connsiteY1" fmla="*/ 2847 h 1054407"/>
                <a:gd name="connsiteX2" fmla="*/ 3090333 w 3090333"/>
                <a:gd name="connsiteY2" fmla="*/ 93017 h 1054407"/>
                <a:gd name="connsiteX3" fmla="*/ 1314450 w 3090333"/>
                <a:gd name="connsiteY3" fmla="*/ 1054407 h 1054407"/>
                <a:gd name="connsiteX4" fmla="*/ 0 w 3090333"/>
                <a:gd name="connsiteY4" fmla="*/ 1054407 h 1054407"/>
                <a:gd name="connsiteX0" fmla="*/ 0 w 3090333"/>
                <a:gd name="connsiteY0" fmla="*/ 1062367 h 1062367"/>
                <a:gd name="connsiteX1" fmla="*/ 2278380 w 3090333"/>
                <a:gd name="connsiteY1" fmla="*/ 2340 h 1062367"/>
                <a:gd name="connsiteX2" fmla="*/ 3090333 w 3090333"/>
                <a:gd name="connsiteY2" fmla="*/ 100977 h 1062367"/>
                <a:gd name="connsiteX3" fmla="*/ 1314450 w 3090333"/>
                <a:gd name="connsiteY3" fmla="*/ 1062367 h 1062367"/>
                <a:gd name="connsiteX4" fmla="*/ 0 w 3090333"/>
                <a:gd name="connsiteY4" fmla="*/ 1062367 h 106236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059465 w 3090333"/>
                <a:gd name="connsiteY3" fmla="*/ 1060027 h 1060027"/>
                <a:gd name="connsiteX4" fmla="*/ 0 w 3090333"/>
                <a:gd name="connsiteY4" fmla="*/ 1060027 h 1060027"/>
                <a:gd name="connsiteX0" fmla="*/ 0 w 3090333"/>
                <a:gd name="connsiteY0" fmla="*/ 1060027 h 1084580"/>
                <a:gd name="connsiteX1" fmla="*/ 2278380 w 3090333"/>
                <a:gd name="connsiteY1" fmla="*/ 0 h 1084580"/>
                <a:gd name="connsiteX2" fmla="*/ 3090333 w 3090333"/>
                <a:gd name="connsiteY2" fmla="*/ 98637 h 1084580"/>
                <a:gd name="connsiteX3" fmla="*/ 781981 w 3090333"/>
                <a:gd name="connsiteY3" fmla="*/ 1084580 h 1084580"/>
                <a:gd name="connsiteX4" fmla="*/ 0 w 3090333"/>
                <a:gd name="connsiteY4" fmla="*/ 1060027 h 1084580"/>
                <a:gd name="connsiteX0" fmla="*/ 0 w 2977840"/>
                <a:gd name="connsiteY0" fmla="*/ 1060027 h 1084580"/>
                <a:gd name="connsiteX1" fmla="*/ 2278380 w 2977840"/>
                <a:gd name="connsiteY1" fmla="*/ 0 h 1084580"/>
                <a:gd name="connsiteX2" fmla="*/ 2977840 w 2977840"/>
                <a:gd name="connsiteY2" fmla="*/ 98637 h 1084580"/>
                <a:gd name="connsiteX3" fmla="*/ 781981 w 2977840"/>
                <a:gd name="connsiteY3" fmla="*/ 1084580 h 1084580"/>
                <a:gd name="connsiteX4" fmla="*/ 0 w 2977840"/>
                <a:gd name="connsiteY4" fmla="*/ 1060027 h 1084580"/>
                <a:gd name="connsiteX0" fmla="*/ 0 w 2977840"/>
                <a:gd name="connsiteY0" fmla="*/ 1084580 h 1109133"/>
                <a:gd name="connsiteX1" fmla="*/ 2360875 w 2977840"/>
                <a:gd name="connsiteY1" fmla="*/ 0 h 1109133"/>
                <a:gd name="connsiteX2" fmla="*/ 2977840 w 2977840"/>
                <a:gd name="connsiteY2" fmla="*/ 123190 h 1109133"/>
                <a:gd name="connsiteX3" fmla="*/ 781981 w 2977840"/>
                <a:gd name="connsiteY3" fmla="*/ 1109133 h 1109133"/>
                <a:gd name="connsiteX4" fmla="*/ 0 w 2977840"/>
                <a:gd name="connsiteY4" fmla="*/ 1084580 h 1109133"/>
                <a:gd name="connsiteX0" fmla="*/ 0 w 2977840"/>
                <a:gd name="connsiteY0" fmla="*/ 1060026 h 1084579"/>
                <a:gd name="connsiteX1" fmla="*/ 2398373 w 2977840"/>
                <a:gd name="connsiteY1" fmla="*/ 0 h 1084579"/>
                <a:gd name="connsiteX2" fmla="*/ 2977840 w 2977840"/>
                <a:gd name="connsiteY2" fmla="*/ 98636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44662"/>
                <a:gd name="connsiteY0" fmla="*/ 1060026 h 1084579"/>
                <a:gd name="connsiteX1" fmla="*/ 2398373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0 w 2944662"/>
                <a:gd name="connsiteY0" fmla="*/ 1060026 h 1084579"/>
                <a:gd name="connsiteX1" fmla="*/ 2573308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9855 w 2954517"/>
                <a:gd name="connsiteY0" fmla="*/ 1060026 h 1084579"/>
                <a:gd name="connsiteX1" fmla="*/ 357057 w 2954517"/>
                <a:gd name="connsiteY1" fmla="*/ 792671 h 1084579"/>
                <a:gd name="connsiteX2" fmla="*/ 2583163 w 2954517"/>
                <a:gd name="connsiteY2" fmla="*/ 0 h 1084579"/>
                <a:gd name="connsiteX3" fmla="*/ 2954517 w 2954517"/>
                <a:gd name="connsiteY3" fmla="*/ 49261 h 1084579"/>
                <a:gd name="connsiteX4" fmla="*/ 791836 w 2954517"/>
                <a:gd name="connsiteY4" fmla="*/ 1084579 h 1084579"/>
                <a:gd name="connsiteX5" fmla="*/ 9855 w 2954517"/>
                <a:gd name="connsiteY5" fmla="*/ 1060026 h 1084579"/>
                <a:gd name="connsiteX0" fmla="*/ 6775 w 2951437"/>
                <a:gd name="connsiteY0" fmla="*/ 1060026 h 1084579"/>
                <a:gd name="connsiteX1" fmla="*/ 536532 w 2951437"/>
                <a:gd name="connsiteY1" fmla="*/ 685087 h 1084579"/>
                <a:gd name="connsiteX2" fmla="*/ 2580083 w 2951437"/>
                <a:gd name="connsiteY2" fmla="*/ 0 h 1084579"/>
                <a:gd name="connsiteX3" fmla="*/ 2951437 w 2951437"/>
                <a:gd name="connsiteY3" fmla="*/ 49261 h 1084579"/>
                <a:gd name="connsiteX4" fmla="*/ 788756 w 2951437"/>
                <a:gd name="connsiteY4" fmla="*/ 1084579 h 1084579"/>
                <a:gd name="connsiteX5" fmla="*/ 6775 w 2951437"/>
                <a:gd name="connsiteY5" fmla="*/ 1060026 h 1084579"/>
                <a:gd name="connsiteX0" fmla="*/ 7077 w 2951739"/>
                <a:gd name="connsiteY0" fmla="*/ 1060026 h 1084579"/>
                <a:gd name="connsiteX1" fmla="*/ 536834 w 2951739"/>
                <a:gd name="connsiteY1" fmla="*/ 685087 h 1084579"/>
                <a:gd name="connsiteX2" fmla="*/ 2580385 w 2951739"/>
                <a:gd name="connsiteY2" fmla="*/ 0 h 1084579"/>
                <a:gd name="connsiteX3" fmla="*/ 2951739 w 2951739"/>
                <a:gd name="connsiteY3" fmla="*/ 49261 h 1084579"/>
                <a:gd name="connsiteX4" fmla="*/ 789058 w 2951739"/>
                <a:gd name="connsiteY4" fmla="*/ 1084579 h 1084579"/>
                <a:gd name="connsiteX5" fmla="*/ 7077 w 2951739"/>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640 w 295130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49581 w 2951302"/>
                <a:gd name="connsiteY5" fmla="*/ 1055652 h 1084579"/>
                <a:gd name="connsiteX6" fmla="*/ 6640 w 2951302"/>
                <a:gd name="connsiteY6"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488932 w 2951302"/>
                <a:gd name="connsiteY5" fmla="*/ 1067607 h 1084579"/>
                <a:gd name="connsiteX6" fmla="*/ 6640 w 2951302"/>
                <a:gd name="connsiteY6" fmla="*/ 1060026 h 1084579"/>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06877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36086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4342 w 2951302"/>
                <a:gd name="connsiteY4" fmla="*/ 1048717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594814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79852"/>
                <a:gd name="connsiteX1" fmla="*/ 591164 w 2951302"/>
                <a:gd name="connsiteY1" fmla="*/ 697041 h 1079852"/>
                <a:gd name="connsiteX2" fmla="*/ 2579948 w 2951302"/>
                <a:gd name="connsiteY2" fmla="*/ 0 h 1079852"/>
                <a:gd name="connsiteX3" fmla="*/ 2951302 w 2951302"/>
                <a:gd name="connsiteY3" fmla="*/ 49261 h 1079852"/>
                <a:gd name="connsiteX4" fmla="*/ 1077059 w 2951302"/>
                <a:gd name="connsiteY4" fmla="*/ 797689 h 1079852"/>
                <a:gd name="connsiteX5" fmla="*/ 609418 w 2951302"/>
                <a:gd name="connsiteY5" fmla="*/ 1079852 h 1079852"/>
                <a:gd name="connsiteX6" fmla="*/ 6640 w 2951302"/>
                <a:gd name="connsiteY6" fmla="*/ 1060026 h 1079852"/>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631088 w 2972972"/>
                <a:gd name="connsiteY5" fmla="*/ 1079852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226816 h 1226816"/>
                <a:gd name="connsiteX1" fmla="*/ 612834 w 2972972"/>
                <a:gd name="connsiteY1" fmla="*/ 839779 h 1226816"/>
                <a:gd name="connsiteX2" fmla="*/ 2564098 w 2972972"/>
                <a:gd name="connsiteY2" fmla="*/ 0 h 1226816"/>
                <a:gd name="connsiteX3" fmla="*/ 2972972 w 2972972"/>
                <a:gd name="connsiteY3" fmla="*/ 191999 h 1226816"/>
                <a:gd name="connsiteX4" fmla="*/ 1077892 w 2972972"/>
                <a:gd name="connsiteY4" fmla="*/ 814183 h 1226816"/>
                <a:gd name="connsiteX5" fmla="*/ 536613 w 2972972"/>
                <a:gd name="connsiteY5" fmla="*/ 1111352 h 1226816"/>
                <a:gd name="connsiteX6" fmla="*/ 6403 w 2972972"/>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71682"/>
                <a:gd name="connsiteY0" fmla="*/ 1389463 h 1389463"/>
                <a:gd name="connsiteX1" fmla="*/ 612834 w 3071682"/>
                <a:gd name="connsiteY1" fmla="*/ 1002426 h 1389463"/>
                <a:gd name="connsiteX2" fmla="*/ 2954321 w 3071682"/>
                <a:gd name="connsiteY2" fmla="*/ 0 h 1389463"/>
                <a:gd name="connsiteX3" fmla="*/ 3004054 w 3071682"/>
                <a:gd name="connsiteY3" fmla="*/ 199257 h 1389463"/>
                <a:gd name="connsiteX4" fmla="*/ 1077892 w 3071682"/>
                <a:gd name="connsiteY4" fmla="*/ 976830 h 1389463"/>
                <a:gd name="connsiteX5" fmla="*/ 536613 w 3071682"/>
                <a:gd name="connsiteY5" fmla="*/ 1273999 h 1389463"/>
                <a:gd name="connsiteX6" fmla="*/ 6403 w 3071682"/>
                <a:gd name="connsiteY6" fmla="*/ 1389463 h 1389463"/>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62568"/>
                <a:gd name="connsiteY0" fmla="*/ 1395002 h 1395002"/>
                <a:gd name="connsiteX1" fmla="*/ 612834 w 3162568"/>
                <a:gd name="connsiteY1" fmla="*/ 1007965 h 1395002"/>
                <a:gd name="connsiteX2" fmla="*/ 2954321 w 3162568"/>
                <a:gd name="connsiteY2" fmla="*/ 5539 h 1395002"/>
                <a:gd name="connsiteX3" fmla="*/ 3114872 w 3162568"/>
                <a:gd name="connsiteY3" fmla="*/ 171966 h 1395002"/>
                <a:gd name="connsiteX4" fmla="*/ 1077892 w 3162568"/>
                <a:gd name="connsiteY4" fmla="*/ 982369 h 1395002"/>
                <a:gd name="connsiteX5" fmla="*/ 536613 w 3162568"/>
                <a:gd name="connsiteY5" fmla="*/ 1279538 h 1395002"/>
                <a:gd name="connsiteX6" fmla="*/ 6403 w 3162568"/>
                <a:gd name="connsiteY6" fmla="*/ 1395002 h 1395002"/>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14872"/>
                <a:gd name="connsiteY0" fmla="*/ 1469198 h 1469198"/>
                <a:gd name="connsiteX1" fmla="*/ 612834 w 3114872"/>
                <a:gd name="connsiteY1" fmla="*/ 1082161 h 1469198"/>
                <a:gd name="connsiteX2" fmla="*/ 3098416 w 3114872"/>
                <a:gd name="connsiteY2" fmla="*/ 0 h 1469198"/>
                <a:gd name="connsiteX3" fmla="*/ 3114872 w 3114872"/>
                <a:gd name="connsiteY3" fmla="*/ 246162 h 1469198"/>
                <a:gd name="connsiteX4" fmla="*/ 1077892 w 3114872"/>
                <a:gd name="connsiteY4" fmla="*/ 1056565 h 1469198"/>
                <a:gd name="connsiteX5" fmla="*/ 536613 w 3114872"/>
                <a:gd name="connsiteY5" fmla="*/ 1353734 h 1469198"/>
                <a:gd name="connsiteX6" fmla="*/ 6403 w 3114872"/>
                <a:gd name="connsiteY6" fmla="*/ 1469198 h 1469198"/>
                <a:gd name="connsiteX0" fmla="*/ 6403 w 3114872"/>
                <a:gd name="connsiteY0" fmla="*/ 1432588 h 1432588"/>
                <a:gd name="connsiteX1" fmla="*/ 612834 w 3114872"/>
                <a:gd name="connsiteY1" fmla="*/ 1045551 h 1432588"/>
                <a:gd name="connsiteX2" fmla="*/ 3060082 w 3114872"/>
                <a:gd name="connsiteY2" fmla="*/ 0 h 1432588"/>
                <a:gd name="connsiteX3" fmla="*/ 3114872 w 3114872"/>
                <a:gd name="connsiteY3" fmla="*/ 209552 h 1432588"/>
                <a:gd name="connsiteX4" fmla="*/ 1077892 w 3114872"/>
                <a:gd name="connsiteY4" fmla="*/ 1019955 h 1432588"/>
                <a:gd name="connsiteX5" fmla="*/ 536613 w 3114872"/>
                <a:gd name="connsiteY5" fmla="*/ 1317124 h 1432588"/>
                <a:gd name="connsiteX6" fmla="*/ 6403 w 3114872"/>
                <a:gd name="connsiteY6" fmla="*/ 1432588 h 1432588"/>
                <a:gd name="connsiteX0" fmla="*/ 6403 w 3066853"/>
                <a:gd name="connsiteY0" fmla="*/ 1432588 h 1432588"/>
                <a:gd name="connsiteX1" fmla="*/ 612834 w 3066853"/>
                <a:gd name="connsiteY1" fmla="*/ 1045551 h 1432588"/>
                <a:gd name="connsiteX2" fmla="*/ 3060082 w 3066853"/>
                <a:gd name="connsiteY2" fmla="*/ 0 h 1432588"/>
                <a:gd name="connsiteX3" fmla="*/ 3066384 w 3066853"/>
                <a:gd name="connsiteY3" fmla="*/ 227600 h 1432588"/>
                <a:gd name="connsiteX4" fmla="*/ 1077892 w 3066853"/>
                <a:gd name="connsiteY4" fmla="*/ 1019955 h 1432588"/>
                <a:gd name="connsiteX5" fmla="*/ 536613 w 3066853"/>
                <a:gd name="connsiteY5" fmla="*/ 1317124 h 1432588"/>
                <a:gd name="connsiteX6" fmla="*/ 6403 w 3066853"/>
                <a:gd name="connsiteY6" fmla="*/ 1432588 h 1432588"/>
                <a:gd name="connsiteX0" fmla="*/ 6403 w 3060251"/>
                <a:gd name="connsiteY0" fmla="*/ 1432588 h 1432588"/>
                <a:gd name="connsiteX1" fmla="*/ 612834 w 3060251"/>
                <a:gd name="connsiteY1" fmla="*/ 1045551 h 1432588"/>
                <a:gd name="connsiteX2" fmla="*/ 3060082 w 3060251"/>
                <a:gd name="connsiteY2" fmla="*/ 0 h 1432588"/>
                <a:gd name="connsiteX3" fmla="*/ 1628590 w 3060251"/>
                <a:gd name="connsiteY3" fmla="*/ 785907 h 1432588"/>
                <a:gd name="connsiteX4" fmla="*/ 1077892 w 3060251"/>
                <a:gd name="connsiteY4" fmla="*/ 1019955 h 1432588"/>
                <a:gd name="connsiteX5" fmla="*/ 536613 w 3060251"/>
                <a:gd name="connsiteY5" fmla="*/ 1317124 h 1432588"/>
                <a:gd name="connsiteX6" fmla="*/ 6403 w 3060251"/>
                <a:gd name="connsiteY6" fmla="*/ 1432588 h 1432588"/>
                <a:gd name="connsiteX0" fmla="*/ 6403 w 1628590"/>
                <a:gd name="connsiteY0" fmla="*/ 933523 h 933523"/>
                <a:gd name="connsiteX1" fmla="*/ 612834 w 1628590"/>
                <a:gd name="connsiteY1" fmla="*/ 546486 h 933523"/>
                <a:gd name="connsiteX2" fmla="*/ 1609562 w 1628590"/>
                <a:gd name="connsiteY2" fmla="*/ 0 h 933523"/>
                <a:gd name="connsiteX3" fmla="*/ 1628590 w 1628590"/>
                <a:gd name="connsiteY3" fmla="*/ 286842 h 933523"/>
                <a:gd name="connsiteX4" fmla="*/ 1077892 w 1628590"/>
                <a:gd name="connsiteY4" fmla="*/ 520890 h 933523"/>
                <a:gd name="connsiteX5" fmla="*/ 536613 w 1628590"/>
                <a:gd name="connsiteY5" fmla="*/ 818059 h 933523"/>
                <a:gd name="connsiteX6" fmla="*/ 6403 w 1628590"/>
                <a:gd name="connsiteY6" fmla="*/ 933523 h 933523"/>
                <a:gd name="connsiteX0" fmla="*/ 6591 w 1628778"/>
                <a:gd name="connsiteY0" fmla="*/ 933523 h 933523"/>
                <a:gd name="connsiteX1" fmla="*/ 595490 w 1628778"/>
                <a:gd name="connsiteY1" fmla="*/ 497678 h 933523"/>
                <a:gd name="connsiteX2" fmla="*/ 1609750 w 1628778"/>
                <a:gd name="connsiteY2" fmla="*/ 0 h 933523"/>
                <a:gd name="connsiteX3" fmla="*/ 1628778 w 1628778"/>
                <a:gd name="connsiteY3" fmla="*/ 286842 h 933523"/>
                <a:gd name="connsiteX4" fmla="*/ 1078080 w 1628778"/>
                <a:gd name="connsiteY4" fmla="*/ 520890 h 933523"/>
                <a:gd name="connsiteX5" fmla="*/ 536801 w 1628778"/>
                <a:gd name="connsiteY5" fmla="*/ 818059 h 933523"/>
                <a:gd name="connsiteX6" fmla="*/ 6591 w 1628778"/>
                <a:gd name="connsiteY6" fmla="*/ 933523 h 933523"/>
                <a:gd name="connsiteX0" fmla="*/ 6782 w 1628969"/>
                <a:gd name="connsiteY0" fmla="*/ 933523 h 933523"/>
                <a:gd name="connsiteX1" fmla="*/ 595681 w 1628969"/>
                <a:gd name="connsiteY1" fmla="*/ 497678 h 933523"/>
                <a:gd name="connsiteX2" fmla="*/ 1609941 w 1628969"/>
                <a:gd name="connsiteY2" fmla="*/ 0 h 933523"/>
                <a:gd name="connsiteX3" fmla="*/ 1628969 w 1628969"/>
                <a:gd name="connsiteY3" fmla="*/ 286842 h 933523"/>
                <a:gd name="connsiteX4" fmla="*/ 1078271 w 1628969"/>
                <a:gd name="connsiteY4" fmla="*/ 520890 h 933523"/>
                <a:gd name="connsiteX5" fmla="*/ 536992 w 1628969"/>
                <a:gd name="connsiteY5" fmla="*/ 818059 h 933523"/>
                <a:gd name="connsiteX6" fmla="*/ 6782 w 1628969"/>
                <a:gd name="connsiteY6" fmla="*/ 933523 h 933523"/>
                <a:gd name="connsiteX0" fmla="*/ 10720 w 1417582"/>
                <a:gd name="connsiteY0" fmla="*/ 650742 h 818067"/>
                <a:gd name="connsiteX1" fmla="*/ 384294 w 1417582"/>
                <a:gd name="connsiteY1" fmla="*/ 497678 h 818067"/>
                <a:gd name="connsiteX2" fmla="*/ 1398554 w 1417582"/>
                <a:gd name="connsiteY2" fmla="*/ 0 h 818067"/>
                <a:gd name="connsiteX3" fmla="*/ 1417582 w 1417582"/>
                <a:gd name="connsiteY3" fmla="*/ 286842 h 818067"/>
                <a:gd name="connsiteX4" fmla="*/ 866884 w 1417582"/>
                <a:gd name="connsiteY4" fmla="*/ 520890 h 818067"/>
                <a:gd name="connsiteX5" fmla="*/ 325605 w 1417582"/>
                <a:gd name="connsiteY5" fmla="*/ 818059 h 818067"/>
                <a:gd name="connsiteX6" fmla="*/ 10720 w 1417582"/>
                <a:gd name="connsiteY6" fmla="*/ 650742 h 818067"/>
                <a:gd name="connsiteX0" fmla="*/ 0 w 1406862"/>
                <a:gd name="connsiteY0" fmla="*/ 650742 h 818067"/>
                <a:gd name="connsiteX1" fmla="*/ 373574 w 1406862"/>
                <a:gd name="connsiteY1" fmla="*/ 497678 h 818067"/>
                <a:gd name="connsiteX2" fmla="*/ 1387834 w 1406862"/>
                <a:gd name="connsiteY2" fmla="*/ 0 h 818067"/>
                <a:gd name="connsiteX3" fmla="*/ 1406862 w 1406862"/>
                <a:gd name="connsiteY3" fmla="*/ 286842 h 818067"/>
                <a:gd name="connsiteX4" fmla="*/ 856164 w 1406862"/>
                <a:gd name="connsiteY4" fmla="*/ 520890 h 818067"/>
                <a:gd name="connsiteX5" fmla="*/ 314885 w 1406862"/>
                <a:gd name="connsiteY5" fmla="*/ 818059 h 818067"/>
                <a:gd name="connsiteX6" fmla="*/ 0 w 1406862"/>
                <a:gd name="connsiteY6" fmla="*/ 650742 h 818067"/>
                <a:gd name="connsiteX0" fmla="*/ 0 w 1305595"/>
                <a:gd name="connsiteY0" fmla="*/ 633621 h 818066"/>
                <a:gd name="connsiteX1" fmla="*/ 272307 w 1305595"/>
                <a:gd name="connsiteY1" fmla="*/ 497678 h 818066"/>
                <a:gd name="connsiteX2" fmla="*/ 1286567 w 1305595"/>
                <a:gd name="connsiteY2" fmla="*/ 0 h 818066"/>
                <a:gd name="connsiteX3" fmla="*/ 1305595 w 1305595"/>
                <a:gd name="connsiteY3" fmla="*/ 286842 h 818066"/>
                <a:gd name="connsiteX4" fmla="*/ 754897 w 1305595"/>
                <a:gd name="connsiteY4" fmla="*/ 520890 h 818066"/>
                <a:gd name="connsiteX5" fmla="*/ 213618 w 1305595"/>
                <a:gd name="connsiteY5" fmla="*/ 818059 h 818066"/>
                <a:gd name="connsiteX6" fmla="*/ 0 w 1305595"/>
                <a:gd name="connsiteY6" fmla="*/ 633621 h 818066"/>
                <a:gd name="connsiteX0" fmla="*/ 25556 w 1331151"/>
                <a:gd name="connsiteY0" fmla="*/ 633621 h 818068"/>
                <a:gd name="connsiteX1" fmla="*/ 297863 w 1331151"/>
                <a:gd name="connsiteY1" fmla="*/ 497678 h 818068"/>
                <a:gd name="connsiteX2" fmla="*/ 1312123 w 1331151"/>
                <a:gd name="connsiteY2" fmla="*/ 0 h 818068"/>
                <a:gd name="connsiteX3" fmla="*/ 1331151 w 1331151"/>
                <a:gd name="connsiteY3" fmla="*/ 286842 h 818068"/>
                <a:gd name="connsiteX4" fmla="*/ 780453 w 1331151"/>
                <a:gd name="connsiteY4" fmla="*/ 520890 h 818068"/>
                <a:gd name="connsiteX5" fmla="*/ 239174 w 1331151"/>
                <a:gd name="connsiteY5" fmla="*/ 818059 h 818068"/>
                <a:gd name="connsiteX6" fmla="*/ 25556 w 1331151"/>
                <a:gd name="connsiteY6" fmla="*/ 633621 h 818068"/>
                <a:gd name="connsiteX0" fmla="*/ 30038 w 1309228"/>
                <a:gd name="connsiteY0" fmla="*/ 608883 h 818067"/>
                <a:gd name="connsiteX1" fmla="*/ 275940 w 1309228"/>
                <a:gd name="connsiteY1" fmla="*/ 497678 h 818067"/>
                <a:gd name="connsiteX2" fmla="*/ 1290200 w 1309228"/>
                <a:gd name="connsiteY2" fmla="*/ 0 h 818067"/>
                <a:gd name="connsiteX3" fmla="*/ 1309228 w 1309228"/>
                <a:gd name="connsiteY3" fmla="*/ 286842 h 818067"/>
                <a:gd name="connsiteX4" fmla="*/ 758530 w 1309228"/>
                <a:gd name="connsiteY4" fmla="*/ 520890 h 818067"/>
                <a:gd name="connsiteX5" fmla="*/ 217251 w 1309228"/>
                <a:gd name="connsiteY5" fmla="*/ 818059 h 818067"/>
                <a:gd name="connsiteX6" fmla="*/ 30038 w 1309228"/>
                <a:gd name="connsiteY6" fmla="*/ 608883 h 818067"/>
                <a:gd name="connsiteX0" fmla="*/ 30038 w 1309228"/>
                <a:gd name="connsiteY0" fmla="*/ 608883 h 818067"/>
                <a:gd name="connsiteX1" fmla="*/ 275940 w 1309228"/>
                <a:gd name="connsiteY1" fmla="*/ 497678 h 818067"/>
                <a:gd name="connsiteX2" fmla="*/ 1290200 w 1309228"/>
                <a:gd name="connsiteY2" fmla="*/ 0 h 818067"/>
                <a:gd name="connsiteX3" fmla="*/ 1309228 w 1309228"/>
                <a:gd name="connsiteY3" fmla="*/ 286842 h 818067"/>
                <a:gd name="connsiteX4" fmla="*/ 758530 w 1309228"/>
                <a:gd name="connsiteY4" fmla="*/ 520890 h 818067"/>
                <a:gd name="connsiteX5" fmla="*/ 217251 w 1309228"/>
                <a:gd name="connsiteY5" fmla="*/ 818059 h 818067"/>
                <a:gd name="connsiteX6" fmla="*/ 30038 w 1309228"/>
                <a:gd name="connsiteY6" fmla="*/ 608883 h 818067"/>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 name="connsiteX0" fmla="*/ 29645 w 1310893"/>
                <a:gd name="connsiteY0" fmla="*/ 540965 h 818065"/>
                <a:gd name="connsiteX1" fmla="*/ 277605 w 1310893"/>
                <a:gd name="connsiteY1" fmla="*/ 497678 h 818065"/>
                <a:gd name="connsiteX2" fmla="*/ 1291865 w 1310893"/>
                <a:gd name="connsiteY2" fmla="*/ 0 h 818065"/>
                <a:gd name="connsiteX3" fmla="*/ 1310893 w 1310893"/>
                <a:gd name="connsiteY3" fmla="*/ 286842 h 818065"/>
                <a:gd name="connsiteX4" fmla="*/ 760195 w 1310893"/>
                <a:gd name="connsiteY4" fmla="*/ 520890 h 818065"/>
                <a:gd name="connsiteX5" fmla="*/ 218916 w 1310893"/>
                <a:gd name="connsiteY5" fmla="*/ 818059 h 818065"/>
                <a:gd name="connsiteX6" fmla="*/ 29645 w 1310893"/>
                <a:gd name="connsiteY6" fmla="*/ 540965 h 81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893" h="818065">
                  <a:moveTo>
                    <a:pt x="29645" y="540965"/>
                  </a:moveTo>
                  <a:cubicBezTo>
                    <a:pt x="153235" y="537283"/>
                    <a:pt x="145399" y="552587"/>
                    <a:pt x="277605" y="497678"/>
                  </a:cubicBezTo>
                  <a:cubicBezTo>
                    <a:pt x="1013182" y="58027"/>
                    <a:pt x="896090" y="182113"/>
                    <a:pt x="1291865" y="0"/>
                  </a:cubicBezTo>
                  <a:cubicBezTo>
                    <a:pt x="1310144" y="280279"/>
                    <a:pt x="1296757" y="22417"/>
                    <a:pt x="1310893" y="286842"/>
                  </a:cubicBezTo>
                  <a:cubicBezTo>
                    <a:pt x="869696" y="466778"/>
                    <a:pt x="853982" y="465483"/>
                    <a:pt x="760195" y="520890"/>
                  </a:cubicBezTo>
                  <a:cubicBezTo>
                    <a:pt x="582409" y="634771"/>
                    <a:pt x="294472" y="787855"/>
                    <a:pt x="218916" y="818059"/>
                  </a:cubicBezTo>
                  <a:cubicBezTo>
                    <a:pt x="10688" y="819468"/>
                    <a:pt x="-40599" y="575757"/>
                    <a:pt x="29645" y="540965"/>
                  </a:cubicBezTo>
                  <a:close/>
                </a:path>
              </a:pathLst>
            </a:custGeom>
            <a:solidFill>
              <a:srgbClr val="CC99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kumimoji="0"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7" name="Oval 1"/>
            <p:cNvSpPr/>
            <p:nvPr/>
          </p:nvSpPr>
          <p:spPr bwMode="auto">
            <a:xfrm>
              <a:off x="409040" y="5620903"/>
              <a:ext cx="4206576" cy="851089"/>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 name="connsiteX0" fmla="*/ 67080 w 3927855"/>
                <a:gd name="connsiteY0" fmla="*/ 322739 h 991462"/>
                <a:gd name="connsiteX1" fmla="*/ 1756031 w 3927855"/>
                <a:gd name="connsiteY1" fmla="*/ 10 h 991462"/>
                <a:gd name="connsiteX2" fmla="*/ 2842551 w 3927855"/>
                <a:gd name="connsiteY2" fmla="*/ 311982 h 991462"/>
                <a:gd name="connsiteX3" fmla="*/ 3927855 w 3927855"/>
                <a:gd name="connsiteY3" fmla="*/ 524185 h 991462"/>
                <a:gd name="connsiteX4" fmla="*/ 1904316 w 3927855"/>
                <a:gd name="connsiteY4" fmla="*/ 984297 h 991462"/>
                <a:gd name="connsiteX5" fmla="*/ 508143 w 3927855"/>
                <a:gd name="connsiteY5" fmla="*/ 785318 h 991462"/>
                <a:gd name="connsiteX6" fmla="*/ 67080 w 3927855"/>
                <a:gd name="connsiteY6" fmla="*/ 322739 h 991462"/>
                <a:gd name="connsiteX0" fmla="*/ 67080 w 3939483"/>
                <a:gd name="connsiteY0" fmla="*/ 322739 h 991261"/>
                <a:gd name="connsiteX1" fmla="*/ 1756031 w 3939483"/>
                <a:gd name="connsiteY1" fmla="*/ 10 h 991261"/>
                <a:gd name="connsiteX2" fmla="*/ 2842551 w 3939483"/>
                <a:gd name="connsiteY2" fmla="*/ 311982 h 991261"/>
                <a:gd name="connsiteX3" fmla="*/ 3939483 w 3939483"/>
                <a:gd name="connsiteY3" fmla="*/ 528726 h 991261"/>
                <a:gd name="connsiteX4" fmla="*/ 1904316 w 3939483"/>
                <a:gd name="connsiteY4" fmla="*/ 984297 h 991261"/>
                <a:gd name="connsiteX5" fmla="*/ 508143 w 3939483"/>
                <a:gd name="connsiteY5" fmla="*/ 785318 h 991261"/>
                <a:gd name="connsiteX6" fmla="*/ 67080 w 3939483"/>
                <a:gd name="connsiteY6" fmla="*/ 322739 h 991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9483" h="991261">
                  <a:moveTo>
                    <a:pt x="67080" y="322739"/>
                  </a:moveTo>
                  <a:cubicBezTo>
                    <a:pt x="275061" y="191854"/>
                    <a:pt x="1293453" y="1803"/>
                    <a:pt x="1756031" y="10"/>
                  </a:cubicBezTo>
                  <a:cubicBezTo>
                    <a:pt x="2218610" y="-1783"/>
                    <a:pt x="2505295" y="235297"/>
                    <a:pt x="2842551" y="311982"/>
                  </a:cubicBezTo>
                  <a:cubicBezTo>
                    <a:pt x="3179808" y="388667"/>
                    <a:pt x="3626640" y="423475"/>
                    <a:pt x="3939483" y="528726"/>
                  </a:cubicBezTo>
                  <a:cubicBezTo>
                    <a:pt x="3804626" y="674844"/>
                    <a:pt x="2476206" y="941532"/>
                    <a:pt x="1904316" y="984297"/>
                  </a:cubicBezTo>
                  <a:cubicBezTo>
                    <a:pt x="1332426" y="1027062"/>
                    <a:pt x="845400" y="862003"/>
                    <a:pt x="508143" y="785318"/>
                  </a:cubicBezTo>
                  <a:cubicBezTo>
                    <a:pt x="170887" y="708633"/>
                    <a:pt x="-140901" y="453624"/>
                    <a:pt x="67080" y="322739"/>
                  </a:cubicBezTo>
                  <a:close/>
                </a:path>
              </a:pathLst>
            </a:custGeom>
            <a:solidFill>
              <a:srgbClr val="CC99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kumimoji="0"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8" name="Oval 1"/>
            <p:cNvSpPr/>
            <p:nvPr/>
          </p:nvSpPr>
          <p:spPr bwMode="auto">
            <a:xfrm>
              <a:off x="530003" y="5684586"/>
              <a:ext cx="3940615" cy="752393"/>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 name="connsiteX0" fmla="*/ 67080 w 3927855"/>
                <a:gd name="connsiteY0" fmla="*/ 322739 h 991462"/>
                <a:gd name="connsiteX1" fmla="*/ 1756031 w 3927855"/>
                <a:gd name="connsiteY1" fmla="*/ 10 h 991462"/>
                <a:gd name="connsiteX2" fmla="*/ 2842551 w 3927855"/>
                <a:gd name="connsiteY2" fmla="*/ 311982 h 991462"/>
                <a:gd name="connsiteX3" fmla="*/ 3927855 w 3927855"/>
                <a:gd name="connsiteY3" fmla="*/ 524185 h 991462"/>
                <a:gd name="connsiteX4" fmla="*/ 1904316 w 3927855"/>
                <a:gd name="connsiteY4" fmla="*/ 984297 h 991462"/>
                <a:gd name="connsiteX5" fmla="*/ 508143 w 3927855"/>
                <a:gd name="connsiteY5" fmla="*/ 785318 h 991462"/>
                <a:gd name="connsiteX6" fmla="*/ 67080 w 3927855"/>
                <a:gd name="connsiteY6" fmla="*/ 322739 h 99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7855" h="991462">
                  <a:moveTo>
                    <a:pt x="67080" y="322739"/>
                  </a:moveTo>
                  <a:cubicBezTo>
                    <a:pt x="275061" y="191854"/>
                    <a:pt x="1293453" y="1803"/>
                    <a:pt x="1756031" y="10"/>
                  </a:cubicBezTo>
                  <a:cubicBezTo>
                    <a:pt x="2218610" y="-1783"/>
                    <a:pt x="2505295" y="235297"/>
                    <a:pt x="2842551" y="311982"/>
                  </a:cubicBezTo>
                  <a:cubicBezTo>
                    <a:pt x="3179808" y="388667"/>
                    <a:pt x="3672842" y="414029"/>
                    <a:pt x="3927855" y="524185"/>
                  </a:cubicBezTo>
                  <a:cubicBezTo>
                    <a:pt x="3792998" y="670303"/>
                    <a:pt x="2474268" y="940775"/>
                    <a:pt x="1904316" y="984297"/>
                  </a:cubicBezTo>
                  <a:cubicBezTo>
                    <a:pt x="1334364" y="1027819"/>
                    <a:pt x="845400" y="862003"/>
                    <a:pt x="508143" y="785318"/>
                  </a:cubicBezTo>
                  <a:cubicBezTo>
                    <a:pt x="170887" y="708633"/>
                    <a:pt x="-140901" y="453624"/>
                    <a:pt x="67080" y="322739"/>
                  </a:cubicBezTo>
                  <a:close/>
                </a:path>
              </a:pathLst>
            </a:cu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kumimoji="0"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9" name="Oval 1"/>
            <p:cNvSpPr/>
            <p:nvPr/>
          </p:nvSpPr>
          <p:spPr bwMode="auto">
            <a:xfrm>
              <a:off x="786792" y="5731002"/>
              <a:ext cx="3342111" cy="670855"/>
            </a:xfrm>
            <a:custGeom>
              <a:avLst/>
              <a:gdLst>
                <a:gd name="connsiteX0" fmla="*/ 0 w 4047078"/>
                <a:gd name="connsiteY0" fmla="*/ 460112 h 920224"/>
                <a:gd name="connsiteX1" fmla="*/ 2023539 w 4047078"/>
                <a:gd name="connsiteY1" fmla="*/ 0 h 920224"/>
                <a:gd name="connsiteX2" fmla="*/ 4047078 w 4047078"/>
                <a:gd name="connsiteY2" fmla="*/ 460112 h 920224"/>
                <a:gd name="connsiteX3" fmla="*/ 2023539 w 4047078"/>
                <a:gd name="connsiteY3" fmla="*/ 920224 h 920224"/>
                <a:gd name="connsiteX4" fmla="*/ 0 w 4047078"/>
                <a:gd name="connsiteY4" fmla="*/ 460112 h 920224"/>
                <a:gd name="connsiteX0" fmla="*/ 0 w 4231630"/>
                <a:gd name="connsiteY0" fmla="*/ 472902 h 939042"/>
                <a:gd name="connsiteX1" fmla="*/ 2023539 w 4231630"/>
                <a:gd name="connsiteY1" fmla="*/ 12790 h 939042"/>
                <a:gd name="connsiteX2" fmla="*/ 4047078 w 4231630"/>
                <a:gd name="connsiteY2" fmla="*/ 933014 h 939042"/>
                <a:gd name="connsiteX3" fmla="*/ 4047078 w 4231630"/>
                <a:gd name="connsiteY3" fmla="*/ 472902 h 939042"/>
                <a:gd name="connsiteX4" fmla="*/ 2023539 w 4231630"/>
                <a:gd name="connsiteY4" fmla="*/ 933014 h 939042"/>
                <a:gd name="connsiteX5" fmla="*/ 0 w 4231630"/>
                <a:gd name="connsiteY5" fmla="*/ 472902 h 939042"/>
                <a:gd name="connsiteX0" fmla="*/ 0 w 4060973"/>
                <a:gd name="connsiteY0" fmla="*/ 464149 h 924261"/>
                <a:gd name="connsiteX1" fmla="*/ 2023539 w 4060973"/>
                <a:gd name="connsiteY1" fmla="*/ 4037 h 924261"/>
                <a:gd name="connsiteX2" fmla="*/ 2961774 w 4060973"/>
                <a:gd name="connsiteY2" fmla="*/ 251946 h 924261"/>
                <a:gd name="connsiteX3" fmla="*/ 4047078 w 4060973"/>
                <a:gd name="connsiteY3" fmla="*/ 464149 h 924261"/>
                <a:gd name="connsiteX4" fmla="*/ 2023539 w 4060973"/>
                <a:gd name="connsiteY4" fmla="*/ 924261 h 924261"/>
                <a:gd name="connsiteX5" fmla="*/ 0 w 4060973"/>
                <a:gd name="connsiteY5" fmla="*/ 464149 h 924261"/>
                <a:gd name="connsiteX0" fmla="*/ 40951 w 4134752"/>
                <a:gd name="connsiteY0" fmla="*/ 464149 h 981774"/>
                <a:gd name="connsiteX1" fmla="*/ 2064490 w 4134752"/>
                <a:gd name="connsiteY1" fmla="*/ 4037 h 981774"/>
                <a:gd name="connsiteX2" fmla="*/ 3002725 w 4134752"/>
                <a:gd name="connsiteY2" fmla="*/ 251946 h 981774"/>
                <a:gd name="connsiteX3" fmla="*/ 4088029 w 4134752"/>
                <a:gd name="connsiteY3" fmla="*/ 464149 h 981774"/>
                <a:gd name="connsiteX4" fmla="*/ 2064490 w 4134752"/>
                <a:gd name="connsiteY4" fmla="*/ 924261 h 981774"/>
                <a:gd name="connsiteX5" fmla="*/ 4101924 w 4134752"/>
                <a:gd name="connsiteY5" fmla="*/ 924261 h 981774"/>
                <a:gd name="connsiteX6" fmla="*/ 40951 w 4134752"/>
                <a:gd name="connsiteY6" fmla="*/ 464149 h 981774"/>
                <a:gd name="connsiteX0" fmla="*/ 15217 w 4076190"/>
                <a:gd name="connsiteY0" fmla="*/ 464149 h 929870"/>
                <a:gd name="connsiteX1" fmla="*/ 2038756 w 4076190"/>
                <a:gd name="connsiteY1" fmla="*/ 4037 h 929870"/>
                <a:gd name="connsiteX2" fmla="*/ 2976991 w 4076190"/>
                <a:gd name="connsiteY2" fmla="*/ 251946 h 929870"/>
                <a:gd name="connsiteX3" fmla="*/ 4062295 w 4076190"/>
                <a:gd name="connsiteY3" fmla="*/ 464149 h 929870"/>
                <a:gd name="connsiteX4" fmla="*/ 2038756 w 4076190"/>
                <a:gd name="connsiteY4" fmla="*/ 924261 h 929870"/>
                <a:gd name="connsiteX5" fmla="*/ 1158950 w 4076190"/>
                <a:gd name="connsiteY5" fmla="*/ 703767 h 929870"/>
                <a:gd name="connsiteX6" fmla="*/ 15217 w 4076190"/>
                <a:gd name="connsiteY6" fmla="*/ 464149 h 929870"/>
                <a:gd name="connsiteX0" fmla="*/ 57807 w 4118780"/>
                <a:gd name="connsiteY0" fmla="*/ 464149 h 931426"/>
                <a:gd name="connsiteX1" fmla="*/ 2081346 w 4118780"/>
                <a:gd name="connsiteY1" fmla="*/ 4037 h 931426"/>
                <a:gd name="connsiteX2" fmla="*/ 3019581 w 4118780"/>
                <a:gd name="connsiteY2" fmla="*/ 251946 h 931426"/>
                <a:gd name="connsiteX3" fmla="*/ 4104885 w 4118780"/>
                <a:gd name="connsiteY3" fmla="*/ 464149 h 931426"/>
                <a:gd name="connsiteX4" fmla="*/ 2081346 w 4118780"/>
                <a:gd name="connsiteY4" fmla="*/ 924261 h 931426"/>
                <a:gd name="connsiteX5" fmla="*/ 685173 w 4118780"/>
                <a:gd name="connsiteY5" fmla="*/ 725282 h 931426"/>
                <a:gd name="connsiteX6" fmla="*/ 57807 w 4118780"/>
                <a:gd name="connsiteY6" fmla="*/ 464149 h 931426"/>
                <a:gd name="connsiteX0" fmla="*/ 84198 w 4145171"/>
                <a:gd name="connsiteY0" fmla="*/ 464149 h 931426"/>
                <a:gd name="connsiteX1" fmla="*/ 2107737 w 4145171"/>
                <a:gd name="connsiteY1" fmla="*/ 4037 h 931426"/>
                <a:gd name="connsiteX2" fmla="*/ 3045972 w 4145171"/>
                <a:gd name="connsiteY2" fmla="*/ 251946 h 931426"/>
                <a:gd name="connsiteX3" fmla="*/ 4131276 w 4145171"/>
                <a:gd name="connsiteY3" fmla="*/ 464149 h 931426"/>
                <a:gd name="connsiteX4" fmla="*/ 2107737 w 4145171"/>
                <a:gd name="connsiteY4" fmla="*/ 924261 h 931426"/>
                <a:gd name="connsiteX5" fmla="*/ 711564 w 4145171"/>
                <a:gd name="connsiteY5" fmla="*/ 725282 h 931426"/>
                <a:gd name="connsiteX6" fmla="*/ 84198 w 4145171"/>
                <a:gd name="connsiteY6" fmla="*/ 464149 h 931426"/>
                <a:gd name="connsiteX0" fmla="*/ 96506 w 4157479"/>
                <a:gd name="connsiteY0" fmla="*/ 464149 h 931426"/>
                <a:gd name="connsiteX1" fmla="*/ 2120045 w 4157479"/>
                <a:gd name="connsiteY1" fmla="*/ 4037 h 931426"/>
                <a:gd name="connsiteX2" fmla="*/ 3058280 w 4157479"/>
                <a:gd name="connsiteY2" fmla="*/ 251946 h 931426"/>
                <a:gd name="connsiteX3" fmla="*/ 4143584 w 4157479"/>
                <a:gd name="connsiteY3" fmla="*/ 464149 h 931426"/>
                <a:gd name="connsiteX4" fmla="*/ 2120045 w 4157479"/>
                <a:gd name="connsiteY4" fmla="*/ 924261 h 931426"/>
                <a:gd name="connsiteX5" fmla="*/ 723872 w 4157479"/>
                <a:gd name="connsiteY5" fmla="*/ 725282 h 931426"/>
                <a:gd name="connsiteX6" fmla="*/ 96506 w 4157479"/>
                <a:gd name="connsiteY6" fmla="*/ 464149 h 931426"/>
                <a:gd name="connsiteX0" fmla="*/ 296110 w 4357083"/>
                <a:gd name="connsiteY0" fmla="*/ 464149 h 931426"/>
                <a:gd name="connsiteX1" fmla="*/ 2319649 w 4357083"/>
                <a:gd name="connsiteY1" fmla="*/ 4037 h 931426"/>
                <a:gd name="connsiteX2" fmla="*/ 3257884 w 4357083"/>
                <a:gd name="connsiteY2" fmla="*/ 251946 h 931426"/>
                <a:gd name="connsiteX3" fmla="*/ 4343188 w 4357083"/>
                <a:gd name="connsiteY3" fmla="*/ 464149 h 931426"/>
                <a:gd name="connsiteX4" fmla="*/ 2319649 w 4357083"/>
                <a:gd name="connsiteY4" fmla="*/ 924261 h 931426"/>
                <a:gd name="connsiteX5" fmla="*/ 923476 w 4357083"/>
                <a:gd name="connsiteY5" fmla="*/ 725282 h 931426"/>
                <a:gd name="connsiteX6" fmla="*/ 296110 w 4357083"/>
                <a:gd name="connsiteY6" fmla="*/ 464149 h 931426"/>
                <a:gd name="connsiteX0" fmla="*/ 330729 w 4205399"/>
                <a:gd name="connsiteY0" fmla="*/ 319867 h 988590"/>
                <a:gd name="connsiteX1" fmla="*/ 2167965 w 4205399"/>
                <a:gd name="connsiteY1" fmla="*/ 61201 h 988590"/>
                <a:gd name="connsiteX2" fmla="*/ 3106200 w 4205399"/>
                <a:gd name="connsiteY2" fmla="*/ 309110 h 988590"/>
                <a:gd name="connsiteX3" fmla="*/ 4191504 w 4205399"/>
                <a:gd name="connsiteY3" fmla="*/ 521313 h 988590"/>
                <a:gd name="connsiteX4" fmla="*/ 2167965 w 4205399"/>
                <a:gd name="connsiteY4" fmla="*/ 981425 h 988590"/>
                <a:gd name="connsiteX5" fmla="*/ 771792 w 4205399"/>
                <a:gd name="connsiteY5" fmla="*/ 782446 h 988590"/>
                <a:gd name="connsiteX6" fmla="*/ 330729 w 4205399"/>
                <a:gd name="connsiteY6" fmla="*/ 319867 h 988590"/>
                <a:gd name="connsiteX0" fmla="*/ 409684 w 4284354"/>
                <a:gd name="connsiteY0" fmla="*/ 258680 h 927403"/>
                <a:gd name="connsiteX1" fmla="*/ 2246920 w 4284354"/>
                <a:gd name="connsiteY1" fmla="*/ 14 h 927403"/>
                <a:gd name="connsiteX2" fmla="*/ 3185155 w 4284354"/>
                <a:gd name="connsiteY2" fmla="*/ 247923 h 927403"/>
                <a:gd name="connsiteX3" fmla="*/ 4270459 w 4284354"/>
                <a:gd name="connsiteY3" fmla="*/ 460126 h 927403"/>
                <a:gd name="connsiteX4" fmla="*/ 2246920 w 4284354"/>
                <a:gd name="connsiteY4" fmla="*/ 920238 h 927403"/>
                <a:gd name="connsiteX5" fmla="*/ 850747 w 4284354"/>
                <a:gd name="connsiteY5" fmla="*/ 721259 h 927403"/>
                <a:gd name="connsiteX6" fmla="*/ 409684 w 4284354"/>
                <a:gd name="connsiteY6" fmla="*/ 258680 h 927403"/>
                <a:gd name="connsiteX0" fmla="*/ 67080 w 3941750"/>
                <a:gd name="connsiteY0" fmla="*/ 322739 h 991462"/>
                <a:gd name="connsiteX1" fmla="*/ 1756031 w 3941750"/>
                <a:gd name="connsiteY1" fmla="*/ 10 h 991462"/>
                <a:gd name="connsiteX2" fmla="*/ 2842551 w 3941750"/>
                <a:gd name="connsiteY2" fmla="*/ 311982 h 991462"/>
                <a:gd name="connsiteX3" fmla="*/ 3927855 w 3941750"/>
                <a:gd name="connsiteY3" fmla="*/ 524185 h 991462"/>
                <a:gd name="connsiteX4" fmla="*/ 1904316 w 3941750"/>
                <a:gd name="connsiteY4" fmla="*/ 984297 h 991462"/>
                <a:gd name="connsiteX5" fmla="*/ 508143 w 3941750"/>
                <a:gd name="connsiteY5" fmla="*/ 785318 h 991462"/>
                <a:gd name="connsiteX6" fmla="*/ 67080 w 3941750"/>
                <a:gd name="connsiteY6" fmla="*/ 322739 h 99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1750" h="991462">
                  <a:moveTo>
                    <a:pt x="67080" y="322739"/>
                  </a:moveTo>
                  <a:cubicBezTo>
                    <a:pt x="275061" y="191854"/>
                    <a:pt x="1293453" y="1803"/>
                    <a:pt x="1756031" y="10"/>
                  </a:cubicBezTo>
                  <a:cubicBezTo>
                    <a:pt x="2218610" y="-1783"/>
                    <a:pt x="2505295" y="235297"/>
                    <a:pt x="2842551" y="311982"/>
                  </a:cubicBezTo>
                  <a:cubicBezTo>
                    <a:pt x="3179808" y="388667"/>
                    <a:pt x="4062712" y="378067"/>
                    <a:pt x="3927855" y="524185"/>
                  </a:cubicBezTo>
                  <a:cubicBezTo>
                    <a:pt x="3792998" y="670303"/>
                    <a:pt x="2474268" y="940775"/>
                    <a:pt x="1904316" y="984297"/>
                  </a:cubicBezTo>
                  <a:cubicBezTo>
                    <a:pt x="1334364" y="1027819"/>
                    <a:pt x="845400" y="862003"/>
                    <a:pt x="508143" y="785318"/>
                  </a:cubicBezTo>
                  <a:cubicBezTo>
                    <a:pt x="170887" y="708633"/>
                    <a:pt x="-140901" y="453624"/>
                    <a:pt x="67080" y="322739"/>
                  </a:cubicBezTo>
                  <a:close/>
                </a:path>
              </a:pathLst>
            </a:cu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kumimoji="0"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70" name="Freeform 74"/>
            <p:cNvSpPr/>
            <p:nvPr/>
          </p:nvSpPr>
          <p:spPr bwMode="auto">
            <a:xfrm rot="20734019" flipV="1">
              <a:off x="2414713" y="5752620"/>
              <a:ext cx="5053622" cy="979917"/>
            </a:xfrm>
            <a:custGeom>
              <a:avLst/>
              <a:gdLst>
                <a:gd name="connsiteX0" fmla="*/ 0 w 3200400"/>
                <a:gd name="connsiteY0" fmla="*/ 1040130 h 1051560"/>
                <a:gd name="connsiteX1" fmla="*/ 2331720 w 3200400"/>
                <a:gd name="connsiteY1" fmla="*/ 0 h 1051560"/>
                <a:gd name="connsiteX2" fmla="*/ 3200400 w 3200400"/>
                <a:gd name="connsiteY2" fmla="*/ 102870 h 1051560"/>
                <a:gd name="connsiteX3" fmla="*/ 1531620 w 3200400"/>
                <a:gd name="connsiteY3" fmla="*/ 1051560 h 1051560"/>
                <a:gd name="connsiteX4" fmla="*/ 0 w 3200400"/>
                <a:gd name="connsiteY4" fmla="*/ 1040130 h 1051560"/>
                <a:gd name="connsiteX0" fmla="*/ 0 w 3200400"/>
                <a:gd name="connsiteY0" fmla="*/ 1041237 h 1052667"/>
                <a:gd name="connsiteX1" fmla="*/ 2331720 w 3200400"/>
                <a:gd name="connsiteY1" fmla="*/ 1107 h 1052667"/>
                <a:gd name="connsiteX2" fmla="*/ 3200400 w 3200400"/>
                <a:gd name="connsiteY2" fmla="*/ 103977 h 1052667"/>
                <a:gd name="connsiteX3" fmla="*/ 1531620 w 3200400"/>
                <a:gd name="connsiteY3" fmla="*/ 1052667 h 1052667"/>
                <a:gd name="connsiteX4" fmla="*/ 0 w 3200400"/>
                <a:gd name="connsiteY4" fmla="*/ 1041237 h 1052667"/>
                <a:gd name="connsiteX0" fmla="*/ 0 w 3200400"/>
                <a:gd name="connsiteY0" fmla="*/ 1042273 h 1053703"/>
                <a:gd name="connsiteX1" fmla="*/ 2331720 w 3200400"/>
                <a:gd name="connsiteY1" fmla="*/ 2143 h 1053703"/>
                <a:gd name="connsiteX2" fmla="*/ 3200400 w 3200400"/>
                <a:gd name="connsiteY2" fmla="*/ 105013 h 1053703"/>
                <a:gd name="connsiteX3" fmla="*/ 1531620 w 3200400"/>
                <a:gd name="connsiteY3" fmla="*/ 1053703 h 1053703"/>
                <a:gd name="connsiteX4" fmla="*/ 0 w 3200400"/>
                <a:gd name="connsiteY4" fmla="*/ 1042273 h 1053703"/>
                <a:gd name="connsiteX0" fmla="*/ 0 w 3200400"/>
                <a:gd name="connsiteY0" fmla="*/ 1053298 h 1064728"/>
                <a:gd name="connsiteX1" fmla="*/ 2354580 w 3200400"/>
                <a:gd name="connsiteY1" fmla="*/ 1738 h 1064728"/>
                <a:gd name="connsiteX2" fmla="*/ 3200400 w 3200400"/>
                <a:gd name="connsiteY2" fmla="*/ 116038 h 1064728"/>
                <a:gd name="connsiteX3" fmla="*/ 1531620 w 3200400"/>
                <a:gd name="connsiteY3" fmla="*/ 1064728 h 1064728"/>
                <a:gd name="connsiteX4" fmla="*/ 0 w 3200400"/>
                <a:gd name="connsiteY4" fmla="*/ 1053298 h 1064728"/>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65133"/>
                <a:gd name="connsiteX1" fmla="*/ 2354580 w 3200400"/>
                <a:gd name="connsiteY1" fmla="*/ 2143 h 1065133"/>
                <a:gd name="connsiteX2" fmla="*/ 3200400 w 3200400"/>
                <a:gd name="connsiteY2" fmla="*/ 105013 h 1065133"/>
                <a:gd name="connsiteX3" fmla="*/ 1531620 w 3200400"/>
                <a:gd name="connsiteY3" fmla="*/ 1065133 h 1065133"/>
                <a:gd name="connsiteX4" fmla="*/ 0 w 3200400"/>
                <a:gd name="connsiteY4" fmla="*/ 1053703 h 1065133"/>
                <a:gd name="connsiteX0" fmla="*/ 0 w 3200400"/>
                <a:gd name="connsiteY0" fmla="*/ 1053703 h 1053703"/>
                <a:gd name="connsiteX1" fmla="*/ 2354580 w 3200400"/>
                <a:gd name="connsiteY1" fmla="*/ 2143 h 1053703"/>
                <a:gd name="connsiteX2" fmla="*/ 3200400 w 3200400"/>
                <a:gd name="connsiteY2" fmla="*/ 105013 h 1053703"/>
                <a:gd name="connsiteX3" fmla="*/ 1428750 w 3200400"/>
                <a:gd name="connsiteY3" fmla="*/ 1053703 h 1053703"/>
                <a:gd name="connsiteX4" fmla="*/ 0 w 32004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86100"/>
                <a:gd name="connsiteY0" fmla="*/ 1053703 h 1053703"/>
                <a:gd name="connsiteX1" fmla="*/ 2240280 w 3086100"/>
                <a:gd name="connsiteY1" fmla="*/ 2143 h 1053703"/>
                <a:gd name="connsiteX2" fmla="*/ 3086100 w 3086100"/>
                <a:gd name="connsiteY2" fmla="*/ 105013 h 1053703"/>
                <a:gd name="connsiteX3" fmla="*/ 1314450 w 3086100"/>
                <a:gd name="connsiteY3" fmla="*/ 1053703 h 1053703"/>
                <a:gd name="connsiteX4" fmla="*/ 0 w 3086100"/>
                <a:gd name="connsiteY4" fmla="*/ 1053703 h 1053703"/>
                <a:gd name="connsiteX0" fmla="*/ 0 w 3090333"/>
                <a:gd name="connsiteY0" fmla="*/ 1054407 h 1054407"/>
                <a:gd name="connsiteX1" fmla="*/ 2240280 w 3090333"/>
                <a:gd name="connsiteY1" fmla="*/ 2847 h 1054407"/>
                <a:gd name="connsiteX2" fmla="*/ 3090333 w 3090333"/>
                <a:gd name="connsiteY2" fmla="*/ 93017 h 1054407"/>
                <a:gd name="connsiteX3" fmla="*/ 1314450 w 3090333"/>
                <a:gd name="connsiteY3" fmla="*/ 1054407 h 1054407"/>
                <a:gd name="connsiteX4" fmla="*/ 0 w 3090333"/>
                <a:gd name="connsiteY4" fmla="*/ 1054407 h 1054407"/>
                <a:gd name="connsiteX0" fmla="*/ 0 w 3090333"/>
                <a:gd name="connsiteY0" fmla="*/ 1062367 h 1062367"/>
                <a:gd name="connsiteX1" fmla="*/ 2278380 w 3090333"/>
                <a:gd name="connsiteY1" fmla="*/ 2340 h 1062367"/>
                <a:gd name="connsiteX2" fmla="*/ 3090333 w 3090333"/>
                <a:gd name="connsiteY2" fmla="*/ 100977 h 1062367"/>
                <a:gd name="connsiteX3" fmla="*/ 1314450 w 3090333"/>
                <a:gd name="connsiteY3" fmla="*/ 1062367 h 1062367"/>
                <a:gd name="connsiteX4" fmla="*/ 0 w 3090333"/>
                <a:gd name="connsiteY4" fmla="*/ 1062367 h 106236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314450 w 3090333"/>
                <a:gd name="connsiteY3" fmla="*/ 1060027 h 1060027"/>
                <a:gd name="connsiteX4" fmla="*/ 0 w 3090333"/>
                <a:gd name="connsiteY4" fmla="*/ 1060027 h 1060027"/>
                <a:gd name="connsiteX0" fmla="*/ 0 w 3090333"/>
                <a:gd name="connsiteY0" fmla="*/ 1060027 h 1060027"/>
                <a:gd name="connsiteX1" fmla="*/ 2278380 w 3090333"/>
                <a:gd name="connsiteY1" fmla="*/ 0 h 1060027"/>
                <a:gd name="connsiteX2" fmla="*/ 3090333 w 3090333"/>
                <a:gd name="connsiteY2" fmla="*/ 98637 h 1060027"/>
                <a:gd name="connsiteX3" fmla="*/ 1059465 w 3090333"/>
                <a:gd name="connsiteY3" fmla="*/ 1060027 h 1060027"/>
                <a:gd name="connsiteX4" fmla="*/ 0 w 3090333"/>
                <a:gd name="connsiteY4" fmla="*/ 1060027 h 1060027"/>
                <a:gd name="connsiteX0" fmla="*/ 0 w 3090333"/>
                <a:gd name="connsiteY0" fmla="*/ 1060027 h 1084580"/>
                <a:gd name="connsiteX1" fmla="*/ 2278380 w 3090333"/>
                <a:gd name="connsiteY1" fmla="*/ 0 h 1084580"/>
                <a:gd name="connsiteX2" fmla="*/ 3090333 w 3090333"/>
                <a:gd name="connsiteY2" fmla="*/ 98637 h 1084580"/>
                <a:gd name="connsiteX3" fmla="*/ 781981 w 3090333"/>
                <a:gd name="connsiteY3" fmla="*/ 1084580 h 1084580"/>
                <a:gd name="connsiteX4" fmla="*/ 0 w 3090333"/>
                <a:gd name="connsiteY4" fmla="*/ 1060027 h 1084580"/>
                <a:gd name="connsiteX0" fmla="*/ 0 w 2977840"/>
                <a:gd name="connsiteY0" fmla="*/ 1060027 h 1084580"/>
                <a:gd name="connsiteX1" fmla="*/ 2278380 w 2977840"/>
                <a:gd name="connsiteY1" fmla="*/ 0 h 1084580"/>
                <a:gd name="connsiteX2" fmla="*/ 2977840 w 2977840"/>
                <a:gd name="connsiteY2" fmla="*/ 98637 h 1084580"/>
                <a:gd name="connsiteX3" fmla="*/ 781981 w 2977840"/>
                <a:gd name="connsiteY3" fmla="*/ 1084580 h 1084580"/>
                <a:gd name="connsiteX4" fmla="*/ 0 w 2977840"/>
                <a:gd name="connsiteY4" fmla="*/ 1060027 h 1084580"/>
                <a:gd name="connsiteX0" fmla="*/ 0 w 2977840"/>
                <a:gd name="connsiteY0" fmla="*/ 1084580 h 1109133"/>
                <a:gd name="connsiteX1" fmla="*/ 2360875 w 2977840"/>
                <a:gd name="connsiteY1" fmla="*/ 0 h 1109133"/>
                <a:gd name="connsiteX2" fmla="*/ 2977840 w 2977840"/>
                <a:gd name="connsiteY2" fmla="*/ 123190 h 1109133"/>
                <a:gd name="connsiteX3" fmla="*/ 781981 w 2977840"/>
                <a:gd name="connsiteY3" fmla="*/ 1109133 h 1109133"/>
                <a:gd name="connsiteX4" fmla="*/ 0 w 2977840"/>
                <a:gd name="connsiteY4" fmla="*/ 1084580 h 1109133"/>
                <a:gd name="connsiteX0" fmla="*/ 0 w 2977840"/>
                <a:gd name="connsiteY0" fmla="*/ 1060026 h 1084579"/>
                <a:gd name="connsiteX1" fmla="*/ 2398373 w 2977840"/>
                <a:gd name="connsiteY1" fmla="*/ 0 h 1084579"/>
                <a:gd name="connsiteX2" fmla="*/ 2977840 w 2977840"/>
                <a:gd name="connsiteY2" fmla="*/ 98636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77840"/>
                <a:gd name="connsiteY0" fmla="*/ 1060026 h 1084579"/>
                <a:gd name="connsiteX1" fmla="*/ 2398373 w 2977840"/>
                <a:gd name="connsiteY1" fmla="*/ 0 h 1084579"/>
                <a:gd name="connsiteX2" fmla="*/ 2977840 w 2977840"/>
                <a:gd name="connsiteY2" fmla="*/ 69011 h 1084579"/>
                <a:gd name="connsiteX3" fmla="*/ 781981 w 2977840"/>
                <a:gd name="connsiteY3" fmla="*/ 1084579 h 1084579"/>
                <a:gd name="connsiteX4" fmla="*/ 0 w 2977840"/>
                <a:gd name="connsiteY4" fmla="*/ 1060026 h 1084579"/>
                <a:gd name="connsiteX0" fmla="*/ 0 w 2944662"/>
                <a:gd name="connsiteY0" fmla="*/ 1060026 h 1084579"/>
                <a:gd name="connsiteX1" fmla="*/ 2398373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0 w 2944662"/>
                <a:gd name="connsiteY0" fmla="*/ 1060026 h 1084579"/>
                <a:gd name="connsiteX1" fmla="*/ 2573308 w 2944662"/>
                <a:gd name="connsiteY1" fmla="*/ 0 h 1084579"/>
                <a:gd name="connsiteX2" fmla="*/ 2944662 w 2944662"/>
                <a:gd name="connsiteY2" fmla="*/ 49261 h 1084579"/>
                <a:gd name="connsiteX3" fmla="*/ 781981 w 2944662"/>
                <a:gd name="connsiteY3" fmla="*/ 1084579 h 1084579"/>
                <a:gd name="connsiteX4" fmla="*/ 0 w 2944662"/>
                <a:gd name="connsiteY4"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38022 w 2982684"/>
                <a:gd name="connsiteY0" fmla="*/ 1060026 h 1084579"/>
                <a:gd name="connsiteX1" fmla="*/ 385224 w 2982684"/>
                <a:gd name="connsiteY1" fmla="*/ 792671 h 1084579"/>
                <a:gd name="connsiteX2" fmla="*/ 2611330 w 2982684"/>
                <a:gd name="connsiteY2" fmla="*/ 0 h 1084579"/>
                <a:gd name="connsiteX3" fmla="*/ 2982684 w 2982684"/>
                <a:gd name="connsiteY3" fmla="*/ 49261 h 1084579"/>
                <a:gd name="connsiteX4" fmla="*/ 820003 w 2982684"/>
                <a:gd name="connsiteY4" fmla="*/ 1084579 h 1084579"/>
                <a:gd name="connsiteX5" fmla="*/ 38022 w 2982684"/>
                <a:gd name="connsiteY5" fmla="*/ 1060026 h 1084579"/>
                <a:gd name="connsiteX0" fmla="*/ 9855 w 2954517"/>
                <a:gd name="connsiteY0" fmla="*/ 1060026 h 1084579"/>
                <a:gd name="connsiteX1" fmla="*/ 357057 w 2954517"/>
                <a:gd name="connsiteY1" fmla="*/ 792671 h 1084579"/>
                <a:gd name="connsiteX2" fmla="*/ 2583163 w 2954517"/>
                <a:gd name="connsiteY2" fmla="*/ 0 h 1084579"/>
                <a:gd name="connsiteX3" fmla="*/ 2954517 w 2954517"/>
                <a:gd name="connsiteY3" fmla="*/ 49261 h 1084579"/>
                <a:gd name="connsiteX4" fmla="*/ 791836 w 2954517"/>
                <a:gd name="connsiteY4" fmla="*/ 1084579 h 1084579"/>
                <a:gd name="connsiteX5" fmla="*/ 9855 w 2954517"/>
                <a:gd name="connsiteY5" fmla="*/ 1060026 h 1084579"/>
                <a:gd name="connsiteX0" fmla="*/ 6775 w 2951437"/>
                <a:gd name="connsiteY0" fmla="*/ 1060026 h 1084579"/>
                <a:gd name="connsiteX1" fmla="*/ 536532 w 2951437"/>
                <a:gd name="connsiteY1" fmla="*/ 685087 h 1084579"/>
                <a:gd name="connsiteX2" fmla="*/ 2580083 w 2951437"/>
                <a:gd name="connsiteY2" fmla="*/ 0 h 1084579"/>
                <a:gd name="connsiteX3" fmla="*/ 2951437 w 2951437"/>
                <a:gd name="connsiteY3" fmla="*/ 49261 h 1084579"/>
                <a:gd name="connsiteX4" fmla="*/ 788756 w 2951437"/>
                <a:gd name="connsiteY4" fmla="*/ 1084579 h 1084579"/>
                <a:gd name="connsiteX5" fmla="*/ 6775 w 2951437"/>
                <a:gd name="connsiteY5" fmla="*/ 1060026 h 1084579"/>
                <a:gd name="connsiteX0" fmla="*/ 7077 w 2951739"/>
                <a:gd name="connsiteY0" fmla="*/ 1060026 h 1084579"/>
                <a:gd name="connsiteX1" fmla="*/ 536834 w 2951739"/>
                <a:gd name="connsiteY1" fmla="*/ 685087 h 1084579"/>
                <a:gd name="connsiteX2" fmla="*/ 2580385 w 2951739"/>
                <a:gd name="connsiteY2" fmla="*/ 0 h 1084579"/>
                <a:gd name="connsiteX3" fmla="*/ 2951739 w 2951739"/>
                <a:gd name="connsiteY3" fmla="*/ 49261 h 1084579"/>
                <a:gd name="connsiteX4" fmla="*/ 789058 w 2951739"/>
                <a:gd name="connsiteY4" fmla="*/ 1084579 h 1084579"/>
                <a:gd name="connsiteX5" fmla="*/ 7077 w 2951739"/>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7310 w 2951972"/>
                <a:gd name="connsiteY0" fmla="*/ 1060026 h 1084579"/>
                <a:gd name="connsiteX1" fmla="*/ 537067 w 2951972"/>
                <a:gd name="connsiteY1" fmla="*/ 685087 h 1084579"/>
                <a:gd name="connsiteX2" fmla="*/ 2580618 w 2951972"/>
                <a:gd name="connsiteY2" fmla="*/ 0 h 1084579"/>
                <a:gd name="connsiteX3" fmla="*/ 2951972 w 2951972"/>
                <a:gd name="connsiteY3" fmla="*/ 49261 h 1084579"/>
                <a:gd name="connsiteX4" fmla="*/ 789291 w 2951972"/>
                <a:gd name="connsiteY4" fmla="*/ 1084579 h 1084579"/>
                <a:gd name="connsiteX5" fmla="*/ 7310 w 295197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640 w 2951302"/>
                <a:gd name="connsiteY5"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649581 w 2951302"/>
                <a:gd name="connsiteY5" fmla="*/ 1055652 h 1084579"/>
                <a:gd name="connsiteX6" fmla="*/ 6640 w 2951302"/>
                <a:gd name="connsiteY6" fmla="*/ 1060026 h 1084579"/>
                <a:gd name="connsiteX0" fmla="*/ 6640 w 2951302"/>
                <a:gd name="connsiteY0" fmla="*/ 1060026 h 1084579"/>
                <a:gd name="connsiteX1" fmla="*/ 591164 w 2951302"/>
                <a:gd name="connsiteY1" fmla="*/ 697041 h 1084579"/>
                <a:gd name="connsiteX2" fmla="*/ 2579948 w 2951302"/>
                <a:gd name="connsiteY2" fmla="*/ 0 h 1084579"/>
                <a:gd name="connsiteX3" fmla="*/ 2951302 w 2951302"/>
                <a:gd name="connsiteY3" fmla="*/ 49261 h 1084579"/>
                <a:gd name="connsiteX4" fmla="*/ 788621 w 2951302"/>
                <a:gd name="connsiteY4" fmla="*/ 1084579 h 1084579"/>
                <a:gd name="connsiteX5" fmla="*/ 488932 w 2951302"/>
                <a:gd name="connsiteY5" fmla="*/ 1067607 h 1084579"/>
                <a:gd name="connsiteX6" fmla="*/ 6640 w 2951302"/>
                <a:gd name="connsiteY6" fmla="*/ 1060026 h 1084579"/>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06877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36086 w 2951302"/>
                <a:gd name="connsiteY4" fmla="*/ 1060671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4342 w 2951302"/>
                <a:gd name="connsiteY4" fmla="*/ 1048717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488932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857993 w 2951302"/>
                <a:gd name="connsiteY4" fmla="*/ 905273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7607"/>
                <a:gd name="connsiteX1" fmla="*/ 591164 w 2951302"/>
                <a:gd name="connsiteY1" fmla="*/ 697041 h 1067607"/>
                <a:gd name="connsiteX2" fmla="*/ 2579948 w 2951302"/>
                <a:gd name="connsiteY2" fmla="*/ 0 h 1067607"/>
                <a:gd name="connsiteX3" fmla="*/ 2951302 w 2951302"/>
                <a:gd name="connsiteY3" fmla="*/ 49261 h 1067607"/>
                <a:gd name="connsiteX4" fmla="*/ 1036897 w 2951302"/>
                <a:gd name="connsiteY4" fmla="*/ 833550 h 1067607"/>
                <a:gd name="connsiteX5" fmla="*/ 609418 w 2951302"/>
                <a:gd name="connsiteY5" fmla="*/ 1067607 h 1067607"/>
                <a:gd name="connsiteX6" fmla="*/ 6640 w 2951302"/>
                <a:gd name="connsiteY6" fmla="*/ 1060026 h 1067607"/>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36897 w 2951302"/>
                <a:gd name="connsiteY4" fmla="*/ 833550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613069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594814 w 2951302"/>
                <a:gd name="connsiteY5" fmla="*/ 1055654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62455 w 2951302"/>
                <a:gd name="connsiteY4" fmla="*/ 881364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700696 w 2951302"/>
                <a:gd name="connsiteY5" fmla="*/ 1043701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44199 w 2951302"/>
                <a:gd name="connsiteY4" fmla="*/ 809642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60026"/>
                <a:gd name="connsiteX1" fmla="*/ 591164 w 2951302"/>
                <a:gd name="connsiteY1" fmla="*/ 697041 h 1060026"/>
                <a:gd name="connsiteX2" fmla="*/ 2579948 w 2951302"/>
                <a:gd name="connsiteY2" fmla="*/ 0 h 1060026"/>
                <a:gd name="connsiteX3" fmla="*/ 2951302 w 2951302"/>
                <a:gd name="connsiteY3" fmla="*/ 49261 h 1060026"/>
                <a:gd name="connsiteX4" fmla="*/ 1077059 w 2951302"/>
                <a:gd name="connsiteY4" fmla="*/ 797689 h 1060026"/>
                <a:gd name="connsiteX5" fmla="*/ 693394 w 2951302"/>
                <a:gd name="connsiteY5" fmla="*/ 1031748 h 1060026"/>
                <a:gd name="connsiteX6" fmla="*/ 6640 w 2951302"/>
                <a:gd name="connsiteY6" fmla="*/ 1060026 h 1060026"/>
                <a:gd name="connsiteX0" fmla="*/ 6640 w 2951302"/>
                <a:gd name="connsiteY0" fmla="*/ 1060026 h 1079852"/>
                <a:gd name="connsiteX1" fmla="*/ 591164 w 2951302"/>
                <a:gd name="connsiteY1" fmla="*/ 697041 h 1079852"/>
                <a:gd name="connsiteX2" fmla="*/ 2579948 w 2951302"/>
                <a:gd name="connsiteY2" fmla="*/ 0 h 1079852"/>
                <a:gd name="connsiteX3" fmla="*/ 2951302 w 2951302"/>
                <a:gd name="connsiteY3" fmla="*/ 49261 h 1079852"/>
                <a:gd name="connsiteX4" fmla="*/ 1077059 w 2951302"/>
                <a:gd name="connsiteY4" fmla="*/ 797689 h 1079852"/>
                <a:gd name="connsiteX5" fmla="*/ 609418 w 2951302"/>
                <a:gd name="connsiteY5" fmla="*/ 1079852 h 1079852"/>
                <a:gd name="connsiteX6" fmla="*/ 6640 w 2951302"/>
                <a:gd name="connsiteY6" fmla="*/ 1060026 h 1079852"/>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631088 w 2972972"/>
                <a:gd name="connsiteY5" fmla="*/ 1079852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98729 w 2972972"/>
                <a:gd name="connsiteY4" fmla="*/ 797689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084078 h 1084078"/>
                <a:gd name="connsiteX1" fmla="*/ 612834 w 2972972"/>
                <a:gd name="connsiteY1" fmla="*/ 697041 h 1084078"/>
                <a:gd name="connsiteX2" fmla="*/ 2601618 w 2972972"/>
                <a:gd name="connsiteY2" fmla="*/ 0 h 1084078"/>
                <a:gd name="connsiteX3" fmla="*/ 2972972 w 2972972"/>
                <a:gd name="connsiteY3" fmla="*/ 49261 h 1084078"/>
                <a:gd name="connsiteX4" fmla="*/ 1077892 w 2972972"/>
                <a:gd name="connsiteY4" fmla="*/ 671445 h 1084078"/>
                <a:gd name="connsiteX5" fmla="*/ 536613 w 2972972"/>
                <a:gd name="connsiteY5" fmla="*/ 968614 h 1084078"/>
                <a:gd name="connsiteX6" fmla="*/ 6403 w 2972972"/>
                <a:gd name="connsiteY6" fmla="*/ 1084078 h 1084078"/>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143924 h 1143924"/>
                <a:gd name="connsiteX1" fmla="*/ 612834 w 2972972"/>
                <a:gd name="connsiteY1" fmla="*/ 756887 h 1143924"/>
                <a:gd name="connsiteX2" fmla="*/ 2575123 w 2972972"/>
                <a:gd name="connsiteY2" fmla="*/ 0 h 1143924"/>
                <a:gd name="connsiteX3" fmla="*/ 2972972 w 2972972"/>
                <a:gd name="connsiteY3" fmla="*/ 109107 h 1143924"/>
                <a:gd name="connsiteX4" fmla="*/ 1077892 w 2972972"/>
                <a:gd name="connsiteY4" fmla="*/ 731291 h 1143924"/>
                <a:gd name="connsiteX5" fmla="*/ 536613 w 2972972"/>
                <a:gd name="connsiteY5" fmla="*/ 1028460 h 1143924"/>
                <a:gd name="connsiteX6" fmla="*/ 6403 w 2972972"/>
                <a:gd name="connsiteY6" fmla="*/ 1143924 h 1143924"/>
                <a:gd name="connsiteX0" fmla="*/ 6403 w 2972972"/>
                <a:gd name="connsiteY0" fmla="*/ 1226816 h 1226816"/>
                <a:gd name="connsiteX1" fmla="*/ 612834 w 2972972"/>
                <a:gd name="connsiteY1" fmla="*/ 839779 h 1226816"/>
                <a:gd name="connsiteX2" fmla="*/ 2564098 w 2972972"/>
                <a:gd name="connsiteY2" fmla="*/ 0 h 1226816"/>
                <a:gd name="connsiteX3" fmla="*/ 2972972 w 2972972"/>
                <a:gd name="connsiteY3" fmla="*/ 191999 h 1226816"/>
                <a:gd name="connsiteX4" fmla="*/ 1077892 w 2972972"/>
                <a:gd name="connsiteY4" fmla="*/ 814183 h 1226816"/>
                <a:gd name="connsiteX5" fmla="*/ 536613 w 2972972"/>
                <a:gd name="connsiteY5" fmla="*/ 1111352 h 1226816"/>
                <a:gd name="connsiteX6" fmla="*/ 6403 w 2972972"/>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04054"/>
                <a:gd name="connsiteY0" fmla="*/ 1226816 h 1226816"/>
                <a:gd name="connsiteX1" fmla="*/ 612834 w 3004054"/>
                <a:gd name="connsiteY1" fmla="*/ 839779 h 1226816"/>
                <a:gd name="connsiteX2" fmla="*/ 2564098 w 3004054"/>
                <a:gd name="connsiteY2" fmla="*/ 0 h 1226816"/>
                <a:gd name="connsiteX3" fmla="*/ 3004054 w 3004054"/>
                <a:gd name="connsiteY3" fmla="*/ 36610 h 1226816"/>
                <a:gd name="connsiteX4" fmla="*/ 1077892 w 3004054"/>
                <a:gd name="connsiteY4" fmla="*/ 814183 h 1226816"/>
                <a:gd name="connsiteX5" fmla="*/ 536613 w 3004054"/>
                <a:gd name="connsiteY5" fmla="*/ 1111352 h 1226816"/>
                <a:gd name="connsiteX6" fmla="*/ 6403 w 3004054"/>
                <a:gd name="connsiteY6" fmla="*/ 1226816 h 1226816"/>
                <a:gd name="connsiteX0" fmla="*/ 6403 w 3071682"/>
                <a:gd name="connsiteY0" fmla="*/ 1389463 h 1389463"/>
                <a:gd name="connsiteX1" fmla="*/ 612834 w 3071682"/>
                <a:gd name="connsiteY1" fmla="*/ 1002426 h 1389463"/>
                <a:gd name="connsiteX2" fmla="*/ 2954321 w 3071682"/>
                <a:gd name="connsiteY2" fmla="*/ 0 h 1389463"/>
                <a:gd name="connsiteX3" fmla="*/ 3004054 w 3071682"/>
                <a:gd name="connsiteY3" fmla="*/ 199257 h 1389463"/>
                <a:gd name="connsiteX4" fmla="*/ 1077892 w 3071682"/>
                <a:gd name="connsiteY4" fmla="*/ 976830 h 1389463"/>
                <a:gd name="connsiteX5" fmla="*/ 536613 w 3071682"/>
                <a:gd name="connsiteY5" fmla="*/ 1273999 h 1389463"/>
                <a:gd name="connsiteX6" fmla="*/ 6403 w 3071682"/>
                <a:gd name="connsiteY6" fmla="*/ 1389463 h 1389463"/>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62568"/>
                <a:gd name="connsiteY0" fmla="*/ 1395002 h 1395002"/>
                <a:gd name="connsiteX1" fmla="*/ 612834 w 3162568"/>
                <a:gd name="connsiteY1" fmla="*/ 1007965 h 1395002"/>
                <a:gd name="connsiteX2" fmla="*/ 2954321 w 3162568"/>
                <a:gd name="connsiteY2" fmla="*/ 5539 h 1395002"/>
                <a:gd name="connsiteX3" fmla="*/ 3114872 w 3162568"/>
                <a:gd name="connsiteY3" fmla="*/ 171966 h 1395002"/>
                <a:gd name="connsiteX4" fmla="*/ 1077892 w 3162568"/>
                <a:gd name="connsiteY4" fmla="*/ 982369 h 1395002"/>
                <a:gd name="connsiteX5" fmla="*/ 536613 w 3162568"/>
                <a:gd name="connsiteY5" fmla="*/ 1279538 h 1395002"/>
                <a:gd name="connsiteX6" fmla="*/ 6403 w 3162568"/>
                <a:gd name="connsiteY6" fmla="*/ 1395002 h 1395002"/>
                <a:gd name="connsiteX0" fmla="*/ 6403 w 3114872"/>
                <a:gd name="connsiteY0" fmla="*/ 1389463 h 1389463"/>
                <a:gd name="connsiteX1" fmla="*/ 612834 w 3114872"/>
                <a:gd name="connsiteY1" fmla="*/ 1002426 h 1389463"/>
                <a:gd name="connsiteX2" fmla="*/ 2954321 w 3114872"/>
                <a:gd name="connsiteY2" fmla="*/ 0 h 1389463"/>
                <a:gd name="connsiteX3" fmla="*/ 3114872 w 3114872"/>
                <a:gd name="connsiteY3" fmla="*/ 166427 h 1389463"/>
                <a:gd name="connsiteX4" fmla="*/ 1077892 w 3114872"/>
                <a:gd name="connsiteY4" fmla="*/ 976830 h 1389463"/>
                <a:gd name="connsiteX5" fmla="*/ 536613 w 3114872"/>
                <a:gd name="connsiteY5" fmla="*/ 1273999 h 1389463"/>
                <a:gd name="connsiteX6" fmla="*/ 6403 w 3114872"/>
                <a:gd name="connsiteY6" fmla="*/ 1389463 h 1389463"/>
                <a:gd name="connsiteX0" fmla="*/ 6403 w 3114872"/>
                <a:gd name="connsiteY0" fmla="*/ 1469198 h 1469198"/>
                <a:gd name="connsiteX1" fmla="*/ 612834 w 3114872"/>
                <a:gd name="connsiteY1" fmla="*/ 1082161 h 1469198"/>
                <a:gd name="connsiteX2" fmla="*/ 3098416 w 3114872"/>
                <a:gd name="connsiteY2" fmla="*/ 0 h 1469198"/>
                <a:gd name="connsiteX3" fmla="*/ 3114872 w 3114872"/>
                <a:gd name="connsiteY3" fmla="*/ 246162 h 1469198"/>
                <a:gd name="connsiteX4" fmla="*/ 1077892 w 3114872"/>
                <a:gd name="connsiteY4" fmla="*/ 1056565 h 1469198"/>
                <a:gd name="connsiteX5" fmla="*/ 536613 w 3114872"/>
                <a:gd name="connsiteY5" fmla="*/ 1353734 h 1469198"/>
                <a:gd name="connsiteX6" fmla="*/ 6403 w 3114872"/>
                <a:gd name="connsiteY6" fmla="*/ 1469198 h 1469198"/>
                <a:gd name="connsiteX0" fmla="*/ 6403 w 3114872"/>
                <a:gd name="connsiteY0" fmla="*/ 1432588 h 1432588"/>
                <a:gd name="connsiteX1" fmla="*/ 612834 w 3114872"/>
                <a:gd name="connsiteY1" fmla="*/ 1045551 h 1432588"/>
                <a:gd name="connsiteX2" fmla="*/ 3060082 w 3114872"/>
                <a:gd name="connsiteY2" fmla="*/ 0 h 1432588"/>
                <a:gd name="connsiteX3" fmla="*/ 3114872 w 3114872"/>
                <a:gd name="connsiteY3" fmla="*/ 209552 h 1432588"/>
                <a:gd name="connsiteX4" fmla="*/ 1077892 w 3114872"/>
                <a:gd name="connsiteY4" fmla="*/ 1019955 h 1432588"/>
                <a:gd name="connsiteX5" fmla="*/ 536613 w 3114872"/>
                <a:gd name="connsiteY5" fmla="*/ 1317124 h 1432588"/>
                <a:gd name="connsiteX6" fmla="*/ 6403 w 3114872"/>
                <a:gd name="connsiteY6" fmla="*/ 1432588 h 1432588"/>
                <a:gd name="connsiteX0" fmla="*/ 6403 w 3066853"/>
                <a:gd name="connsiteY0" fmla="*/ 1432588 h 1432588"/>
                <a:gd name="connsiteX1" fmla="*/ 612834 w 3066853"/>
                <a:gd name="connsiteY1" fmla="*/ 1045551 h 1432588"/>
                <a:gd name="connsiteX2" fmla="*/ 3060082 w 3066853"/>
                <a:gd name="connsiteY2" fmla="*/ 0 h 1432588"/>
                <a:gd name="connsiteX3" fmla="*/ 3066384 w 3066853"/>
                <a:gd name="connsiteY3" fmla="*/ 227600 h 1432588"/>
                <a:gd name="connsiteX4" fmla="*/ 1077892 w 3066853"/>
                <a:gd name="connsiteY4" fmla="*/ 1019955 h 1432588"/>
                <a:gd name="connsiteX5" fmla="*/ 536613 w 3066853"/>
                <a:gd name="connsiteY5" fmla="*/ 1317124 h 1432588"/>
                <a:gd name="connsiteX6" fmla="*/ 6403 w 3066853"/>
                <a:gd name="connsiteY6" fmla="*/ 1432588 h 1432588"/>
                <a:gd name="connsiteX0" fmla="*/ 8627 w 2909649"/>
                <a:gd name="connsiteY0" fmla="*/ 1092653 h 1317130"/>
                <a:gd name="connsiteX1" fmla="*/ 455630 w 2909649"/>
                <a:gd name="connsiteY1" fmla="*/ 1045551 h 1317130"/>
                <a:gd name="connsiteX2" fmla="*/ 2902878 w 2909649"/>
                <a:gd name="connsiteY2" fmla="*/ 0 h 1317130"/>
                <a:gd name="connsiteX3" fmla="*/ 2909180 w 2909649"/>
                <a:gd name="connsiteY3" fmla="*/ 227600 h 1317130"/>
                <a:gd name="connsiteX4" fmla="*/ 920688 w 2909649"/>
                <a:gd name="connsiteY4" fmla="*/ 1019955 h 1317130"/>
                <a:gd name="connsiteX5" fmla="*/ 379409 w 2909649"/>
                <a:gd name="connsiteY5" fmla="*/ 1317124 h 1317130"/>
                <a:gd name="connsiteX6" fmla="*/ 8627 w 2909649"/>
                <a:gd name="connsiteY6" fmla="*/ 1092653 h 1317130"/>
                <a:gd name="connsiteX0" fmla="*/ 8627 w 2903058"/>
                <a:gd name="connsiteY0" fmla="*/ 1092653 h 1317130"/>
                <a:gd name="connsiteX1" fmla="*/ 455630 w 2903058"/>
                <a:gd name="connsiteY1" fmla="*/ 1045551 h 1317130"/>
                <a:gd name="connsiteX2" fmla="*/ 2902878 w 2903058"/>
                <a:gd name="connsiteY2" fmla="*/ 0 h 1317130"/>
                <a:gd name="connsiteX3" fmla="*/ 1559482 w 2903058"/>
                <a:gd name="connsiteY3" fmla="*/ 754384 h 1317130"/>
                <a:gd name="connsiteX4" fmla="*/ 920688 w 2903058"/>
                <a:gd name="connsiteY4" fmla="*/ 1019955 h 1317130"/>
                <a:gd name="connsiteX5" fmla="*/ 379409 w 2903058"/>
                <a:gd name="connsiteY5" fmla="*/ 1317124 h 1317130"/>
                <a:gd name="connsiteX6" fmla="*/ 8627 w 2903058"/>
                <a:gd name="connsiteY6" fmla="*/ 1092653 h 1317130"/>
                <a:gd name="connsiteX0" fmla="*/ 8627 w 1559482"/>
                <a:gd name="connsiteY0" fmla="*/ 560200 h 784677"/>
                <a:gd name="connsiteX1" fmla="*/ 455630 w 1559482"/>
                <a:gd name="connsiteY1" fmla="*/ 513098 h 784677"/>
                <a:gd name="connsiteX2" fmla="*/ 1528688 w 1559482"/>
                <a:gd name="connsiteY2" fmla="*/ 0 h 784677"/>
                <a:gd name="connsiteX3" fmla="*/ 1559482 w 1559482"/>
                <a:gd name="connsiteY3" fmla="*/ 221931 h 784677"/>
                <a:gd name="connsiteX4" fmla="*/ 920688 w 1559482"/>
                <a:gd name="connsiteY4" fmla="*/ 487502 h 784677"/>
                <a:gd name="connsiteX5" fmla="*/ 379409 w 1559482"/>
                <a:gd name="connsiteY5" fmla="*/ 784671 h 784677"/>
                <a:gd name="connsiteX6" fmla="*/ 8627 w 1559482"/>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 name="connsiteX0" fmla="*/ 8627 w 1548710"/>
                <a:gd name="connsiteY0" fmla="*/ 560200 h 784677"/>
                <a:gd name="connsiteX1" fmla="*/ 455630 w 1548710"/>
                <a:gd name="connsiteY1" fmla="*/ 513098 h 784677"/>
                <a:gd name="connsiteX2" fmla="*/ 1528688 w 1548710"/>
                <a:gd name="connsiteY2" fmla="*/ 0 h 784677"/>
                <a:gd name="connsiteX3" fmla="*/ 1548710 w 1548710"/>
                <a:gd name="connsiteY3" fmla="*/ 230730 h 784677"/>
                <a:gd name="connsiteX4" fmla="*/ 920688 w 1548710"/>
                <a:gd name="connsiteY4" fmla="*/ 487502 h 784677"/>
                <a:gd name="connsiteX5" fmla="*/ 379409 w 1548710"/>
                <a:gd name="connsiteY5" fmla="*/ 784671 h 784677"/>
                <a:gd name="connsiteX6" fmla="*/ 8627 w 1548710"/>
                <a:gd name="connsiteY6" fmla="*/ 560200 h 78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8710" h="784677">
                  <a:moveTo>
                    <a:pt x="8627" y="560200"/>
                  </a:moveTo>
                  <a:cubicBezTo>
                    <a:pt x="-63836" y="511549"/>
                    <a:pt x="340740" y="570233"/>
                    <a:pt x="455630" y="513098"/>
                  </a:cubicBezTo>
                  <a:cubicBezTo>
                    <a:pt x="1191207" y="73447"/>
                    <a:pt x="1132913" y="182113"/>
                    <a:pt x="1528688" y="0"/>
                  </a:cubicBezTo>
                  <a:cubicBezTo>
                    <a:pt x="1546967" y="280279"/>
                    <a:pt x="1534574" y="-33695"/>
                    <a:pt x="1548710" y="230730"/>
                  </a:cubicBezTo>
                  <a:cubicBezTo>
                    <a:pt x="1076489" y="425587"/>
                    <a:pt x="1101813" y="404832"/>
                    <a:pt x="920688" y="487502"/>
                  </a:cubicBezTo>
                  <a:cubicBezTo>
                    <a:pt x="742902" y="601383"/>
                    <a:pt x="454965" y="754467"/>
                    <a:pt x="379409" y="784671"/>
                  </a:cubicBezTo>
                  <a:cubicBezTo>
                    <a:pt x="171181" y="786080"/>
                    <a:pt x="216855" y="558791"/>
                    <a:pt x="8627" y="560200"/>
                  </a:cubicBezTo>
                  <a:close/>
                </a:path>
              </a:pathLst>
            </a:custGeom>
            <a:solidFill>
              <a:srgbClr val="00BCF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kumimoji="0"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71" name="Rectangle 75"/>
          <p:cNvSpPr/>
          <p:nvPr/>
        </p:nvSpPr>
        <p:spPr>
          <a:xfrm>
            <a:off x="405779" y="3546428"/>
            <a:ext cx="3585190" cy="1683670"/>
          </a:xfrm>
          <a:prstGeom prst="rect">
            <a:avLst/>
          </a:prstGeom>
          <a:noFill/>
          <a:ln w="10795" cap="flat" cmpd="sng" algn="ctr">
            <a:noFill/>
            <a:prstDash val="solid"/>
          </a:ln>
          <a:effectLst/>
        </p:spPr>
        <p:txBody>
          <a:bodyPr rtlCol="0" anchor="ctr"/>
          <a:lstStyle/>
          <a:p>
            <a:pPr algn="ctr" defTabSz="896214">
              <a:defRPr/>
            </a:pPr>
            <a:endParaRPr kumimoji="0" lang="en-US" sz="1765" kern="0" dirty="0">
              <a:solidFill>
                <a:srgbClr val="FFFFFF"/>
              </a:solidFill>
            </a:endParaRPr>
          </a:p>
        </p:txBody>
      </p:sp>
      <p:grpSp>
        <p:nvGrpSpPr>
          <p:cNvPr id="372" name="Group 76"/>
          <p:cNvGrpSpPr/>
          <p:nvPr/>
        </p:nvGrpSpPr>
        <p:grpSpPr>
          <a:xfrm>
            <a:off x="1824977" y="5578606"/>
            <a:ext cx="652423" cy="445048"/>
            <a:chOff x="1996122" y="5255802"/>
            <a:chExt cx="652516" cy="445112"/>
          </a:xfrm>
        </p:grpSpPr>
        <p:sp>
          <p:nvSpPr>
            <p:cNvPr id="373" name="Rectangle 77"/>
            <p:cNvSpPr/>
            <p:nvPr/>
          </p:nvSpPr>
          <p:spPr bwMode="auto">
            <a:xfrm>
              <a:off x="1996122" y="5454658"/>
              <a:ext cx="652516" cy="2462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Point of </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Service Devices</a:t>
              </a:r>
            </a:p>
          </p:txBody>
        </p:sp>
        <p:sp>
          <p:nvSpPr>
            <p:cNvPr id="374" name="Rounded Rectangle 6"/>
            <p:cNvSpPr>
              <a:spLocks noChangeAspect="1"/>
            </p:cNvSpPr>
            <p:nvPr/>
          </p:nvSpPr>
          <p:spPr bwMode="auto">
            <a:xfrm rot="16200000">
              <a:off x="2219942" y="5221059"/>
              <a:ext cx="176928" cy="246413"/>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algn="ctr" defTabSz="822637">
                <a:defRPr/>
              </a:pPr>
              <a:endParaRPr kumimoji="0" lang="en-US" sz="800" kern="0" dirty="0">
                <a:solidFill>
                  <a:srgbClr val="00188F"/>
                </a:solidFill>
                <a:latin typeface="Calibri" panose="020F0502020204030204"/>
                <a:sym typeface="Segoe UI Light" panose="020B0502040204020203" pitchFamily="34" charset="0"/>
              </a:endParaRPr>
            </a:p>
          </p:txBody>
        </p:sp>
      </p:grpSp>
      <p:grpSp>
        <p:nvGrpSpPr>
          <p:cNvPr id="375" name="Group 79"/>
          <p:cNvGrpSpPr/>
          <p:nvPr/>
        </p:nvGrpSpPr>
        <p:grpSpPr>
          <a:xfrm>
            <a:off x="1182232" y="5284579"/>
            <a:ext cx="577081" cy="564040"/>
            <a:chOff x="1441199" y="5186399"/>
            <a:chExt cx="577163" cy="564121"/>
          </a:xfrm>
        </p:grpSpPr>
        <p:sp>
          <p:nvSpPr>
            <p:cNvPr id="376" name="Rectangle 80"/>
            <p:cNvSpPr/>
            <p:nvPr/>
          </p:nvSpPr>
          <p:spPr bwMode="auto">
            <a:xfrm>
              <a:off x="1441199" y="5504264"/>
              <a:ext cx="577163" cy="2462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Self Checkout</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Stations</a:t>
              </a:r>
            </a:p>
          </p:txBody>
        </p:sp>
        <p:sp>
          <p:nvSpPr>
            <p:cNvPr id="377" name="Rectangle 19"/>
            <p:cNvSpPr>
              <a:spLocks noChangeAspect="1"/>
            </p:cNvSpPr>
            <p:nvPr/>
          </p:nvSpPr>
          <p:spPr bwMode="auto">
            <a:xfrm>
              <a:off x="1569249" y="5186399"/>
              <a:ext cx="246398" cy="246330"/>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7">
                <a:defRPr/>
              </a:pPr>
              <a:endParaRPr kumimoji="0" lang="en-US" sz="8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78" name="Rectangle 82"/>
          <p:cNvSpPr/>
          <p:nvPr/>
        </p:nvSpPr>
        <p:spPr bwMode="auto">
          <a:xfrm>
            <a:off x="1862708" y="5375871"/>
            <a:ext cx="269306" cy="1231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Kiosks</a:t>
            </a:r>
          </a:p>
        </p:txBody>
      </p:sp>
      <p:sp>
        <p:nvSpPr>
          <p:cNvPr id="379" name="Freeform 83"/>
          <p:cNvSpPr>
            <a:spLocks noChangeAspect="1"/>
          </p:cNvSpPr>
          <p:nvPr/>
        </p:nvSpPr>
        <p:spPr bwMode="auto">
          <a:xfrm>
            <a:off x="1936950" y="5037362"/>
            <a:ext cx="120826" cy="266984"/>
          </a:xfrm>
          <a:custGeom>
            <a:avLst/>
            <a:gdLst/>
            <a:ahLst/>
            <a:cxnLst/>
            <a:rect l="l" t="t" r="r" b="b"/>
            <a:pathLst>
              <a:path w="3071644" h="6669704">
                <a:moveTo>
                  <a:pt x="860406" y="4841277"/>
                </a:moveTo>
                <a:cubicBezTo>
                  <a:pt x="876771" y="5049420"/>
                  <a:pt x="904898" y="5401782"/>
                  <a:pt x="927912" y="5547022"/>
                </a:cubicBezTo>
                <a:lnTo>
                  <a:pt x="298878" y="5013110"/>
                </a:lnTo>
                <a:close/>
                <a:moveTo>
                  <a:pt x="2888783" y="2603830"/>
                </a:moveTo>
                <a:lnTo>
                  <a:pt x="2869766" y="2761484"/>
                </a:lnTo>
                <a:lnTo>
                  <a:pt x="1477181" y="2960684"/>
                </a:lnTo>
                <a:cubicBezTo>
                  <a:pt x="1478211" y="2909198"/>
                  <a:pt x="1480809" y="2821309"/>
                  <a:pt x="1481839" y="2769823"/>
                </a:cubicBezTo>
                <a:close/>
                <a:moveTo>
                  <a:pt x="1060895" y="2540585"/>
                </a:moveTo>
                <a:lnTo>
                  <a:pt x="1462560" y="2769786"/>
                </a:lnTo>
                <a:cubicBezTo>
                  <a:pt x="1463590" y="2821272"/>
                  <a:pt x="1458813" y="2901787"/>
                  <a:pt x="1459843" y="2953273"/>
                </a:cubicBezTo>
                <a:lnTo>
                  <a:pt x="1060035" y="2733754"/>
                </a:lnTo>
                <a:cubicBezTo>
                  <a:pt x="1060322" y="2669364"/>
                  <a:pt x="1060608" y="2604975"/>
                  <a:pt x="1060895" y="2540585"/>
                </a:cubicBezTo>
                <a:close/>
                <a:moveTo>
                  <a:pt x="2453306" y="2418107"/>
                </a:moveTo>
                <a:lnTo>
                  <a:pt x="2874878" y="2588611"/>
                </a:lnTo>
                <a:lnTo>
                  <a:pt x="1471343" y="2758029"/>
                </a:lnTo>
                <a:lnTo>
                  <a:pt x="1077043" y="2535568"/>
                </a:lnTo>
                <a:close/>
                <a:moveTo>
                  <a:pt x="915637" y="549838"/>
                </a:moveTo>
                <a:lnTo>
                  <a:pt x="1072299" y="1688042"/>
                </a:lnTo>
                <a:lnTo>
                  <a:pt x="2223293" y="1710422"/>
                </a:lnTo>
                <a:lnTo>
                  <a:pt x="2066629" y="648952"/>
                </a:lnTo>
                <a:close/>
                <a:moveTo>
                  <a:pt x="544162" y="135800"/>
                </a:moveTo>
                <a:cubicBezTo>
                  <a:pt x="886245" y="2248264"/>
                  <a:pt x="1137978" y="4212682"/>
                  <a:pt x="1096884" y="6277248"/>
                </a:cubicBezTo>
                <a:lnTo>
                  <a:pt x="258412" y="5469800"/>
                </a:lnTo>
                <a:lnTo>
                  <a:pt x="239362" y="5022125"/>
                </a:lnTo>
                <a:lnTo>
                  <a:pt x="953737" y="5612675"/>
                </a:lnTo>
                <a:lnTo>
                  <a:pt x="391490" y="255815"/>
                </a:lnTo>
                <a:close/>
                <a:moveTo>
                  <a:pt x="504792" y="0"/>
                </a:moveTo>
                <a:lnTo>
                  <a:pt x="2087212" y="192950"/>
                </a:lnTo>
                <a:cubicBezTo>
                  <a:pt x="2235439" y="221344"/>
                  <a:pt x="2238523" y="258446"/>
                  <a:pt x="2264831" y="371022"/>
                </a:cubicBezTo>
                <a:cubicBezTo>
                  <a:pt x="2373931" y="1119500"/>
                  <a:pt x="2475964" y="1783285"/>
                  <a:pt x="2556820" y="2435034"/>
                </a:cubicBezTo>
                <a:lnTo>
                  <a:pt x="2466852" y="2395673"/>
                </a:lnTo>
                <a:lnTo>
                  <a:pt x="1029938" y="2519770"/>
                </a:lnTo>
                <a:lnTo>
                  <a:pt x="1036469" y="2725510"/>
                </a:lnTo>
                <a:lnTo>
                  <a:pt x="1464278" y="2970439"/>
                </a:lnTo>
                <a:lnTo>
                  <a:pt x="2601940" y="2812795"/>
                </a:lnTo>
                <a:cubicBezTo>
                  <a:pt x="2699015" y="3663122"/>
                  <a:pt x="2756062" y="4516807"/>
                  <a:pt x="2744437" y="5536475"/>
                </a:cubicBezTo>
                <a:lnTo>
                  <a:pt x="3034646" y="5733861"/>
                </a:lnTo>
                <a:cubicBezTo>
                  <a:pt x="3111682" y="5796350"/>
                  <a:pt x="3054469" y="5889234"/>
                  <a:pt x="2989659" y="5936525"/>
                </a:cubicBezTo>
                <a:cubicBezTo>
                  <a:pt x="2537516" y="6397551"/>
                  <a:pt x="2006852" y="6506495"/>
                  <a:pt x="1420462" y="6650900"/>
                </a:cubicBezTo>
                <a:cubicBezTo>
                  <a:pt x="1257253" y="6680012"/>
                  <a:pt x="1094044" y="6681261"/>
                  <a:pt x="938434" y="6611587"/>
                </a:cubicBezTo>
                <a:cubicBezTo>
                  <a:pt x="610230" y="6325564"/>
                  <a:pt x="332686" y="6009146"/>
                  <a:pt x="29812" y="5707925"/>
                </a:cubicBezTo>
                <a:cubicBezTo>
                  <a:pt x="-18315" y="5643853"/>
                  <a:pt x="-584" y="5602578"/>
                  <a:pt x="29812" y="5584100"/>
                </a:cubicBezTo>
                <a:cubicBezTo>
                  <a:pt x="121209" y="5539078"/>
                  <a:pt x="182212" y="5529518"/>
                  <a:pt x="258412" y="5507293"/>
                </a:cubicBezTo>
                <a:lnTo>
                  <a:pt x="1106137" y="6336575"/>
                </a:lnTo>
                <a:cubicBezTo>
                  <a:pt x="1260894" y="4582981"/>
                  <a:pt x="772285" y="1192312"/>
                  <a:pt x="568362" y="151255"/>
                </a:cubicBezTo>
                <a:cubicBezTo>
                  <a:pt x="563521" y="121327"/>
                  <a:pt x="566348" y="126886"/>
                  <a:pt x="504792"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lvl="1" algn="ctr" defTabSz="914225">
              <a:defRPr/>
            </a:pPr>
            <a:endParaRPr kumimoji="0" lang="en-US" sz="800" kern="0" dirty="0">
              <a:solidFill>
                <a:srgbClr val="FFFFFF"/>
              </a:solidFill>
              <a:latin typeface="Calibri" panose="020F0502020204030204"/>
            </a:endParaRPr>
          </a:p>
        </p:txBody>
      </p:sp>
      <p:grpSp>
        <p:nvGrpSpPr>
          <p:cNvPr id="380" name="Group 84"/>
          <p:cNvGrpSpPr/>
          <p:nvPr/>
        </p:nvGrpSpPr>
        <p:grpSpPr>
          <a:xfrm>
            <a:off x="1819650" y="4428707"/>
            <a:ext cx="310984" cy="533796"/>
            <a:chOff x="1704741" y="4342125"/>
            <a:chExt cx="311028" cy="533873"/>
          </a:xfrm>
        </p:grpSpPr>
        <p:sp>
          <p:nvSpPr>
            <p:cNvPr id="381" name="TextBox 85"/>
            <p:cNvSpPr txBox="1"/>
            <p:nvPr/>
          </p:nvSpPr>
          <p:spPr>
            <a:xfrm>
              <a:off x="1704741" y="4629742"/>
              <a:ext cx="311028" cy="246256"/>
            </a:xfrm>
            <a:prstGeom prst="rect">
              <a:avLst/>
            </a:prstGeom>
            <a:noFill/>
          </p:spPr>
          <p:txBody>
            <a:bodyPr wrap="none" lIns="0" tIns="0" rIns="0" bIns="0" rtlCol="0" anchor="t">
              <a:spAutoFit/>
            </a:bodyPr>
            <a:lstStyle/>
            <a:p>
              <a:pPr algn="ctr" defTabSz="914011">
                <a:defRPr/>
              </a:pPr>
              <a:r>
                <a:rPr kumimoji="0" lang="en-US" sz="800" b="1" kern="0" dirty="0">
                  <a:solidFill>
                    <a:prstClr val="white"/>
                  </a:solidFill>
                  <a:latin typeface="Calibri" panose="020F0502020204030204"/>
                </a:rPr>
                <a:t>Smart </a:t>
              </a:r>
              <a:br>
                <a:rPr kumimoji="0" lang="en-US" sz="800" b="1" kern="0" dirty="0">
                  <a:solidFill>
                    <a:prstClr val="white"/>
                  </a:solidFill>
                  <a:latin typeface="Calibri" panose="020F0502020204030204"/>
                </a:rPr>
              </a:br>
              <a:r>
                <a:rPr kumimoji="0" lang="en-US" sz="800" b="1" kern="0" dirty="0">
                  <a:solidFill>
                    <a:prstClr val="white"/>
                  </a:solidFill>
                  <a:latin typeface="Calibri" panose="020F0502020204030204"/>
                </a:rPr>
                <a:t>Phones</a:t>
              </a:r>
            </a:p>
          </p:txBody>
        </p:sp>
        <p:pic>
          <p:nvPicPr>
            <p:cNvPr id="382" name="Picture 86"/>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99888" y="4342125"/>
              <a:ext cx="120736" cy="242580"/>
            </a:xfrm>
            <a:prstGeom prst="rect">
              <a:avLst/>
            </a:prstGeom>
          </p:spPr>
        </p:pic>
      </p:grpSp>
      <p:grpSp>
        <p:nvGrpSpPr>
          <p:cNvPr id="383" name="Group 87"/>
          <p:cNvGrpSpPr/>
          <p:nvPr/>
        </p:nvGrpSpPr>
        <p:grpSpPr>
          <a:xfrm>
            <a:off x="2281704" y="4279818"/>
            <a:ext cx="310984" cy="550033"/>
            <a:chOff x="2166867" y="4193214"/>
            <a:chExt cx="311028" cy="550111"/>
          </a:xfrm>
        </p:grpSpPr>
        <p:sp>
          <p:nvSpPr>
            <p:cNvPr id="384" name="TextBox 88"/>
            <p:cNvSpPr txBox="1"/>
            <p:nvPr/>
          </p:nvSpPr>
          <p:spPr>
            <a:xfrm>
              <a:off x="2166867" y="4497069"/>
              <a:ext cx="311028" cy="246256"/>
            </a:xfrm>
            <a:prstGeom prst="rect">
              <a:avLst/>
            </a:prstGeom>
            <a:noFill/>
          </p:spPr>
          <p:txBody>
            <a:bodyPr wrap="none" lIns="0" tIns="0" rIns="0" bIns="0" rtlCol="0" anchor="t">
              <a:spAutoFit/>
            </a:bodyPr>
            <a:lstStyle/>
            <a:p>
              <a:pPr algn="ctr" defTabSz="914011">
                <a:defRPr/>
              </a:pPr>
              <a:r>
                <a:rPr kumimoji="0" lang="en-US" sz="800" b="1" kern="0" dirty="0">
                  <a:solidFill>
                    <a:prstClr val="white"/>
                  </a:solidFill>
                  <a:latin typeface="Calibri" panose="020F0502020204030204"/>
                </a:rPr>
                <a:t>Slates/</a:t>
              </a:r>
              <a:br>
                <a:rPr kumimoji="0" lang="en-US" sz="800" b="1" kern="0" dirty="0">
                  <a:solidFill>
                    <a:prstClr val="white"/>
                  </a:solidFill>
                  <a:latin typeface="Calibri" panose="020F0502020204030204"/>
                </a:rPr>
              </a:br>
              <a:r>
                <a:rPr kumimoji="0" lang="en-US" sz="800" b="1" kern="0" dirty="0">
                  <a:solidFill>
                    <a:prstClr val="white"/>
                  </a:solidFill>
                  <a:latin typeface="Calibri" panose="020F0502020204030204"/>
                </a:rPr>
                <a:t>Tablets</a:t>
              </a:r>
            </a:p>
          </p:txBody>
        </p:sp>
        <p:sp>
          <p:nvSpPr>
            <p:cNvPr id="385" name="Freeform 107"/>
            <p:cNvSpPr>
              <a:spLocks noChangeAspect="1" noEditPoints="1"/>
            </p:cNvSpPr>
            <p:nvPr/>
          </p:nvSpPr>
          <p:spPr bwMode="auto">
            <a:xfrm rot="5400000">
              <a:off x="2192972" y="4234164"/>
              <a:ext cx="258817" cy="176918"/>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FFFFFF"/>
            </a:solidFill>
            <a:extLst/>
          </p:spPr>
          <p:txBody>
            <a:bodyPr vert="horz" wrap="square" lIns="121864" tIns="60931" rIns="121864" bIns="60931" numCol="1" anchor="t" anchorCtr="0" compatLnSpc="1">
              <a:prstTxWarp prst="textNoShape">
                <a:avLst/>
              </a:prstTxWarp>
            </a:bodyPr>
            <a:lstStyle/>
            <a:p>
              <a:pPr defTabSz="914225">
                <a:defRPr/>
              </a:pPr>
              <a:endParaRPr kumimoji="0" lang="en-US" sz="800" kern="0" dirty="0">
                <a:solidFill>
                  <a:sysClr val="windowText" lastClr="000000"/>
                </a:solidFill>
                <a:latin typeface="Calibri" panose="020F0502020204030204"/>
              </a:endParaRPr>
            </a:p>
          </p:txBody>
        </p:sp>
      </p:grpSp>
      <p:grpSp>
        <p:nvGrpSpPr>
          <p:cNvPr id="386" name="Group 90"/>
          <p:cNvGrpSpPr/>
          <p:nvPr/>
        </p:nvGrpSpPr>
        <p:grpSpPr>
          <a:xfrm>
            <a:off x="578027" y="4903215"/>
            <a:ext cx="335028" cy="477103"/>
            <a:chOff x="462944" y="4816702"/>
            <a:chExt cx="335076" cy="477171"/>
          </a:xfrm>
        </p:grpSpPr>
        <p:sp>
          <p:nvSpPr>
            <p:cNvPr id="387" name="TextBox 91"/>
            <p:cNvSpPr txBox="1"/>
            <p:nvPr/>
          </p:nvSpPr>
          <p:spPr>
            <a:xfrm>
              <a:off x="462944" y="5047617"/>
              <a:ext cx="335076" cy="246256"/>
            </a:xfrm>
            <a:prstGeom prst="rect">
              <a:avLst/>
            </a:prstGeom>
            <a:noFill/>
          </p:spPr>
          <p:txBody>
            <a:bodyPr wrap="none" lIns="0" tIns="0" rIns="0" bIns="0" rtlCol="0" anchor="t">
              <a:spAutoFit/>
            </a:bodyPr>
            <a:lstStyle/>
            <a:p>
              <a:pPr algn="ctr" defTabSz="914011">
                <a:defRPr/>
              </a:pPr>
              <a:r>
                <a:rPr kumimoji="0" lang="en-US" sz="800" b="1" kern="0" dirty="0">
                  <a:solidFill>
                    <a:prstClr val="white"/>
                  </a:solidFill>
                  <a:latin typeface="Calibri" panose="020F0502020204030204"/>
                </a:rPr>
                <a:t>PCs/</a:t>
              </a:r>
              <a:br>
                <a:rPr kumimoji="0" lang="en-US" sz="800" b="1" kern="0" dirty="0">
                  <a:solidFill>
                    <a:prstClr val="white"/>
                  </a:solidFill>
                  <a:latin typeface="Calibri" panose="020F0502020204030204"/>
                </a:rPr>
              </a:br>
              <a:r>
                <a:rPr kumimoji="0" lang="en-US" sz="800" b="1" kern="0" dirty="0">
                  <a:solidFill>
                    <a:prstClr val="white"/>
                  </a:solidFill>
                  <a:latin typeface="Calibri" panose="020F0502020204030204"/>
                </a:rPr>
                <a:t>Laptops</a:t>
              </a:r>
            </a:p>
          </p:txBody>
        </p:sp>
        <p:grpSp>
          <p:nvGrpSpPr>
            <p:cNvPr id="388" name="Group 92"/>
            <p:cNvGrpSpPr>
              <a:grpSpLocks noChangeAspect="1"/>
            </p:cNvGrpSpPr>
            <p:nvPr/>
          </p:nvGrpSpPr>
          <p:grpSpPr>
            <a:xfrm>
              <a:off x="506452" y="4816702"/>
              <a:ext cx="248060" cy="181352"/>
              <a:chOff x="2043410" y="2952873"/>
              <a:chExt cx="666391" cy="465858"/>
            </a:xfrm>
          </p:grpSpPr>
          <p:sp>
            <p:nvSpPr>
              <p:cNvPr id="389" name="Round Same Side Corner Rectangle 11"/>
              <p:cNvSpPr/>
              <p:nvPr/>
            </p:nvSpPr>
            <p:spPr>
              <a:xfrm>
                <a:off x="2094347" y="2952873"/>
                <a:ext cx="564521" cy="361773"/>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14225">
                  <a:defRPr/>
                </a:pPr>
                <a:endParaRPr kumimoji="0" lang="en-US" sz="800" kern="0" dirty="0">
                  <a:solidFill>
                    <a:sysClr val="window" lastClr="FFFFFF"/>
                  </a:solidFill>
                  <a:latin typeface="Calibri" panose="020F0502020204030204"/>
                </a:endParaRPr>
              </a:p>
            </p:txBody>
          </p:sp>
          <p:sp>
            <p:nvSpPr>
              <p:cNvPr id="390" name="Trapezoid 12"/>
              <p:cNvSpPr/>
              <p:nvPr/>
            </p:nvSpPr>
            <p:spPr>
              <a:xfrm>
                <a:off x="2043410" y="3304287"/>
                <a:ext cx="666391" cy="84128"/>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14225">
                  <a:defRPr/>
                </a:pPr>
                <a:endParaRPr kumimoji="0" lang="en-US" sz="800" kern="0" dirty="0">
                  <a:solidFill>
                    <a:sysClr val="window" lastClr="FFFFFF"/>
                  </a:solidFill>
                  <a:latin typeface="Calibri" panose="020F0502020204030204"/>
                </a:endParaRPr>
              </a:p>
            </p:txBody>
          </p:sp>
          <p:sp>
            <p:nvSpPr>
              <p:cNvPr id="391" name="Rectangle 95"/>
              <p:cNvSpPr/>
              <p:nvPr/>
            </p:nvSpPr>
            <p:spPr>
              <a:xfrm>
                <a:off x="2043710" y="3391300"/>
                <a:ext cx="665797" cy="27431"/>
              </a:xfrm>
              <a:prstGeom prst="rect">
                <a:avLst/>
              </a:prstGeom>
              <a:solidFill>
                <a:srgbClr val="FFFFFF"/>
              </a:solidFill>
              <a:ln w="25400" cap="flat" cmpd="sng" algn="ctr">
                <a:noFill/>
                <a:prstDash val="solid"/>
              </a:ln>
              <a:effectLst/>
            </p:spPr>
            <p:txBody>
              <a:bodyPr rtlCol="0" anchor="ctr"/>
              <a:lstStyle/>
              <a:p>
                <a:pPr algn="ctr" defTabSz="914225">
                  <a:defRPr/>
                </a:pPr>
                <a:endParaRPr kumimoji="0" lang="en-US" sz="800" kern="0" dirty="0">
                  <a:solidFill>
                    <a:sysClr val="window" lastClr="FFFFFF"/>
                  </a:solidFill>
                  <a:latin typeface="Calibri" panose="020F0502020204030204"/>
                </a:endParaRPr>
              </a:p>
            </p:txBody>
          </p:sp>
        </p:grpSp>
      </p:grpSp>
      <p:grpSp>
        <p:nvGrpSpPr>
          <p:cNvPr id="392" name="Group 96"/>
          <p:cNvGrpSpPr/>
          <p:nvPr/>
        </p:nvGrpSpPr>
        <p:grpSpPr>
          <a:xfrm>
            <a:off x="2798138" y="4316601"/>
            <a:ext cx="314190" cy="508373"/>
            <a:chOff x="2683374" y="4229992"/>
            <a:chExt cx="314235" cy="508444"/>
          </a:xfrm>
        </p:grpSpPr>
        <p:sp>
          <p:nvSpPr>
            <p:cNvPr id="393" name="Rectangle 97"/>
            <p:cNvSpPr/>
            <p:nvPr/>
          </p:nvSpPr>
          <p:spPr bwMode="auto">
            <a:xfrm>
              <a:off x="2683374" y="4615308"/>
              <a:ext cx="314235" cy="1231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384">
                <a:defRPr/>
              </a:pPr>
              <a:r>
                <a:rPr kumimoji="0" lang="en-US" sz="800" b="1" kern="0" dirty="0">
                  <a:solidFill>
                    <a:prstClr val="white"/>
                  </a:solidFill>
                  <a:latin typeface="Calibri" panose="020F0502020204030204"/>
                  <a:ea typeface="Segoe UI" pitchFamily="34" charset="0"/>
                  <a:cs typeface="Segoe UI" pitchFamily="34" charset="0"/>
                </a:rPr>
                <a:t>Servers</a:t>
              </a:r>
            </a:p>
          </p:txBody>
        </p:sp>
        <p:pic>
          <p:nvPicPr>
            <p:cNvPr id="394" name="Picture 2" descr="\\MAGNUM\Projects\Microsoft\Cloud Power FY12\Design\ICONS_PNG\Next_Gen_Application.png"/>
            <p:cNvPicPr>
              <a:picLocks noChangeAspect="1" noChangeArrowheads="1"/>
            </p:cNvPicPr>
            <p:nvPr/>
          </p:nvPicPr>
          <p:blipFill rotWithShape="1">
            <a:blip r:embed="rId5" cstate="print">
              <a:lum bright="100000"/>
              <a:extLst>
                <a:ext uri="{28A0092B-C50C-407E-A947-70E740481C1C}">
                  <a14:useLocalDpi xmlns:a14="http://schemas.microsoft.com/office/drawing/2010/main" val="0"/>
                </a:ext>
              </a:extLst>
            </a:blip>
            <a:srcRect/>
            <a:stretch/>
          </p:blipFill>
          <p:spPr bwMode="auto">
            <a:xfrm>
              <a:off x="2687925" y="4229992"/>
              <a:ext cx="305131" cy="340278"/>
            </a:xfrm>
            <a:prstGeom prst="rect">
              <a:avLst/>
            </a:prstGeom>
            <a:noFill/>
          </p:spPr>
        </p:pic>
      </p:grpSp>
      <p:grpSp>
        <p:nvGrpSpPr>
          <p:cNvPr id="395" name="Group 99"/>
          <p:cNvGrpSpPr/>
          <p:nvPr/>
        </p:nvGrpSpPr>
        <p:grpSpPr>
          <a:xfrm>
            <a:off x="3061191" y="5010609"/>
            <a:ext cx="298160" cy="502052"/>
            <a:chOff x="2991131" y="5716656"/>
            <a:chExt cx="298202" cy="502124"/>
          </a:xfrm>
        </p:grpSpPr>
        <p:sp>
          <p:nvSpPr>
            <p:cNvPr id="396" name="Rectangle 100"/>
            <p:cNvSpPr/>
            <p:nvPr/>
          </p:nvSpPr>
          <p:spPr bwMode="auto">
            <a:xfrm>
              <a:off x="2991131" y="5972524"/>
              <a:ext cx="298202" cy="2462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Digital </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Signs</a:t>
              </a:r>
            </a:p>
          </p:txBody>
        </p:sp>
        <p:sp>
          <p:nvSpPr>
            <p:cNvPr id="397" name="Rounded Rectangle 94"/>
            <p:cNvSpPr>
              <a:spLocks noChangeAspect="1"/>
            </p:cNvSpPr>
            <p:nvPr/>
          </p:nvSpPr>
          <p:spPr bwMode="auto">
            <a:xfrm>
              <a:off x="3050965" y="5716656"/>
              <a:ext cx="178537" cy="208112"/>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7">
                <a:defRPr/>
              </a:pPr>
              <a:endParaRPr kumimoji="0" lang="en-US" sz="8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398" name="Group 102"/>
          <p:cNvGrpSpPr/>
          <p:nvPr/>
        </p:nvGrpSpPr>
        <p:grpSpPr>
          <a:xfrm>
            <a:off x="4762704" y="5468004"/>
            <a:ext cx="463268" cy="525142"/>
            <a:chOff x="4674342" y="5693563"/>
            <a:chExt cx="463333" cy="525217"/>
          </a:xfrm>
        </p:grpSpPr>
        <p:sp>
          <p:nvSpPr>
            <p:cNvPr id="399" name="Rectangle 103"/>
            <p:cNvSpPr/>
            <p:nvPr/>
          </p:nvSpPr>
          <p:spPr>
            <a:xfrm>
              <a:off x="4674342" y="5972524"/>
              <a:ext cx="463333" cy="246256"/>
            </a:xfrm>
            <a:prstGeom prst="rect">
              <a:avLst/>
            </a:prstGeom>
            <a:no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5514">
                <a:defRPr/>
              </a:pPr>
              <a:r>
                <a:rPr kumimoji="0" lang="en-US" sz="800" b="1" dirty="0">
                  <a:solidFill>
                    <a:prstClr val="white"/>
                  </a:solidFill>
                  <a:latin typeface="Calibri" panose="020F0502020204030204"/>
                </a:rPr>
                <a:t>Diagnostic</a:t>
              </a:r>
              <a:br>
                <a:rPr kumimoji="0" lang="en-US" sz="800" b="1" dirty="0">
                  <a:solidFill>
                    <a:prstClr val="white"/>
                  </a:solidFill>
                  <a:latin typeface="Calibri" panose="020F0502020204030204"/>
                </a:rPr>
              </a:br>
              <a:r>
                <a:rPr kumimoji="0" lang="en-US" sz="800" b="1" dirty="0">
                  <a:solidFill>
                    <a:prstClr val="white"/>
                  </a:solidFill>
                  <a:latin typeface="Calibri" panose="020F0502020204030204"/>
                </a:rPr>
                <a:t>Equipment</a:t>
              </a:r>
            </a:p>
          </p:txBody>
        </p:sp>
        <p:sp>
          <p:nvSpPr>
            <p:cNvPr id="400" name="Freeform 83"/>
            <p:cNvSpPr>
              <a:spLocks noChangeAspect="1" noEditPoints="1"/>
            </p:cNvSpPr>
            <p:nvPr/>
          </p:nvSpPr>
          <p:spPr bwMode="black">
            <a:xfrm>
              <a:off x="4801264" y="5693563"/>
              <a:ext cx="209490" cy="231204"/>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defTabSz="932384">
                <a:defRPr/>
              </a:pPr>
              <a:endParaRPr kumimoji="0" lang="en-US" sz="800" kern="0" dirty="0">
                <a:solidFill>
                  <a:prstClr val="black"/>
                </a:solidFill>
                <a:latin typeface="Calibri" panose="020F0502020204030204"/>
              </a:endParaRPr>
            </a:p>
          </p:txBody>
        </p:sp>
      </p:grpSp>
      <p:grpSp>
        <p:nvGrpSpPr>
          <p:cNvPr id="401" name="Group 105"/>
          <p:cNvGrpSpPr/>
          <p:nvPr/>
        </p:nvGrpSpPr>
        <p:grpSpPr>
          <a:xfrm>
            <a:off x="3452178" y="5661355"/>
            <a:ext cx="719749" cy="478907"/>
            <a:chOff x="3944382" y="5739804"/>
            <a:chExt cx="719852" cy="478976"/>
          </a:xfrm>
        </p:grpSpPr>
        <p:sp>
          <p:nvSpPr>
            <p:cNvPr id="402" name="Rectangle 106"/>
            <p:cNvSpPr/>
            <p:nvPr/>
          </p:nvSpPr>
          <p:spPr>
            <a:xfrm>
              <a:off x="3944382" y="5972524"/>
              <a:ext cx="719852" cy="246256"/>
            </a:xfrm>
            <a:prstGeom prst="rect">
              <a:avLst/>
            </a:prstGeom>
            <a:noFill/>
            <a:ln w="25400" cap="flat" cmpd="sng" algn="ctr">
              <a:noFill/>
              <a:prstDash val="solid"/>
              <a:miter lim="800000"/>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4972">
                <a:defRPr/>
              </a:pPr>
              <a:r>
                <a:rPr kumimoji="0" lang="en-US" sz="800" b="1" dirty="0">
                  <a:solidFill>
                    <a:prstClr val="white"/>
                  </a:solidFill>
                  <a:latin typeface="Calibri" panose="020F0502020204030204"/>
                </a:rPr>
                <a:t>Remote Medical </a:t>
              </a:r>
              <a:br>
                <a:rPr kumimoji="0" lang="en-US" sz="800" b="1" dirty="0">
                  <a:solidFill>
                    <a:prstClr val="white"/>
                  </a:solidFill>
                  <a:latin typeface="Calibri" panose="020F0502020204030204"/>
                </a:rPr>
              </a:br>
              <a:r>
                <a:rPr kumimoji="0" lang="en-US" sz="800" b="1" dirty="0">
                  <a:solidFill>
                    <a:prstClr val="white"/>
                  </a:solidFill>
                  <a:latin typeface="Calibri" panose="020F0502020204030204"/>
                </a:rPr>
                <a:t>Monitors</a:t>
              </a:r>
            </a:p>
          </p:txBody>
        </p:sp>
        <p:sp>
          <p:nvSpPr>
            <p:cNvPr id="403" name="Freeform 111"/>
            <p:cNvSpPr>
              <a:spLocks noChangeAspect="1" noEditPoints="1"/>
            </p:cNvSpPr>
            <p:nvPr/>
          </p:nvSpPr>
          <p:spPr bwMode="black">
            <a:xfrm>
              <a:off x="4240378" y="5739804"/>
              <a:ext cx="127856" cy="184964"/>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932384">
                <a:defRPr/>
              </a:pPr>
              <a:endParaRPr kumimoji="0" lang="en-US" sz="800" kern="0" dirty="0">
                <a:solidFill>
                  <a:prstClr val="black"/>
                </a:solidFill>
                <a:latin typeface="Calibri" panose="020F0502020204030204"/>
              </a:endParaRPr>
            </a:p>
          </p:txBody>
        </p:sp>
      </p:grpSp>
      <p:grpSp>
        <p:nvGrpSpPr>
          <p:cNvPr id="404" name="Group 108"/>
          <p:cNvGrpSpPr/>
          <p:nvPr/>
        </p:nvGrpSpPr>
        <p:grpSpPr>
          <a:xfrm>
            <a:off x="2828491" y="5696378"/>
            <a:ext cx="471284" cy="446254"/>
            <a:chOff x="3452674" y="5772462"/>
            <a:chExt cx="471350" cy="446318"/>
          </a:xfrm>
        </p:grpSpPr>
        <p:sp>
          <p:nvSpPr>
            <p:cNvPr id="405" name="Rectangle 109"/>
            <p:cNvSpPr/>
            <p:nvPr/>
          </p:nvSpPr>
          <p:spPr bwMode="auto">
            <a:xfrm>
              <a:off x="3452674" y="5972524"/>
              <a:ext cx="471350" cy="24625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384">
                <a:defRPr/>
              </a:pPr>
              <a:r>
                <a:rPr kumimoji="0" lang="en-US" sz="800" b="1" kern="0" dirty="0">
                  <a:solidFill>
                    <a:prstClr val="white"/>
                  </a:solidFill>
                  <a:latin typeface="Calibri" panose="020F0502020204030204"/>
                  <a:ea typeface="Segoe UI" pitchFamily="34" charset="0"/>
                  <a:cs typeface="Segoe UI" pitchFamily="34" charset="0"/>
                </a:rPr>
                <a:t>Logic</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Controllers</a:t>
              </a:r>
            </a:p>
          </p:txBody>
        </p:sp>
        <p:grpSp>
          <p:nvGrpSpPr>
            <p:cNvPr id="406" name="Group 110"/>
            <p:cNvGrpSpPr/>
            <p:nvPr/>
          </p:nvGrpSpPr>
          <p:grpSpPr>
            <a:xfrm>
              <a:off x="3586107" y="5772462"/>
              <a:ext cx="217406" cy="184966"/>
              <a:chOff x="4306281" y="5291505"/>
              <a:chExt cx="449470" cy="365760"/>
            </a:xfrm>
          </p:grpSpPr>
          <p:sp>
            <p:nvSpPr>
              <p:cNvPr id="407" name="Freeform 86"/>
              <p:cNvSpPr>
                <a:spLocks noEditPoints="1"/>
              </p:cNvSpPr>
              <p:nvPr/>
            </p:nvSpPr>
            <p:spPr bwMode="black">
              <a:xfrm>
                <a:off x="4306281" y="5327177"/>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kumimoji="0" lang="en-US" sz="800" kern="0" dirty="0">
                  <a:solidFill>
                    <a:prstClr val="black"/>
                  </a:solidFill>
                  <a:latin typeface="Calibri" panose="020F0502020204030204"/>
                </a:endParaRPr>
              </a:p>
            </p:txBody>
          </p:sp>
          <p:sp>
            <p:nvSpPr>
              <p:cNvPr id="408" name="Oval 87"/>
              <p:cNvSpPr>
                <a:spLocks noChangeArrowheads="1"/>
              </p:cNvSpPr>
              <p:nvPr/>
            </p:nvSpPr>
            <p:spPr bwMode="black">
              <a:xfrm>
                <a:off x="4439932" y="5461780"/>
                <a:ext cx="60881" cy="60881"/>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kumimoji="0" lang="en-US" sz="800" kern="0" dirty="0">
                  <a:solidFill>
                    <a:prstClr val="black"/>
                  </a:solidFill>
                  <a:latin typeface="Calibri" panose="020F0502020204030204"/>
                </a:endParaRPr>
              </a:p>
            </p:txBody>
          </p:sp>
          <p:sp>
            <p:nvSpPr>
              <p:cNvPr id="409" name="Freeform 88"/>
              <p:cNvSpPr>
                <a:spLocks noEditPoints="1"/>
              </p:cNvSpPr>
              <p:nvPr/>
            </p:nvSpPr>
            <p:spPr bwMode="black">
              <a:xfrm>
                <a:off x="4589280" y="5291505"/>
                <a:ext cx="166471" cy="17931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kumimoji="0" lang="en-US" sz="800" kern="0" dirty="0">
                  <a:solidFill>
                    <a:prstClr val="black"/>
                  </a:solidFill>
                  <a:latin typeface="Calibri" panose="020F0502020204030204"/>
                </a:endParaRPr>
              </a:p>
            </p:txBody>
          </p:sp>
        </p:grpSp>
      </p:grpSp>
      <p:grpSp>
        <p:nvGrpSpPr>
          <p:cNvPr id="410" name="Group 114"/>
          <p:cNvGrpSpPr/>
          <p:nvPr/>
        </p:nvGrpSpPr>
        <p:grpSpPr>
          <a:xfrm>
            <a:off x="4989400" y="4949201"/>
            <a:ext cx="471284" cy="459802"/>
            <a:chOff x="5179394" y="5310339"/>
            <a:chExt cx="471350" cy="459868"/>
          </a:xfrm>
        </p:grpSpPr>
        <p:sp>
          <p:nvSpPr>
            <p:cNvPr id="411" name="Rectangle 115"/>
            <p:cNvSpPr/>
            <p:nvPr/>
          </p:nvSpPr>
          <p:spPr bwMode="auto">
            <a:xfrm>
              <a:off x="5179394" y="5523951"/>
              <a:ext cx="471350" cy="2462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Specialized</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Devices</a:t>
              </a:r>
            </a:p>
          </p:txBody>
        </p:sp>
        <p:sp>
          <p:nvSpPr>
            <p:cNvPr id="412" name="Rectangle 35"/>
            <p:cNvSpPr>
              <a:spLocks noChangeAspect="1"/>
            </p:cNvSpPr>
            <p:nvPr/>
          </p:nvSpPr>
          <p:spPr bwMode="auto">
            <a:xfrm>
              <a:off x="5270122" y="5310339"/>
              <a:ext cx="289895" cy="18322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7">
                <a:defRPr/>
              </a:pPr>
              <a:endParaRPr kumimoji="0" lang="en-US" sz="8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413" name="Group 117"/>
          <p:cNvGrpSpPr/>
          <p:nvPr/>
        </p:nvGrpSpPr>
        <p:grpSpPr>
          <a:xfrm>
            <a:off x="3558193" y="5069928"/>
            <a:ext cx="436212" cy="506490"/>
            <a:chOff x="3979272" y="5263645"/>
            <a:chExt cx="436274" cy="506562"/>
          </a:xfrm>
        </p:grpSpPr>
        <p:sp>
          <p:nvSpPr>
            <p:cNvPr id="414" name="Rectangle 118"/>
            <p:cNvSpPr/>
            <p:nvPr/>
          </p:nvSpPr>
          <p:spPr bwMode="auto">
            <a:xfrm>
              <a:off x="3979272" y="5523951"/>
              <a:ext cx="436274" cy="2462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Thin Clients</a:t>
              </a:r>
            </a:p>
          </p:txBody>
        </p:sp>
        <p:sp>
          <p:nvSpPr>
            <p:cNvPr id="415" name="Freeform 119"/>
            <p:cNvSpPr>
              <a:spLocks noChangeAspect="1"/>
            </p:cNvSpPr>
            <p:nvPr/>
          </p:nvSpPr>
          <p:spPr bwMode="auto">
            <a:xfrm flipH="1">
              <a:off x="4122377" y="5263645"/>
              <a:ext cx="150063" cy="229916"/>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410" tIns="45705" rIns="91410" bIns="45705" numCol="1" rtlCol="0" anchor="ctr" anchorCtr="0" compatLnSpc="1">
              <a:prstTxWarp prst="textNoShape">
                <a:avLst/>
              </a:prstTxWarp>
            </a:bodyPr>
            <a:lstStyle/>
            <a:p>
              <a:pPr algn="ctr" defTabSz="913747">
                <a:defRPr/>
              </a:pPr>
              <a:endParaRPr kumimoji="0" lang="en-US" sz="800" kern="0" dirty="0">
                <a:solidFill>
                  <a:srgbClr val="FFFFFF"/>
                </a:solidFill>
                <a:latin typeface="Calibri" panose="020F0502020204030204"/>
              </a:endParaRPr>
            </a:p>
          </p:txBody>
        </p:sp>
      </p:grpSp>
      <p:grpSp>
        <p:nvGrpSpPr>
          <p:cNvPr id="416" name="Group 120"/>
          <p:cNvGrpSpPr/>
          <p:nvPr/>
        </p:nvGrpSpPr>
        <p:grpSpPr>
          <a:xfrm>
            <a:off x="4218200" y="5445485"/>
            <a:ext cx="452048" cy="357611"/>
            <a:chOff x="4587310" y="5289418"/>
            <a:chExt cx="452111" cy="357661"/>
          </a:xfrm>
        </p:grpSpPr>
        <p:sp>
          <p:nvSpPr>
            <p:cNvPr id="417" name="Rectangle 121"/>
            <p:cNvSpPr/>
            <p:nvPr/>
          </p:nvSpPr>
          <p:spPr bwMode="auto">
            <a:xfrm>
              <a:off x="4587310" y="5523951"/>
              <a:ext cx="452111" cy="1231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Handhelds</a:t>
              </a:r>
            </a:p>
          </p:txBody>
        </p:sp>
        <p:sp>
          <p:nvSpPr>
            <p:cNvPr id="418" name="Round Same Side Corner Rectangle 26"/>
            <p:cNvSpPr>
              <a:spLocks noChangeAspect="1"/>
            </p:cNvSpPr>
            <p:nvPr/>
          </p:nvSpPr>
          <p:spPr bwMode="auto">
            <a:xfrm>
              <a:off x="4755147" y="5289418"/>
              <a:ext cx="116440" cy="204143"/>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7">
                <a:defRPr/>
              </a:pPr>
              <a:endParaRPr kumimoji="0" lang="en-US" sz="8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9" name="Rectangle 123"/>
          <p:cNvSpPr/>
          <p:nvPr/>
        </p:nvSpPr>
        <p:spPr bwMode="auto">
          <a:xfrm>
            <a:off x="3699859" y="4718244"/>
            <a:ext cx="343044" cy="12311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384">
              <a:defRPr/>
            </a:pPr>
            <a:r>
              <a:rPr kumimoji="0" lang="en-US" sz="800" b="1" kern="0" dirty="0">
                <a:solidFill>
                  <a:prstClr val="white"/>
                </a:solidFill>
                <a:latin typeface="Calibri" panose="020F0502020204030204"/>
                <a:ea typeface="Segoe UI" pitchFamily="34" charset="0"/>
                <a:cs typeface="Segoe UI" pitchFamily="34" charset="0"/>
              </a:rPr>
              <a:t>Security</a:t>
            </a:r>
          </a:p>
        </p:txBody>
      </p:sp>
      <p:pic>
        <p:nvPicPr>
          <p:cNvPr id="420" name="Picture 24" descr="E:\Eric Suchiang FD\Icons\Metro Icon\Metro icons ALL WHITE\cctv.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680424" y="4528120"/>
            <a:ext cx="353781" cy="204011"/>
          </a:xfrm>
          <a:prstGeom prst="rect">
            <a:avLst/>
          </a:prstGeom>
          <a:noFill/>
          <a:extLst>
            <a:ext uri="{909E8E84-426E-40DD-AFC4-6F175D3DCCD1}">
              <a14:hiddenFill xmlns:a14="http://schemas.microsoft.com/office/drawing/2010/main">
                <a:solidFill>
                  <a:srgbClr val="FFFFFF"/>
                </a:solidFill>
              </a14:hiddenFill>
            </a:ext>
          </a:extLst>
        </p:spPr>
      </p:pic>
      <p:grpSp>
        <p:nvGrpSpPr>
          <p:cNvPr id="421" name="Group 125"/>
          <p:cNvGrpSpPr/>
          <p:nvPr/>
        </p:nvGrpSpPr>
        <p:grpSpPr>
          <a:xfrm>
            <a:off x="1149071" y="4679617"/>
            <a:ext cx="421590" cy="477040"/>
            <a:chOff x="1034068" y="4593071"/>
            <a:chExt cx="421651" cy="477109"/>
          </a:xfrm>
        </p:grpSpPr>
        <p:sp>
          <p:nvSpPr>
            <p:cNvPr id="422" name="Rectangle 126"/>
            <p:cNvSpPr/>
            <p:nvPr/>
          </p:nvSpPr>
          <p:spPr>
            <a:xfrm>
              <a:off x="1034068" y="4823924"/>
              <a:ext cx="421651" cy="246256"/>
            </a:xfrm>
            <a:prstGeom prst="rect">
              <a:avLst/>
            </a:prstGeom>
            <a:no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5514">
                <a:defRPr/>
              </a:pPr>
              <a:r>
                <a:rPr kumimoji="0" lang="en-US" sz="800" b="1" dirty="0">
                  <a:solidFill>
                    <a:prstClr val="white"/>
                  </a:solidFill>
                  <a:latin typeface="Calibri" panose="020F0502020204030204"/>
                </a:rPr>
                <a:t>POS </a:t>
              </a:r>
              <a:br>
                <a:rPr kumimoji="0" lang="en-US" sz="800" b="1" dirty="0">
                  <a:solidFill>
                    <a:prstClr val="white"/>
                  </a:solidFill>
                  <a:latin typeface="Calibri" panose="020F0502020204030204"/>
                </a:rPr>
              </a:br>
              <a:r>
                <a:rPr kumimoji="0" lang="en-US" sz="800" b="1" dirty="0">
                  <a:solidFill>
                    <a:prstClr val="white"/>
                  </a:solidFill>
                  <a:latin typeface="Calibri" panose="020F0502020204030204"/>
                </a:rPr>
                <a:t>Terminals</a:t>
              </a:r>
            </a:p>
          </p:txBody>
        </p:sp>
        <p:sp>
          <p:nvSpPr>
            <p:cNvPr id="423" name="Rounded Rectangle 89"/>
            <p:cNvSpPr>
              <a:spLocks noChangeAspect="1"/>
            </p:cNvSpPr>
            <p:nvPr/>
          </p:nvSpPr>
          <p:spPr bwMode="auto">
            <a:xfrm rot="16200000">
              <a:off x="1143825" y="4557040"/>
              <a:ext cx="202389" cy="274452"/>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5316">
                <a:defRPr/>
              </a:pPr>
              <a:endParaRPr kumimoji="0" lang="en-US" sz="8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424" name="Group 128"/>
          <p:cNvGrpSpPr/>
          <p:nvPr/>
        </p:nvGrpSpPr>
        <p:grpSpPr>
          <a:xfrm>
            <a:off x="2341897" y="5020867"/>
            <a:ext cx="511358" cy="483172"/>
            <a:chOff x="3190827" y="4486753"/>
            <a:chExt cx="511430" cy="483242"/>
          </a:xfrm>
        </p:grpSpPr>
        <p:sp>
          <p:nvSpPr>
            <p:cNvPr id="425" name="Rectangle 129"/>
            <p:cNvSpPr/>
            <p:nvPr/>
          </p:nvSpPr>
          <p:spPr bwMode="auto">
            <a:xfrm>
              <a:off x="3190827" y="4723738"/>
              <a:ext cx="511430" cy="2462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1958">
                <a:defRPr/>
              </a:pPr>
              <a:r>
                <a:rPr kumimoji="0" lang="en-US" sz="800" b="1" kern="0" dirty="0">
                  <a:solidFill>
                    <a:prstClr val="white"/>
                  </a:solidFill>
                  <a:latin typeface="Calibri" panose="020F0502020204030204"/>
                  <a:ea typeface="Segoe UI" pitchFamily="34" charset="0"/>
                  <a:cs typeface="Segoe UI" pitchFamily="34" charset="0"/>
                </a:rPr>
                <a:t>Automation</a:t>
              </a:r>
              <a:br>
                <a:rPr kumimoji="0" lang="en-US" sz="800" b="1" kern="0" dirty="0">
                  <a:solidFill>
                    <a:prstClr val="white"/>
                  </a:solidFill>
                  <a:latin typeface="Calibri" panose="020F0502020204030204"/>
                  <a:ea typeface="Segoe UI" pitchFamily="34" charset="0"/>
                  <a:cs typeface="Segoe UI" pitchFamily="34" charset="0"/>
                </a:rPr>
              </a:br>
              <a:r>
                <a:rPr kumimoji="0" lang="en-US" sz="800" b="1" kern="0" dirty="0">
                  <a:solidFill>
                    <a:prstClr val="white"/>
                  </a:solidFill>
                  <a:latin typeface="Calibri" panose="020F0502020204030204"/>
                  <a:ea typeface="Segoe UI" pitchFamily="34" charset="0"/>
                  <a:cs typeface="Segoe UI" pitchFamily="34" charset="0"/>
                </a:rPr>
                <a:t>Devices</a:t>
              </a:r>
            </a:p>
          </p:txBody>
        </p:sp>
        <p:sp>
          <p:nvSpPr>
            <p:cNvPr id="426" name="Freeform 362"/>
            <p:cNvSpPr>
              <a:spLocks noChangeAspect="1"/>
            </p:cNvSpPr>
            <p:nvPr/>
          </p:nvSpPr>
          <p:spPr bwMode="auto">
            <a:xfrm rot="19207886">
              <a:off x="3347259" y="4486753"/>
              <a:ext cx="130982" cy="238262"/>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algn="ctr" defTabSz="914225">
                <a:defRPr/>
              </a:pPr>
              <a:endParaRPr kumimoji="0" lang="en-US" sz="800" kern="0" dirty="0">
                <a:solidFill>
                  <a:srgbClr val="000000"/>
                </a:solidFill>
                <a:latin typeface="Calibri" panose="020F0502020204030204"/>
              </a:endParaRPr>
            </a:p>
          </p:txBody>
        </p:sp>
      </p:grpSp>
      <p:grpSp>
        <p:nvGrpSpPr>
          <p:cNvPr id="427" name="Group 131"/>
          <p:cNvGrpSpPr/>
          <p:nvPr/>
        </p:nvGrpSpPr>
        <p:grpSpPr>
          <a:xfrm>
            <a:off x="4066138" y="4801925"/>
            <a:ext cx="411972" cy="509974"/>
            <a:chOff x="4293770" y="4459947"/>
            <a:chExt cx="412030" cy="510047"/>
          </a:xfrm>
        </p:grpSpPr>
        <p:sp>
          <p:nvSpPr>
            <p:cNvPr id="428" name="Rectangle 132"/>
            <p:cNvSpPr/>
            <p:nvPr/>
          </p:nvSpPr>
          <p:spPr>
            <a:xfrm>
              <a:off x="4293770" y="4723738"/>
              <a:ext cx="412030" cy="246256"/>
            </a:xfrm>
            <a:prstGeom prst="rect">
              <a:avLst/>
            </a:prstGeom>
            <a:no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txBody>
            <a:bodyPr wrap="none" lIns="0" tIns="0" rIns="0" bIns="0" rtlCol="0" anchor="t">
              <a:sp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4972">
                <a:defRPr/>
              </a:pPr>
              <a:r>
                <a:rPr kumimoji="0" lang="en-US" sz="800" b="1" dirty="0">
                  <a:solidFill>
                    <a:prstClr val="white"/>
                  </a:solidFill>
                  <a:latin typeface="Calibri" panose="020F0502020204030204"/>
                </a:rPr>
                <a:t>Vending</a:t>
              </a:r>
              <a:br>
                <a:rPr kumimoji="0" lang="en-US" sz="800" b="1" dirty="0">
                  <a:solidFill>
                    <a:prstClr val="white"/>
                  </a:solidFill>
                  <a:latin typeface="Calibri" panose="020F0502020204030204"/>
                </a:rPr>
              </a:br>
              <a:r>
                <a:rPr kumimoji="0" lang="en-US" sz="800" b="1" dirty="0">
                  <a:solidFill>
                    <a:prstClr val="white"/>
                  </a:solidFill>
                  <a:latin typeface="Calibri" panose="020F0502020204030204"/>
                </a:rPr>
                <a:t>Machines</a:t>
              </a:r>
            </a:p>
          </p:txBody>
        </p:sp>
        <p:sp>
          <p:nvSpPr>
            <p:cNvPr id="429" name="Rectangle 2048"/>
            <p:cNvSpPr>
              <a:spLocks noChangeAspect="1"/>
            </p:cNvSpPr>
            <p:nvPr/>
          </p:nvSpPr>
          <p:spPr bwMode="auto">
            <a:xfrm flipV="1">
              <a:off x="4447385" y="4459947"/>
              <a:ext cx="104800" cy="231204"/>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7">
                <a:defRPr/>
              </a:pPr>
              <a:endParaRPr kumimoji="0" lang="en-US" sz="8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430" name="Group 134"/>
          <p:cNvGrpSpPr/>
          <p:nvPr/>
        </p:nvGrpSpPr>
        <p:grpSpPr>
          <a:xfrm>
            <a:off x="4551605" y="4855096"/>
            <a:ext cx="353781" cy="220909"/>
            <a:chOff x="4924572" y="4625926"/>
            <a:chExt cx="353831" cy="220940"/>
          </a:xfrm>
        </p:grpSpPr>
        <p:sp>
          <p:nvSpPr>
            <p:cNvPr id="431" name="Rectangle 135"/>
            <p:cNvSpPr/>
            <p:nvPr/>
          </p:nvSpPr>
          <p:spPr bwMode="auto">
            <a:xfrm>
              <a:off x="4968419" y="4723738"/>
              <a:ext cx="266137" cy="1231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384">
                <a:defRPr/>
              </a:pPr>
              <a:r>
                <a:rPr kumimoji="0" lang="en-US" sz="800" b="1" kern="0" dirty="0">
                  <a:solidFill>
                    <a:prstClr val="white"/>
                  </a:solidFill>
                  <a:latin typeface="Calibri" panose="020F0502020204030204"/>
                  <a:ea typeface="Segoe UI" pitchFamily="34" charset="0"/>
                  <a:cs typeface="Segoe UI" pitchFamily="34" charset="0"/>
                </a:rPr>
                <a:t>Kinect</a:t>
              </a:r>
            </a:p>
          </p:txBody>
        </p:sp>
        <p:sp>
          <p:nvSpPr>
            <p:cNvPr id="432" name="Trapezoid 75"/>
            <p:cNvSpPr>
              <a:spLocks noChangeAspect="1"/>
            </p:cNvSpPr>
            <p:nvPr/>
          </p:nvSpPr>
          <p:spPr>
            <a:xfrm>
              <a:off x="4924572" y="4625926"/>
              <a:ext cx="353831" cy="65225"/>
            </a:xfrm>
            <a:custGeom>
              <a:avLst/>
              <a:gdLst/>
              <a:ahLst/>
              <a:cxnLst/>
              <a:rect l="l" t="t" r="r" b="b"/>
              <a:pathLst>
                <a:path w="1578459" h="278238">
                  <a:moveTo>
                    <a:pt x="624215" y="185238"/>
                  </a:moveTo>
                  <a:lnTo>
                    <a:pt x="938127" y="185238"/>
                  </a:lnTo>
                  <a:lnTo>
                    <a:pt x="1003887" y="278238"/>
                  </a:lnTo>
                  <a:lnTo>
                    <a:pt x="558455" y="278238"/>
                  </a:lnTo>
                  <a:close/>
                  <a:moveTo>
                    <a:pt x="566916" y="108072"/>
                  </a:moveTo>
                  <a:cubicBezTo>
                    <a:pt x="559907" y="108072"/>
                    <a:pt x="554225" y="113849"/>
                    <a:pt x="554225" y="120976"/>
                  </a:cubicBezTo>
                  <a:cubicBezTo>
                    <a:pt x="554225" y="128103"/>
                    <a:pt x="559907" y="133880"/>
                    <a:pt x="566916" y="133880"/>
                  </a:cubicBezTo>
                  <a:cubicBezTo>
                    <a:pt x="573925" y="133880"/>
                    <a:pt x="579607" y="128103"/>
                    <a:pt x="579607" y="120976"/>
                  </a:cubicBezTo>
                  <a:cubicBezTo>
                    <a:pt x="579607" y="113849"/>
                    <a:pt x="573925" y="108072"/>
                    <a:pt x="566916" y="108072"/>
                  </a:cubicBezTo>
                  <a:close/>
                  <a:moveTo>
                    <a:pt x="852731" y="68236"/>
                  </a:moveTo>
                  <a:cubicBezTo>
                    <a:pt x="823244" y="68236"/>
                    <a:pt x="799340" y="90332"/>
                    <a:pt x="799340" y="117588"/>
                  </a:cubicBezTo>
                  <a:cubicBezTo>
                    <a:pt x="799340" y="144844"/>
                    <a:pt x="823244" y="166940"/>
                    <a:pt x="852731" y="166940"/>
                  </a:cubicBezTo>
                  <a:cubicBezTo>
                    <a:pt x="882218" y="166940"/>
                    <a:pt x="906122" y="144844"/>
                    <a:pt x="906122" y="117588"/>
                  </a:cubicBezTo>
                  <a:cubicBezTo>
                    <a:pt x="906122" y="90332"/>
                    <a:pt x="882218" y="68236"/>
                    <a:pt x="852731" y="68236"/>
                  </a:cubicBezTo>
                  <a:close/>
                  <a:moveTo>
                    <a:pt x="709732" y="68236"/>
                  </a:moveTo>
                  <a:cubicBezTo>
                    <a:pt x="680245" y="68236"/>
                    <a:pt x="656341" y="90332"/>
                    <a:pt x="656341" y="117588"/>
                  </a:cubicBezTo>
                  <a:cubicBezTo>
                    <a:pt x="656341" y="144844"/>
                    <a:pt x="680245" y="166940"/>
                    <a:pt x="709732" y="166940"/>
                  </a:cubicBezTo>
                  <a:cubicBezTo>
                    <a:pt x="739219" y="166940"/>
                    <a:pt x="763123" y="144844"/>
                    <a:pt x="763123" y="117588"/>
                  </a:cubicBezTo>
                  <a:cubicBezTo>
                    <a:pt x="763123" y="90332"/>
                    <a:pt x="739219" y="68236"/>
                    <a:pt x="709732" y="68236"/>
                  </a:cubicBezTo>
                  <a:close/>
                  <a:moveTo>
                    <a:pt x="428415" y="68236"/>
                  </a:moveTo>
                  <a:cubicBezTo>
                    <a:pt x="398928" y="68236"/>
                    <a:pt x="375024" y="90332"/>
                    <a:pt x="375024" y="117588"/>
                  </a:cubicBezTo>
                  <a:cubicBezTo>
                    <a:pt x="375024" y="144844"/>
                    <a:pt x="398928" y="166940"/>
                    <a:pt x="428415" y="166940"/>
                  </a:cubicBezTo>
                  <a:cubicBezTo>
                    <a:pt x="457902" y="166940"/>
                    <a:pt x="481806" y="144844"/>
                    <a:pt x="481806" y="117588"/>
                  </a:cubicBezTo>
                  <a:cubicBezTo>
                    <a:pt x="481806" y="90332"/>
                    <a:pt x="457902" y="68236"/>
                    <a:pt x="428415" y="68236"/>
                  </a:cubicBezTo>
                  <a:close/>
                  <a:moveTo>
                    <a:pt x="21158" y="51569"/>
                  </a:moveTo>
                  <a:lnTo>
                    <a:pt x="21634" y="51569"/>
                  </a:lnTo>
                  <a:lnTo>
                    <a:pt x="16360" y="53949"/>
                  </a:lnTo>
                  <a:lnTo>
                    <a:pt x="1563047" y="53949"/>
                  </a:lnTo>
                  <a:cubicBezTo>
                    <a:pt x="1572157" y="55137"/>
                    <a:pt x="1578459" y="63196"/>
                    <a:pt x="1578459" y="72727"/>
                  </a:cubicBezTo>
                  <a:lnTo>
                    <a:pt x="1578459" y="157359"/>
                  </a:lnTo>
                  <a:cubicBezTo>
                    <a:pt x="1578459" y="169044"/>
                    <a:pt x="1568986" y="178517"/>
                    <a:pt x="1557301" y="178517"/>
                  </a:cubicBezTo>
                  <a:lnTo>
                    <a:pt x="21158" y="178517"/>
                  </a:lnTo>
                  <a:cubicBezTo>
                    <a:pt x="9473" y="178517"/>
                    <a:pt x="0" y="169044"/>
                    <a:pt x="0" y="157359"/>
                  </a:cubicBezTo>
                  <a:lnTo>
                    <a:pt x="0" y="72727"/>
                  </a:lnTo>
                  <a:cubicBezTo>
                    <a:pt x="0" y="61042"/>
                    <a:pt x="9473" y="51569"/>
                    <a:pt x="21158" y="51569"/>
                  </a:cubicBezTo>
                  <a:close/>
                  <a:moveTo>
                    <a:pt x="135901" y="0"/>
                  </a:moveTo>
                  <a:lnTo>
                    <a:pt x="1447013" y="0"/>
                  </a:lnTo>
                  <a:lnTo>
                    <a:pt x="1566554" y="53949"/>
                  </a:lnTo>
                  <a:lnTo>
                    <a:pt x="1563047" y="53949"/>
                  </a:lnTo>
                  <a:lnTo>
                    <a:pt x="1557301" y="51569"/>
                  </a:lnTo>
                  <a:lnTo>
                    <a:pt x="21634" y="51569"/>
                  </a:lnTo>
                  <a:close/>
                </a:path>
              </a:pathLst>
            </a:custGeom>
            <a:solidFill>
              <a:srgbClr val="FFFFFF"/>
            </a:solidFill>
            <a:ln w="12700" cap="flat" cmpd="sng" algn="ctr">
              <a:noFill/>
              <a:prstDash val="solid"/>
              <a:miter lim="800000"/>
            </a:ln>
            <a:effectLst/>
          </p:spPr>
          <p:txBody>
            <a:bodyPr rtlCol="0" anchor="ctr"/>
            <a:lstStyle/>
            <a:p>
              <a:pPr algn="ctr" defTabSz="932384">
                <a:defRPr/>
              </a:pPr>
              <a:endParaRPr kumimoji="0" lang="en-US" sz="800" kern="0" dirty="0">
                <a:solidFill>
                  <a:prstClr val="white"/>
                </a:solidFill>
                <a:latin typeface="Calibri" panose="020F0502020204030204"/>
              </a:endParaRPr>
            </a:p>
          </p:txBody>
        </p:sp>
      </p:grpSp>
      <p:grpSp>
        <p:nvGrpSpPr>
          <p:cNvPr id="433" name="Group 137"/>
          <p:cNvGrpSpPr/>
          <p:nvPr/>
        </p:nvGrpSpPr>
        <p:grpSpPr>
          <a:xfrm>
            <a:off x="3278692" y="4349253"/>
            <a:ext cx="203582" cy="424961"/>
            <a:chOff x="3777283" y="4410233"/>
            <a:chExt cx="203611" cy="425021"/>
          </a:xfrm>
        </p:grpSpPr>
        <p:sp>
          <p:nvSpPr>
            <p:cNvPr id="434" name="Rounded Rectangle 4"/>
            <p:cNvSpPr>
              <a:spLocks noChangeAspect="1"/>
            </p:cNvSpPr>
            <p:nvPr/>
          </p:nvSpPr>
          <p:spPr bwMode="auto">
            <a:xfrm>
              <a:off x="3814293" y="4410233"/>
              <a:ext cx="139067" cy="280919"/>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1353" tIns="45676" rIns="45676" bIns="91353"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algn="ctr" defTabSz="684773">
                <a:defRPr/>
              </a:pPr>
              <a:endParaRPr kumimoji="0" lang="en-US" sz="800" spc="-38"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35" name="Rectangle 139"/>
            <p:cNvSpPr/>
            <p:nvPr/>
          </p:nvSpPr>
          <p:spPr bwMode="auto">
            <a:xfrm>
              <a:off x="3777283" y="4712126"/>
              <a:ext cx="203611" cy="12312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384">
                <a:defRPr/>
              </a:pPr>
              <a:r>
                <a:rPr kumimoji="0" lang="en-US" sz="800" b="1" kern="0" dirty="0">
                  <a:solidFill>
                    <a:prstClr val="white"/>
                  </a:solidFill>
                  <a:latin typeface="Calibri" panose="020F0502020204030204"/>
                  <a:ea typeface="Segoe UI" pitchFamily="34" charset="0"/>
                  <a:cs typeface="Segoe UI" pitchFamily="34" charset="0"/>
                </a:rPr>
                <a:t>ATM</a:t>
              </a:r>
            </a:p>
          </p:txBody>
        </p:sp>
      </p:grpSp>
      <p:grpSp>
        <p:nvGrpSpPr>
          <p:cNvPr id="436" name="Group 140"/>
          <p:cNvGrpSpPr/>
          <p:nvPr/>
        </p:nvGrpSpPr>
        <p:grpSpPr>
          <a:xfrm>
            <a:off x="10362752" y="5216378"/>
            <a:ext cx="1453516" cy="971484"/>
            <a:chOff x="9447311" y="4795461"/>
            <a:chExt cx="2587736" cy="1729562"/>
          </a:xfrm>
        </p:grpSpPr>
        <p:grpSp>
          <p:nvGrpSpPr>
            <p:cNvPr id="437" name="Group 141"/>
            <p:cNvGrpSpPr/>
            <p:nvPr/>
          </p:nvGrpSpPr>
          <p:grpSpPr>
            <a:xfrm>
              <a:off x="9447311" y="4795461"/>
              <a:ext cx="2587736" cy="1729562"/>
              <a:chOff x="9992964" y="3433087"/>
              <a:chExt cx="1362906" cy="1155729"/>
            </a:xfrm>
            <a:effectLst>
              <a:outerShdw blurRad="38100" dir="18900000" sy="23000" kx="-1200000" algn="bl" rotWithShape="0">
                <a:prstClr val="black">
                  <a:alpha val="20000"/>
                </a:prstClr>
              </a:outerShdw>
            </a:effectLst>
          </p:grpSpPr>
          <p:grpSp>
            <p:nvGrpSpPr>
              <p:cNvPr id="439" name="Group 143"/>
              <p:cNvGrpSpPr/>
              <p:nvPr/>
            </p:nvGrpSpPr>
            <p:grpSpPr>
              <a:xfrm>
                <a:off x="9992964" y="3433087"/>
                <a:ext cx="1362906" cy="1155729"/>
                <a:chOff x="9992964" y="3433087"/>
                <a:chExt cx="1362906" cy="1155729"/>
              </a:xfrm>
            </p:grpSpPr>
            <p:sp>
              <p:nvSpPr>
                <p:cNvPr id="458" name="Rectangle 162"/>
                <p:cNvSpPr/>
                <p:nvPr/>
              </p:nvSpPr>
              <p:spPr bwMode="auto">
                <a:xfrm>
                  <a:off x="10046425" y="3468005"/>
                  <a:ext cx="1248025" cy="937029"/>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a:defRPr/>
                  </a:pPr>
                  <a:endParaRPr kumimoji="0" lang="en-US" sz="1961" kern="0" dirty="0">
                    <a:gradFill>
                      <a:gsLst>
                        <a:gs pos="0">
                          <a:srgbClr val="FFFFFF"/>
                        </a:gs>
                        <a:gs pos="100000">
                          <a:srgbClr val="FFFFFF"/>
                        </a:gs>
                      </a:gsLst>
                      <a:lin ang="5400000" scaled="0"/>
                    </a:gradFill>
                  </a:endParaRPr>
                </a:p>
              </p:txBody>
            </p:sp>
            <p:sp>
              <p:nvSpPr>
                <p:cNvPr id="459" name="Freeform 88"/>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grpSp>
          <p:grpSp>
            <p:nvGrpSpPr>
              <p:cNvPr id="440" name="Group 144"/>
              <p:cNvGrpSpPr/>
              <p:nvPr/>
            </p:nvGrpSpPr>
            <p:grpSpPr>
              <a:xfrm>
                <a:off x="10176274" y="3555592"/>
                <a:ext cx="994831" cy="753658"/>
                <a:chOff x="-1748541" y="1986635"/>
                <a:chExt cx="1206735" cy="914192"/>
              </a:xfrm>
            </p:grpSpPr>
            <p:sp>
              <p:nvSpPr>
                <p:cNvPr id="441" name="Rectangle 35"/>
                <p:cNvSpPr>
                  <a:spLocks noChangeArrowheads="1"/>
                </p:cNvSpPr>
                <p:nvPr/>
              </p:nvSpPr>
              <p:spPr bwMode="auto">
                <a:xfrm>
                  <a:off x="-1318870" y="2263178"/>
                  <a:ext cx="50281" cy="21483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2" name="Rectangle 36"/>
                <p:cNvSpPr>
                  <a:spLocks noChangeArrowheads="1"/>
                </p:cNvSpPr>
                <p:nvPr/>
              </p:nvSpPr>
              <p:spPr bwMode="auto">
                <a:xfrm>
                  <a:off x="-1538277" y="2564861"/>
                  <a:ext cx="25368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3" name="Rectangle 37"/>
                <p:cNvSpPr>
                  <a:spLocks noChangeArrowheads="1"/>
                </p:cNvSpPr>
                <p:nvPr/>
              </p:nvSpPr>
              <p:spPr bwMode="auto">
                <a:xfrm>
                  <a:off x="-1602270" y="2564861"/>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4" name="Rectangle 38"/>
                <p:cNvSpPr>
                  <a:spLocks noChangeArrowheads="1"/>
                </p:cNvSpPr>
                <p:nvPr/>
              </p:nvSpPr>
              <p:spPr bwMode="auto">
                <a:xfrm>
                  <a:off x="-1538277" y="2647139"/>
                  <a:ext cx="27425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5" name="Rectangle 39"/>
                <p:cNvSpPr>
                  <a:spLocks noChangeArrowheads="1"/>
                </p:cNvSpPr>
                <p:nvPr/>
              </p:nvSpPr>
              <p:spPr bwMode="auto">
                <a:xfrm>
                  <a:off x="-1602270" y="2647139"/>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6" name="Rectangle 40"/>
                <p:cNvSpPr>
                  <a:spLocks noChangeArrowheads="1"/>
                </p:cNvSpPr>
                <p:nvPr/>
              </p:nvSpPr>
              <p:spPr bwMode="auto">
                <a:xfrm>
                  <a:off x="-1538277" y="2724845"/>
                  <a:ext cx="20340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7" name="Rectangle 41"/>
                <p:cNvSpPr>
                  <a:spLocks noChangeArrowheads="1"/>
                </p:cNvSpPr>
                <p:nvPr/>
              </p:nvSpPr>
              <p:spPr bwMode="auto">
                <a:xfrm>
                  <a:off x="-1602270" y="2724845"/>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8" name="Rectangle 42"/>
                <p:cNvSpPr>
                  <a:spLocks noChangeArrowheads="1"/>
                </p:cNvSpPr>
                <p:nvPr/>
              </p:nvSpPr>
              <p:spPr bwMode="auto">
                <a:xfrm>
                  <a:off x="-1389720" y="2423162"/>
                  <a:ext cx="50281" cy="54852"/>
                </a:xfrm>
                <a:prstGeom prst="rect">
                  <a:avLst/>
                </a:prstGeom>
                <a:solidFill>
                  <a:srgbClr val="008272">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49" name="Rectangle 43"/>
                <p:cNvSpPr>
                  <a:spLocks noChangeArrowheads="1"/>
                </p:cNvSpPr>
                <p:nvPr/>
              </p:nvSpPr>
              <p:spPr bwMode="auto">
                <a:xfrm>
                  <a:off x="-1460570" y="2329457"/>
                  <a:ext cx="50281" cy="148556"/>
                </a:xfrm>
                <a:prstGeom prst="rect">
                  <a:avLst/>
                </a:prstGeom>
                <a:solidFill>
                  <a:srgbClr val="00188F">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0" name="Rectangle 44"/>
                <p:cNvSpPr>
                  <a:spLocks noChangeArrowheads="1"/>
                </p:cNvSpPr>
                <p:nvPr/>
              </p:nvSpPr>
              <p:spPr bwMode="auto">
                <a:xfrm>
                  <a:off x="-1533706" y="2290604"/>
                  <a:ext cx="50281" cy="1874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1" name="Rectangle 45"/>
                <p:cNvSpPr>
                  <a:spLocks noChangeArrowheads="1"/>
                </p:cNvSpPr>
                <p:nvPr/>
              </p:nvSpPr>
              <p:spPr bwMode="auto">
                <a:xfrm>
                  <a:off x="-1604556" y="2361454"/>
                  <a:ext cx="50281" cy="116559"/>
                </a:xfrm>
                <a:prstGeom prst="rect">
                  <a:avLst/>
                </a:prstGeom>
                <a:solidFill>
                  <a:srgbClr val="008272">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2"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3"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4"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5"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6"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sp>
              <p:nvSpPr>
                <p:cNvPr id="457"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kumimoji="0" lang="en-US" sz="2400" kern="0" dirty="0">
                    <a:solidFill>
                      <a:srgbClr val="505050"/>
                    </a:solidFill>
                  </a:endParaRPr>
                </a:p>
              </p:txBody>
            </p:sp>
          </p:grpSp>
        </p:grpSp>
        <p:pic>
          <p:nvPicPr>
            <p:cNvPr id="438" name="Picture 142"/>
            <p:cNvPicPr>
              <a:picLocks noChangeAspect="1"/>
            </p:cNvPicPr>
            <p:nvPr/>
          </p:nvPicPr>
          <p:blipFill>
            <a:blip r:embed="rId7"/>
            <a:stretch>
              <a:fillRect/>
            </a:stretch>
          </p:blipFill>
          <p:spPr>
            <a:xfrm>
              <a:off x="9560806" y="4874713"/>
              <a:ext cx="2380807" cy="1352933"/>
            </a:xfrm>
            <a:prstGeom prst="rect">
              <a:avLst/>
            </a:prstGeom>
          </p:spPr>
        </p:pic>
      </p:grpSp>
      <p:grpSp>
        <p:nvGrpSpPr>
          <p:cNvPr id="460" name="Group 164"/>
          <p:cNvGrpSpPr/>
          <p:nvPr/>
        </p:nvGrpSpPr>
        <p:grpSpPr>
          <a:xfrm rot="21269447">
            <a:off x="9225527" y="5373376"/>
            <a:ext cx="1138317" cy="546576"/>
            <a:chOff x="8647291" y="5765552"/>
            <a:chExt cx="1138479" cy="546654"/>
          </a:xfrm>
        </p:grpSpPr>
        <p:cxnSp>
          <p:nvCxnSpPr>
            <p:cNvPr id="461" name="Curved Connector 165"/>
            <p:cNvCxnSpPr/>
            <p:nvPr/>
          </p:nvCxnSpPr>
          <p:spPr>
            <a:xfrm>
              <a:off x="8647291" y="6012124"/>
              <a:ext cx="996084" cy="300082"/>
            </a:xfrm>
            <a:prstGeom prst="curvedConnector3">
              <a:avLst/>
            </a:prstGeom>
            <a:noFill/>
            <a:ln w="28575" cap="flat" cmpd="sng" algn="ctr">
              <a:solidFill>
                <a:srgbClr val="FFFFFF"/>
              </a:solidFill>
              <a:prstDash val="solid"/>
              <a:headEnd type="none" w="med" len="med"/>
              <a:tailEnd type="triangle" w="med" len="med"/>
            </a:ln>
            <a:effectLst/>
          </p:spPr>
        </p:cxnSp>
        <p:cxnSp>
          <p:nvCxnSpPr>
            <p:cNvPr id="462" name="Curved Connector 166"/>
            <p:cNvCxnSpPr/>
            <p:nvPr/>
          </p:nvCxnSpPr>
          <p:spPr>
            <a:xfrm>
              <a:off x="8724023" y="5893490"/>
              <a:ext cx="996084" cy="300082"/>
            </a:xfrm>
            <a:prstGeom prst="curvedConnector3">
              <a:avLst/>
            </a:prstGeom>
            <a:noFill/>
            <a:ln w="28575" cap="flat" cmpd="sng" algn="ctr">
              <a:solidFill>
                <a:srgbClr val="FFFFFF"/>
              </a:solidFill>
              <a:prstDash val="solid"/>
              <a:headEnd type="none" w="med" len="med"/>
              <a:tailEnd type="triangle" w="med" len="med"/>
            </a:ln>
            <a:effectLst/>
          </p:spPr>
        </p:cxnSp>
        <p:cxnSp>
          <p:nvCxnSpPr>
            <p:cNvPr id="463" name="Curved Connector 167"/>
            <p:cNvCxnSpPr/>
            <p:nvPr/>
          </p:nvCxnSpPr>
          <p:spPr>
            <a:xfrm>
              <a:off x="8789686" y="5765552"/>
              <a:ext cx="996084" cy="300082"/>
            </a:xfrm>
            <a:prstGeom prst="curvedConnector3">
              <a:avLst/>
            </a:prstGeom>
            <a:noFill/>
            <a:ln w="28575" cap="flat" cmpd="sng" algn="ctr">
              <a:solidFill>
                <a:srgbClr val="FFFFFF"/>
              </a:solidFill>
              <a:prstDash val="solid"/>
              <a:headEnd type="none" w="med" len="med"/>
              <a:tailEnd type="triangle" w="med" len="med"/>
            </a:ln>
            <a:effectLst/>
          </p:spPr>
        </p:cxnSp>
      </p:grpSp>
      <p:sp>
        <p:nvSpPr>
          <p:cNvPr id="464" name="Freeform 95"/>
          <p:cNvSpPr>
            <a:spLocks/>
          </p:cNvSpPr>
          <p:nvPr/>
        </p:nvSpPr>
        <p:spPr bwMode="auto">
          <a:xfrm>
            <a:off x="6599069" y="4241837"/>
            <a:ext cx="3105244" cy="20409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71B1D1"/>
          </a:solidFill>
          <a:ln>
            <a:noFill/>
          </a:ln>
          <a:extLst/>
        </p:spPr>
        <p:txBody>
          <a:bodyPr vert="horz" wrap="square" lIns="91427" tIns="45713" rIns="91427" bIns="45713" numCol="1" anchor="t" anchorCtr="0" compatLnSpc="1">
            <a:prstTxWarp prst="textNoShape">
              <a:avLst/>
            </a:prstTxWarp>
          </a:bodyPr>
          <a:lstStyle/>
          <a:p>
            <a:pPr>
              <a:defRPr/>
            </a:pPr>
            <a:endParaRPr kumimoji="0" lang="en-US" sz="2400" kern="0" dirty="0">
              <a:solidFill>
                <a:srgbClr val="000000"/>
              </a:solidFill>
            </a:endParaRPr>
          </a:p>
        </p:txBody>
      </p:sp>
      <p:grpSp>
        <p:nvGrpSpPr>
          <p:cNvPr id="465" name="Group 169"/>
          <p:cNvGrpSpPr/>
          <p:nvPr/>
        </p:nvGrpSpPr>
        <p:grpSpPr>
          <a:xfrm rot="21262430">
            <a:off x="5741312" y="5186886"/>
            <a:ext cx="1138317" cy="546576"/>
            <a:chOff x="5535537" y="5228214"/>
            <a:chExt cx="1138479" cy="546654"/>
          </a:xfrm>
        </p:grpSpPr>
        <p:cxnSp>
          <p:nvCxnSpPr>
            <p:cNvPr id="466" name="Curved Connector 170"/>
            <p:cNvCxnSpPr/>
            <p:nvPr/>
          </p:nvCxnSpPr>
          <p:spPr>
            <a:xfrm>
              <a:off x="5535537" y="5474786"/>
              <a:ext cx="996084" cy="300082"/>
            </a:xfrm>
            <a:prstGeom prst="curvedConnector3">
              <a:avLst/>
            </a:prstGeom>
            <a:noFill/>
            <a:ln w="28575" cap="flat" cmpd="sng" algn="ctr">
              <a:solidFill>
                <a:srgbClr val="FFFFFF"/>
              </a:solidFill>
              <a:prstDash val="solid"/>
              <a:headEnd type="none" w="med" len="med"/>
              <a:tailEnd type="triangle" w="med" len="med"/>
            </a:ln>
            <a:effectLst/>
          </p:spPr>
        </p:cxnSp>
        <p:cxnSp>
          <p:nvCxnSpPr>
            <p:cNvPr id="467" name="Curved Connector 171"/>
            <p:cNvCxnSpPr/>
            <p:nvPr/>
          </p:nvCxnSpPr>
          <p:spPr>
            <a:xfrm>
              <a:off x="5612269" y="5356152"/>
              <a:ext cx="996084" cy="300082"/>
            </a:xfrm>
            <a:prstGeom prst="curvedConnector3">
              <a:avLst/>
            </a:prstGeom>
            <a:noFill/>
            <a:ln w="28575" cap="flat" cmpd="sng" algn="ctr">
              <a:solidFill>
                <a:srgbClr val="FFFFFF"/>
              </a:solidFill>
              <a:prstDash val="solid"/>
              <a:headEnd type="none" w="med" len="med"/>
              <a:tailEnd type="triangle" w="med" len="med"/>
            </a:ln>
            <a:effectLst/>
          </p:spPr>
        </p:cxnSp>
        <p:cxnSp>
          <p:nvCxnSpPr>
            <p:cNvPr id="468" name="Curved Connector 172"/>
            <p:cNvCxnSpPr/>
            <p:nvPr/>
          </p:nvCxnSpPr>
          <p:spPr>
            <a:xfrm>
              <a:off x="5677932" y="5228214"/>
              <a:ext cx="996084" cy="300082"/>
            </a:xfrm>
            <a:prstGeom prst="curvedConnector3">
              <a:avLst/>
            </a:prstGeom>
            <a:noFill/>
            <a:ln w="28575" cap="flat" cmpd="sng" algn="ctr">
              <a:solidFill>
                <a:srgbClr val="FFFFFF"/>
              </a:solidFill>
              <a:prstDash val="solid"/>
              <a:headEnd type="none" w="med" len="med"/>
              <a:tailEnd type="triangle" w="med" len="med"/>
            </a:ln>
            <a:effectLst/>
          </p:spPr>
        </p:cxnSp>
      </p:grpSp>
      <p:grpSp>
        <p:nvGrpSpPr>
          <p:cNvPr id="469" name="Group 173"/>
          <p:cNvGrpSpPr/>
          <p:nvPr/>
        </p:nvGrpSpPr>
        <p:grpSpPr>
          <a:xfrm>
            <a:off x="7345158" y="4745087"/>
            <a:ext cx="1447456" cy="1337321"/>
            <a:chOff x="6540327" y="2376796"/>
            <a:chExt cx="977428" cy="1206620"/>
          </a:xfrm>
        </p:grpSpPr>
        <p:sp>
          <p:nvSpPr>
            <p:cNvPr id="470" name="Rectangle 174"/>
            <p:cNvSpPr/>
            <p:nvPr/>
          </p:nvSpPr>
          <p:spPr bwMode="auto">
            <a:xfrm>
              <a:off x="6540327" y="2376796"/>
              <a:ext cx="977428" cy="1010735"/>
            </a:xfrm>
            <a:prstGeom prst="rect">
              <a:avLst/>
            </a:prstGeom>
            <a:solidFill>
              <a:srgbClr val="71B1D1"/>
            </a:solidFill>
            <a:ln w="9525" cap="flat" cmpd="sng" algn="ctr">
              <a:noFill/>
              <a:prstDash val="solid"/>
              <a:headEnd type="none" w="med" len="med"/>
              <a:tailEnd type="none" w="med" len="med"/>
            </a:ln>
            <a:effectLst/>
          </p:spPr>
          <p:txBody>
            <a:bodyPr rot="0" spcFirstLastPara="0" vertOverflow="overflow" horzOverflow="overflow" vert="horz" wrap="square" lIns="0" tIns="44814" rIns="0" bIns="0" numCol="1" spcCol="0" rtlCol="0" fromWordArt="0" anchor="t" anchorCtr="0" forceAA="0" compatLnSpc="1">
              <a:prstTxWarp prst="textNoShape">
                <a:avLst/>
              </a:prstTxWarp>
              <a:noAutofit/>
            </a:bodyPr>
            <a:lstStyle/>
            <a:p>
              <a:pPr algn="ctr" defTabSz="913927">
                <a:lnSpc>
                  <a:spcPct val="90000"/>
                </a:lnSpc>
                <a:defRPr/>
              </a:pPr>
              <a:r>
                <a:rPr kumimoji="0" lang="en-US" sz="2400" kern="0"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471" name="Picture 175"/>
            <p:cNvPicPr/>
            <p:nvPr/>
          </p:nvPicPr>
          <p:blipFill rotWithShape="1">
            <a:blip r:embed="rId8"/>
            <a:srcRect t="19808" r="74054" b="15692"/>
            <a:stretch/>
          </p:blipFill>
          <p:spPr>
            <a:xfrm>
              <a:off x="6780252" y="3074394"/>
              <a:ext cx="492997" cy="509022"/>
            </a:xfrm>
            <a:prstGeom prst="rect">
              <a:avLst/>
            </a:prstGeom>
            <a:solidFill>
              <a:srgbClr val="FF0000"/>
            </a:solidFill>
          </p:spPr>
        </p:pic>
      </p:grpSp>
      <p:sp>
        <p:nvSpPr>
          <p:cNvPr id="2" name="メモ 1"/>
          <p:cNvSpPr/>
          <p:nvPr/>
        </p:nvSpPr>
        <p:spPr>
          <a:xfrm>
            <a:off x="4064553" y="3271972"/>
            <a:ext cx="4142484" cy="9144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600" dirty="0"/>
              <a:t>センサーデータのリアルタイム分析</a:t>
            </a:r>
            <a:endParaRPr kumimoji="1" lang="en-US" altLang="ja-JP" sz="1600" dirty="0"/>
          </a:p>
          <a:p>
            <a:r>
              <a:rPr lang="ja-JP" altLang="en-US" sz="1600" dirty="0"/>
              <a:t>データフォーマット変換</a:t>
            </a:r>
            <a:endParaRPr lang="en-US" altLang="ja-JP" sz="1600" dirty="0"/>
          </a:p>
          <a:p>
            <a:r>
              <a:rPr kumimoji="1" lang="ja-JP" altLang="en-US" sz="1600" dirty="0"/>
              <a:t>受信データへのアクションルール設定</a:t>
            </a:r>
          </a:p>
        </p:txBody>
      </p:sp>
    </p:spTree>
    <p:extLst>
      <p:ext uri="{BB962C8B-B14F-4D97-AF65-F5344CB8AC3E}">
        <p14:creationId xmlns:p14="http://schemas.microsoft.com/office/powerpoint/2010/main" val="35266324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0"/>
          </p:nvPr>
        </p:nvSpPr>
        <p:spPr>
          <a:xfrm>
            <a:off x="269240" y="1189495"/>
            <a:ext cx="5050243" cy="4259115"/>
          </a:xfrm>
        </p:spPr>
        <p:txBody>
          <a:bodyPr/>
          <a:lstStyle/>
          <a:p>
            <a:r>
              <a:rPr lang="ja-JP" altLang="en-US" sz="3137" dirty="0"/>
              <a:t>拡張性の高いデータストリーミングプラットフォーム</a:t>
            </a:r>
            <a:endParaRPr lang="en-US" altLang="ja-JP" sz="3137" dirty="0"/>
          </a:p>
          <a:p>
            <a:r>
              <a:rPr lang="ja-JP" altLang="en-US" sz="3137" dirty="0"/>
              <a:t>毎秒数百万ものイベントを取り込む</a:t>
            </a:r>
            <a:endParaRPr lang="en-US" altLang="ja-JP" sz="3137" dirty="0"/>
          </a:p>
          <a:p>
            <a:r>
              <a:rPr lang="ja-JP" altLang="en-US" sz="3137" dirty="0"/>
              <a:t>短い待機時間かつ大きなスケールでパブリッシュ</a:t>
            </a:r>
            <a:r>
              <a:rPr lang="en-US" altLang="ja-JP" sz="3137" dirty="0"/>
              <a:t>/</a:t>
            </a:r>
            <a:r>
              <a:rPr lang="ja-JP" altLang="en-US" sz="3137" dirty="0"/>
              <a:t>サブスクライブ機能を実現可能</a:t>
            </a:r>
          </a:p>
        </p:txBody>
      </p:sp>
      <p:sp>
        <p:nvSpPr>
          <p:cNvPr id="3" name="タイトル 2"/>
          <p:cNvSpPr>
            <a:spLocks noGrp="1"/>
          </p:cNvSpPr>
          <p:nvPr>
            <p:ph type="title"/>
          </p:nvPr>
        </p:nvSpPr>
        <p:spPr/>
        <p:txBody>
          <a:bodyPr/>
          <a:lstStyle/>
          <a:p>
            <a:r>
              <a:rPr kumimoji="1" lang="en-US" altLang="ja-JP" dirty="0"/>
              <a:t>Event</a:t>
            </a:r>
            <a:r>
              <a:rPr kumimoji="1" lang="ja-JP" altLang="en-US" dirty="0"/>
              <a:t> </a:t>
            </a:r>
            <a:r>
              <a:rPr kumimoji="1" lang="en-US" altLang="ja-JP" dirty="0"/>
              <a:t>Hub</a:t>
            </a:r>
            <a:r>
              <a:rPr kumimoji="1" lang="ja-JP" altLang="en-US" dirty="0"/>
              <a:t>とは</a:t>
            </a:r>
          </a:p>
        </p:txBody>
      </p:sp>
      <p:sp>
        <p:nvSpPr>
          <p:cNvPr id="4" name="正方形/長方形 3"/>
          <p:cNvSpPr/>
          <p:nvPr/>
        </p:nvSpPr>
        <p:spPr bwMode="auto">
          <a:xfrm>
            <a:off x="6511148" y="1946558"/>
            <a:ext cx="3529624" cy="402377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四角形: 角を丸くする 4"/>
          <p:cNvSpPr/>
          <p:nvPr/>
        </p:nvSpPr>
        <p:spPr bwMode="auto">
          <a:xfrm>
            <a:off x="6934703" y="2793668"/>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1</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四角形: 角を丸くする 5"/>
          <p:cNvSpPr/>
          <p:nvPr/>
        </p:nvSpPr>
        <p:spPr bwMode="auto">
          <a:xfrm>
            <a:off x="6934703" y="3499592"/>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2</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四角形: 角を丸くする 6"/>
          <p:cNvSpPr/>
          <p:nvPr/>
        </p:nvSpPr>
        <p:spPr bwMode="auto">
          <a:xfrm>
            <a:off x="6934703" y="4205517"/>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四角形: 角を丸くする 7"/>
          <p:cNvSpPr/>
          <p:nvPr/>
        </p:nvSpPr>
        <p:spPr bwMode="auto">
          <a:xfrm>
            <a:off x="6934703" y="5192248"/>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N</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直線コネクタ 9"/>
          <p:cNvCxnSpPr>
            <a:stCxn id="8" idx="0"/>
            <a:endCxn id="7" idx="2"/>
          </p:cNvCxnSpPr>
          <p:nvPr/>
        </p:nvCxnSpPr>
        <p:spPr>
          <a:xfrm flipV="1">
            <a:off x="8346553" y="4770258"/>
            <a:ext cx="0" cy="421991"/>
          </a:xfrm>
          <a:prstGeom prst="line">
            <a:avLst/>
          </a:prstGeom>
          <a:ln w="285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グループ化 29"/>
          <p:cNvGrpSpPr/>
          <p:nvPr/>
        </p:nvGrpSpPr>
        <p:grpSpPr>
          <a:xfrm>
            <a:off x="7005296" y="4244127"/>
            <a:ext cx="2682514" cy="484392"/>
            <a:chOff x="7586389" y="4472803"/>
            <a:chExt cx="2736304" cy="494105"/>
          </a:xfrm>
        </p:grpSpPr>
        <p:sp>
          <p:nvSpPr>
            <p:cNvPr id="11" name="正方形/長方形 10"/>
            <p:cNvSpPr/>
            <p:nvPr/>
          </p:nvSpPr>
          <p:spPr bwMode="auto">
            <a:xfrm>
              <a:off x="7586389"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正方形/長方形 11"/>
            <p:cNvSpPr/>
            <p:nvPr/>
          </p:nvSpPr>
          <p:spPr bwMode="auto">
            <a:xfrm>
              <a:off x="7730405"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正方形/長方形 12"/>
            <p:cNvSpPr/>
            <p:nvPr/>
          </p:nvSpPr>
          <p:spPr bwMode="auto">
            <a:xfrm>
              <a:off x="7874421"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正方形/長方形 13"/>
            <p:cNvSpPr/>
            <p:nvPr/>
          </p:nvSpPr>
          <p:spPr bwMode="auto">
            <a:xfrm>
              <a:off x="8018437"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正方形/長方形 14"/>
            <p:cNvSpPr/>
            <p:nvPr/>
          </p:nvSpPr>
          <p:spPr bwMode="auto">
            <a:xfrm>
              <a:off x="8162453"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正方形/長方形 15"/>
            <p:cNvSpPr/>
            <p:nvPr/>
          </p:nvSpPr>
          <p:spPr bwMode="auto">
            <a:xfrm>
              <a:off x="8306469"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正方形/長方形 16"/>
            <p:cNvSpPr/>
            <p:nvPr/>
          </p:nvSpPr>
          <p:spPr bwMode="auto">
            <a:xfrm>
              <a:off x="8450485"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正方形/長方形 17"/>
            <p:cNvSpPr/>
            <p:nvPr/>
          </p:nvSpPr>
          <p:spPr bwMode="auto">
            <a:xfrm>
              <a:off x="8594501" y="447558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正方形/長方形 18"/>
            <p:cNvSpPr/>
            <p:nvPr/>
          </p:nvSpPr>
          <p:spPr bwMode="auto">
            <a:xfrm>
              <a:off x="8738517"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正方形/長方形 19"/>
            <p:cNvSpPr/>
            <p:nvPr/>
          </p:nvSpPr>
          <p:spPr bwMode="auto">
            <a:xfrm>
              <a:off x="8882533"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正方形/長方形 20"/>
            <p:cNvSpPr/>
            <p:nvPr/>
          </p:nvSpPr>
          <p:spPr bwMode="auto">
            <a:xfrm>
              <a:off x="9026549"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正方形/長方形 21"/>
            <p:cNvSpPr/>
            <p:nvPr/>
          </p:nvSpPr>
          <p:spPr bwMode="auto">
            <a:xfrm>
              <a:off x="9170565"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正方形/長方形 22"/>
            <p:cNvSpPr/>
            <p:nvPr/>
          </p:nvSpPr>
          <p:spPr bwMode="auto">
            <a:xfrm>
              <a:off x="9314581"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正方形/長方形 23"/>
            <p:cNvSpPr/>
            <p:nvPr/>
          </p:nvSpPr>
          <p:spPr bwMode="auto">
            <a:xfrm>
              <a:off x="9458597"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正方形/長方形 24"/>
            <p:cNvSpPr/>
            <p:nvPr/>
          </p:nvSpPr>
          <p:spPr bwMode="auto">
            <a:xfrm>
              <a:off x="9602613"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正方形/長方形 25"/>
            <p:cNvSpPr/>
            <p:nvPr/>
          </p:nvSpPr>
          <p:spPr bwMode="auto">
            <a:xfrm>
              <a:off x="9746629"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正方形/長方形 26"/>
            <p:cNvSpPr/>
            <p:nvPr/>
          </p:nvSpPr>
          <p:spPr bwMode="auto">
            <a:xfrm>
              <a:off x="9890645" y="4478470"/>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正方形/長方形 27"/>
            <p:cNvSpPr/>
            <p:nvPr/>
          </p:nvSpPr>
          <p:spPr bwMode="auto">
            <a:xfrm>
              <a:off x="10034661" y="4478471"/>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正方形/長方形 28"/>
            <p:cNvSpPr/>
            <p:nvPr/>
          </p:nvSpPr>
          <p:spPr bwMode="auto">
            <a:xfrm>
              <a:off x="10178677" y="4478470"/>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1" name="正方形/長方形 30"/>
          <p:cNvSpPr/>
          <p:nvPr/>
        </p:nvSpPr>
        <p:spPr bwMode="auto">
          <a:xfrm>
            <a:off x="8626852" y="1517548"/>
            <a:ext cx="141185" cy="478835"/>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矢印: ストライプ 31"/>
          <p:cNvSpPr/>
          <p:nvPr/>
        </p:nvSpPr>
        <p:spPr bwMode="auto">
          <a:xfrm>
            <a:off x="9793699" y="4244127"/>
            <a:ext cx="635332" cy="47510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テキスト ボックス 32"/>
          <p:cNvSpPr txBox="1"/>
          <p:nvPr/>
        </p:nvSpPr>
        <p:spPr>
          <a:xfrm>
            <a:off x="10446939" y="4127028"/>
            <a:ext cx="1568977" cy="724143"/>
          </a:xfrm>
          <a:prstGeom prst="rect">
            <a:avLst/>
          </a:prstGeom>
          <a:noFill/>
        </p:spPr>
        <p:txBody>
          <a:bodyPr wrap="none" lIns="179285" tIns="143428" rIns="179285" bIns="143428" rtlCol="0">
            <a:spAutoFit/>
          </a:bodyPr>
          <a:lstStyle/>
          <a:p>
            <a:pPr>
              <a:lnSpc>
                <a:spcPct val="90000"/>
              </a:lnSpc>
              <a:spcAft>
                <a:spcPts val="588"/>
              </a:spcAft>
            </a:pPr>
            <a:r>
              <a:rPr lang="ja-JP" altLang="en-US" sz="3137" dirty="0">
                <a:gradFill>
                  <a:gsLst>
                    <a:gs pos="2917">
                      <a:schemeClr val="tx1"/>
                    </a:gs>
                    <a:gs pos="30000">
                      <a:schemeClr val="tx1"/>
                    </a:gs>
                  </a:gsLst>
                  <a:lin ang="5400000" scaled="0"/>
                </a:gradFill>
              </a:rPr>
              <a:t>受信者</a:t>
            </a:r>
          </a:p>
        </p:txBody>
      </p:sp>
      <p:sp>
        <p:nvSpPr>
          <p:cNvPr id="34" name="テキスト ボックス 33"/>
          <p:cNvSpPr txBox="1"/>
          <p:nvPr/>
        </p:nvSpPr>
        <p:spPr>
          <a:xfrm>
            <a:off x="7562064" y="950161"/>
            <a:ext cx="1568977" cy="736212"/>
          </a:xfrm>
          <a:prstGeom prst="rect">
            <a:avLst/>
          </a:prstGeom>
          <a:noFill/>
        </p:spPr>
        <p:txBody>
          <a:bodyPr wrap="none" lIns="179285" tIns="143428" rIns="179285" bIns="143428" rtlCol="0">
            <a:spAutoFit/>
          </a:bodyPr>
          <a:lstStyle/>
          <a:p>
            <a:pPr>
              <a:lnSpc>
                <a:spcPct val="90000"/>
              </a:lnSpc>
              <a:spcAft>
                <a:spcPts val="588"/>
              </a:spcAft>
            </a:pPr>
            <a:r>
              <a:rPr lang="ja-JP" altLang="en-US" sz="3137" dirty="0">
                <a:gradFill>
                  <a:gsLst>
                    <a:gs pos="2917">
                      <a:schemeClr val="tx1"/>
                    </a:gs>
                    <a:gs pos="30000">
                      <a:schemeClr val="tx1"/>
                    </a:gs>
                  </a:gsLst>
                  <a:lin ang="5400000" scaled="0"/>
                </a:gradFill>
              </a:rPr>
              <a:t>送信者</a:t>
            </a:r>
          </a:p>
        </p:txBody>
      </p:sp>
      <p:sp>
        <p:nvSpPr>
          <p:cNvPr id="35" name="矢印: ストライプ 34"/>
          <p:cNvSpPr/>
          <p:nvPr/>
        </p:nvSpPr>
        <p:spPr bwMode="auto">
          <a:xfrm rot="5400000">
            <a:off x="8028887" y="1662375"/>
            <a:ext cx="635332" cy="47510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テキスト ボックス 35"/>
          <p:cNvSpPr txBox="1"/>
          <p:nvPr/>
        </p:nvSpPr>
        <p:spPr>
          <a:xfrm>
            <a:off x="8762137" y="1318266"/>
            <a:ext cx="1971279" cy="736212"/>
          </a:xfrm>
          <a:prstGeom prst="rect">
            <a:avLst/>
          </a:prstGeom>
          <a:noFill/>
        </p:spPr>
        <p:txBody>
          <a:bodyPr wrap="none" lIns="179285" tIns="143428" rIns="179285" bIns="143428" rtlCol="0">
            <a:spAutoFit/>
          </a:bodyPr>
          <a:lstStyle/>
          <a:p>
            <a:pPr>
              <a:lnSpc>
                <a:spcPct val="90000"/>
              </a:lnSpc>
              <a:spcAft>
                <a:spcPts val="588"/>
              </a:spcAft>
            </a:pPr>
            <a:r>
              <a:rPr lang="ja-JP" altLang="en-US" sz="3137" dirty="0">
                <a:gradFill>
                  <a:gsLst>
                    <a:gs pos="2917">
                      <a:schemeClr val="tx1"/>
                    </a:gs>
                    <a:gs pos="30000">
                      <a:schemeClr val="tx1"/>
                    </a:gs>
                  </a:gsLst>
                  <a:lin ang="5400000" scaled="0"/>
                </a:gradFill>
              </a:rPr>
              <a:t>イベント</a:t>
            </a:r>
          </a:p>
        </p:txBody>
      </p:sp>
      <p:pic>
        <p:nvPicPr>
          <p:cNvPr id="37" name="図 36"/>
          <p:cNvPicPr>
            <a:picLocks noChangeAspect="1"/>
          </p:cNvPicPr>
          <p:nvPr/>
        </p:nvPicPr>
        <p:blipFill>
          <a:blip r:embed="rId3">
            <a:biLevel thresh="25000"/>
          </a:blip>
          <a:stretch>
            <a:fillRect/>
          </a:stretch>
        </p:blipFill>
        <p:spPr>
          <a:xfrm>
            <a:off x="6593307" y="2012550"/>
            <a:ext cx="764951" cy="764951"/>
          </a:xfrm>
          <a:prstGeom prst="rect">
            <a:avLst/>
          </a:prstGeom>
        </p:spPr>
      </p:pic>
    </p:spTree>
    <p:extLst>
      <p:ext uri="{BB962C8B-B14F-4D97-AF65-F5344CB8AC3E}">
        <p14:creationId xmlns:p14="http://schemas.microsoft.com/office/powerpoint/2010/main" val="65831080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Event</a:t>
            </a:r>
            <a:r>
              <a:rPr kumimoji="1" lang="ja-JP" altLang="en-US" dirty="0"/>
              <a:t> </a:t>
            </a:r>
            <a:r>
              <a:rPr kumimoji="1" lang="en-US" altLang="ja-JP" dirty="0"/>
              <a:t>Hub</a:t>
            </a:r>
            <a:r>
              <a:rPr kumimoji="1" lang="ja-JP" altLang="en-US" dirty="0"/>
              <a:t>の特徴</a:t>
            </a:r>
          </a:p>
        </p:txBody>
      </p:sp>
      <p:sp>
        <p:nvSpPr>
          <p:cNvPr id="4" name="正方形/長方形 3"/>
          <p:cNvSpPr/>
          <p:nvPr/>
        </p:nvSpPr>
        <p:spPr bwMode="auto">
          <a:xfrm>
            <a:off x="3721012" y="1931226"/>
            <a:ext cx="4094363" cy="402377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四角形: 角を丸くする 4"/>
          <p:cNvSpPr/>
          <p:nvPr/>
        </p:nvSpPr>
        <p:spPr bwMode="auto">
          <a:xfrm>
            <a:off x="4709306" y="2778336"/>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1</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四角形: 角を丸くする 5"/>
          <p:cNvSpPr/>
          <p:nvPr/>
        </p:nvSpPr>
        <p:spPr bwMode="auto">
          <a:xfrm>
            <a:off x="4709306" y="3484261"/>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2</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四角形: 角を丸くする 6"/>
          <p:cNvSpPr/>
          <p:nvPr/>
        </p:nvSpPr>
        <p:spPr bwMode="auto">
          <a:xfrm>
            <a:off x="4709306" y="4190186"/>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四角形: 角を丸くする 7"/>
          <p:cNvSpPr/>
          <p:nvPr/>
        </p:nvSpPr>
        <p:spPr bwMode="auto">
          <a:xfrm>
            <a:off x="4709306" y="5176917"/>
            <a:ext cx="2823699" cy="564740"/>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パーティション</a:t>
            </a:r>
            <a:r>
              <a:rPr lang="en-US" altLang="ja-JP" sz="2353" dirty="0">
                <a:gradFill>
                  <a:gsLst>
                    <a:gs pos="0">
                      <a:srgbClr val="FFFFFF"/>
                    </a:gs>
                    <a:gs pos="100000">
                      <a:srgbClr val="FFFFFF"/>
                    </a:gs>
                  </a:gsLst>
                  <a:lin ang="5400000" scaled="0"/>
                </a:gradFill>
                <a:ea typeface="Segoe UI" pitchFamily="34" charset="0"/>
                <a:cs typeface="Segoe UI" pitchFamily="34" charset="0"/>
              </a:rPr>
              <a:t>N</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直線コネクタ 8"/>
          <p:cNvCxnSpPr>
            <a:stCxn id="8" idx="0"/>
            <a:endCxn id="7" idx="2"/>
          </p:cNvCxnSpPr>
          <p:nvPr/>
        </p:nvCxnSpPr>
        <p:spPr>
          <a:xfrm flipV="1">
            <a:off x="6121156" y="4754926"/>
            <a:ext cx="0" cy="421991"/>
          </a:xfrm>
          <a:prstGeom prst="line">
            <a:avLst/>
          </a:prstGeom>
          <a:ln w="285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4779899" y="4228796"/>
            <a:ext cx="2682514" cy="484392"/>
            <a:chOff x="7586389" y="4472803"/>
            <a:chExt cx="2736304" cy="494105"/>
          </a:xfrm>
        </p:grpSpPr>
        <p:sp>
          <p:nvSpPr>
            <p:cNvPr id="11" name="正方形/長方形 10"/>
            <p:cNvSpPr/>
            <p:nvPr/>
          </p:nvSpPr>
          <p:spPr bwMode="auto">
            <a:xfrm>
              <a:off x="7586389"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正方形/長方形 11"/>
            <p:cNvSpPr/>
            <p:nvPr/>
          </p:nvSpPr>
          <p:spPr bwMode="auto">
            <a:xfrm>
              <a:off x="7730405"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正方形/長方形 12"/>
            <p:cNvSpPr/>
            <p:nvPr/>
          </p:nvSpPr>
          <p:spPr bwMode="auto">
            <a:xfrm>
              <a:off x="7874421"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正方形/長方形 13"/>
            <p:cNvSpPr/>
            <p:nvPr/>
          </p:nvSpPr>
          <p:spPr bwMode="auto">
            <a:xfrm>
              <a:off x="8018437"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正方形/長方形 14"/>
            <p:cNvSpPr/>
            <p:nvPr/>
          </p:nvSpPr>
          <p:spPr bwMode="auto">
            <a:xfrm>
              <a:off x="8162453"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正方形/長方形 15"/>
            <p:cNvSpPr/>
            <p:nvPr/>
          </p:nvSpPr>
          <p:spPr bwMode="auto">
            <a:xfrm>
              <a:off x="8306469" y="4475583"/>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正方形/長方形 16"/>
            <p:cNvSpPr/>
            <p:nvPr/>
          </p:nvSpPr>
          <p:spPr bwMode="auto">
            <a:xfrm>
              <a:off x="8450485" y="4475584"/>
              <a:ext cx="144016" cy="488437"/>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正方形/長方形 17"/>
            <p:cNvSpPr/>
            <p:nvPr/>
          </p:nvSpPr>
          <p:spPr bwMode="auto">
            <a:xfrm>
              <a:off x="8594501" y="447558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正方形/長方形 18"/>
            <p:cNvSpPr/>
            <p:nvPr/>
          </p:nvSpPr>
          <p:spPr bwMode="auto">
            <a:xfrm>
              <a:off x="8738517"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正方形/長方形 19"/>
            <p:cNvSpPr/>
            <p:nvPr/>
          </p:nvSpPr>
          <p:spPr bwMode="auto">
            <a:xfrm>
              <a:off x="8882533"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正方形/長方形 20"/>
            <p:cNvSpPr/>
            <p:nvPr/>
          </p:nvSpPr>
          <p:spPr bwMode="auto">
            <a:xfrm>
              <a:off x="9026549"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正方形/長方形 21"/>
            <p:cNvSpPr/>
            <p:nvPr/>
          </p:nvSpPr>
          <p:spPr bwMode="auto">
            <a:xfrm>
              <a:off x="9170565"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正方形/長方形 22"/>
            <p:cNvSpPr/>
            <p:nvPr/>
          </p:nvSpPr>
          <p:spPr bwMode="auto">
            <a:xfrm>
              <a:off x="9314581"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正方形/長方形 23"/>
            <p:cNvSpPr/>
            <p:nvPr/>
          </p:nvSpPr>
          <p:spPr bwMode="auto">
            <a:xfrm>
              <a:off x="9458597"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正方形/長方形 24"/>
            <p:cNvSpPr/>
            <p:nvPr/>
          </p:nvSpPr>
          <p:spPr bwMode="auto">
            <a:xfrm>
              <a:off x="9602613" y="4472804"/>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正方形/長方形 25"/>
            <p:cNvSpPr/>
            <p:nvPr/>
          </p:nvSpPr>
          <p:spPr bwMode="auto">
            <a:xfrm>
              <a:off x="9746629" y="4472803"/>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正方形/長方形 26"/>
            <p:cNvSpPr/>
            <p:nvPr/>
          </p:nvSpPr>
          <p:spPr bwMode="auto">
            <a:xfrm>
              <a:off x="9890645" y="4478470"/>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正方形/長方形 27"/>
            <p:cNvSpPr/>
            <p:nvPr/>
          </p:nvSpPr>
          <p:spPr bwMode="auto">
            <a:xfrm>
              <a:off x="10034661" y="4478471"/>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正方形/長方形 28"/>
            <p:cNvSpPr/>
            <p:nvPr/>
          </p:nvSpPr>
          <p:spPr bwMode="auto">
            <a:xfrm>
              <a:off x="10178677" y="4478470"/>
              <a:ext cx="144016" cy="488437"/>
            </a:xfrm>
            <a:prstGeom prst="rect">
              <a:avLst/>
            </a:prstGeom>
            <a:solidFill>
              <a:srgbClr val="FFFF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矢印: ストライプ 29"/>
          <p:cNvSpPr/>
          <p:nvPr/>
        </p:nvSpPr>
        <p:spPr bwMode="auto">
          <a:xfrm>
            <a:off x="7677826" y="3745413"/>
            <a:ext cx="635332" cy="475105"/>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図 30"/>
          <p:cNvPicPr>
            <a:picLocks noChangeAspect="1"/>
          </p:cNvPicPr>
          <p:nvPr/>
        </p:nvPicPr>
        <p:blipFill>
          <a:blip r:embed="rId3">
            <a:biLevel thresh="25000"/>
          </a:blip>
          <a:stretch>
            <a:fillRect/>
          </a:stretch>
        </p:blipFill>
        <p:spPr>
          <a:xfrm>
            <a:off x="3824053" y="2013385"/>
            <a:ext cx="764951" cy="764951"/>
          </a:xfrm>
          <a:prstGeom prst="rect">
            <a:avLst/>
          </a:prstGeom>
        </p:spPr>
      </p:pic>
      <p:sp>
        <p:nvSpPr>
          <p:cNvPr id="32" name="左中かっこ 31"/>
          <p:cNvSpPr/>
          <p:nvPr/>
        </p:nvSpPr>
        <p:spPr>
          <a:xfrm>
            <a:off x="8383751" y="2430713"/>
            <a:ext cx="564740" cy="3104505"/>
          </a:xfrm>
          <a:prstGeom prst="leftBrac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765"/>
          </a:p>
        </p:txBody>
      </p:sp>
      <p:grpSp>
        <p:nvGrpSpPr>
          <p:cNvPr id="36" name="グループ化 35"/>
          <p:cNvGrpSpPr>
            <a:grpSpLocks noChangeAspect="1"/>
          </p:cNvGrpSpPr>
          <p:nvPr/>
        </p:nvGrpSpPr>
        <p:grpSpPr>
          <a:xfrm rot="16200000">
            <a:off x="8826609" y="2515896"/>
            <a:ext cx="583171" cy="676160"/>
            <a:chOff x="10106669" y="4237258"/>
            <a:chExt cx="914400" cy="1060204"/>
          </a:xfrm>
        </p:grpSpPr>
        <p:sp>
          <p:nvSpPr>
            <p:cNvPr id="33" name="台形 32"/>
            <p:cNvSpPr/>
            <p:nvPr/>
          </p:nvSpPr>
          <p:spPr bwMode="auto">
            <a:xfrm>
              <a:off x="10250685" y="4577382"/>
              <a:ext cx="626368" cy="216024"/>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四角形: 上の 2 つの角を丸める 33"/>
            <p:cNvSpPr/>
            <p:nvPr/>
          </p:nvSpPr>
          <p:spPr bwMode="auto">
            <a:xfrm>
              <a:off x="10106669" y="4767634"/>
              <a:ext cx="914400" cy="529828"/>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台形 34"/>
            <p:cNvSpPr/>
            <p:nvPr/>
          </p:nvSpPr>
          <p:spPr bwMode="auto">
            <a:xfrm>
              <a:off x="10419853" y="4237258"/>
              <a:ext cx="288032" cy="360040"/>
            </a:xfrm>
            <a:prstGeom prst="trapezoid">
              <a:avLst>
                <a:gd name="adj" fmla="val 218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グループ化 36"/>
          <p:cNvGrpSpPr>
            <a:grpSpLocks noChangeAspect="1"/>
          </p:cNvGrpSpPr>
          <p:nvPr/>
        </p:nvGrpSpPr>
        <p:grpSpPr>
          <a:xfrm rot="16200000">
            <a:off x="8826610" y="3338635"/>
            <a:ext cx="583171" cy="676160"/>
            <a:chOff x="10106669" y="4237258"/>
            <a:chExt cx="914400" cy="1060204"/>
          </a:xfrm>
        </p:grpSpPr>
        <p:sp>
          <p:nvSpPr>
            <p:cNvPr id="38" name="台形 37"/>
            <p:cNvSpPr/>
            <p:nvPr/>
          </p:nvSpPr>
          <p:spPr bwMode="auto">
            <a:xfrm>
              <a:off x="10250685" y="4577382"/>
              <a:ext cx="626368" cy="216024"/>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四角形: 上の 2 つの角を丸める 38"/>
            <p:cNvSpPr/>
            <p:nvPr/>
          </p:nvSpPr>
          <p:spPr bwMode="auto">
            <a:xfrm>
              <a:off x="10106669" y="4767634"/>
              <a:ext cx="914400" cy="529828"/>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台形 39"/>
            <p:cNvSpPr/>
            <p:nvPr/>
          </p:nvSpPr>
          <p:spPr bwMode="auto">
            <a:xfrm>
              <a:off x="10419853" y="4237258"/>
              <a:ext cx="288032" cy="360040"/>
            </a:xfrm>
            <a:prstGeom prst="trapezoid">
              <a:avLst>
                <a:gd name="adj" fmla="val 218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グループ化 40"/>
          <p:cNvGrpSpPr>
            <a:grpSpLocks noChangeAspect="1"/>
          </p:cNvGrpSpPr>
          <p:nvPr/>
        </p:nvGrpSpPr>
        <p:grpSpPr>
          <a:xfrm rot="16200000">
            <a:off x="8826608" y="4713845"/>
            <a:ext cx="583171" cy="676160"/>
            <a:chOff x="10106669" y="4237258"/>
            <a:chExt cx="914400" cy="1060204"/>
          </a:xfrm>
        </p:grpSpPr>
        <p:sp>
          <p:nvSpPr>
            <p:cNvPr id="42" name="台形 41"/>
            <p:cNvSpPr/>
            <p:nvPr/>
          </p:nvSpPr>
          <p:spPr bwMode="auto">
            <a:xfrm>
              <a:off x="10250685" y="4577382"/>
              <a:ext cx="626368" cy="216024"/>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四角形: 上の 2 つの角を丸める 42"/>
            <p:cNvSpPr/>
            <p:nvPr/>
          </p:nvSpPr>
          <p:spPr bwMode="auto">
            <a:xfrm>
              <a:off x="10106669" y="4767634"/>
              <a:ext cx="914400" cy="529828"/>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台形 43"/>
            <p:cNvSpPr/>
            <p:nvPr/>
          </p:nvSpPr>
          <p:spPr bwMode="auto">
            <a:xfrm>
              <a:off x="10419853" y="4237258"/>
              <a:ext cx="288032" cy="360040"/>
            </a:xfrm>
            <a:prstGeom prst="trapezoid">
              <a:avLst>
                <a:gd name="adj" fmla="val 218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テキスト ボックス 45"/>
          <p:cNvSpPr txBox="1"/>
          <p:nvPr/>
        </p:nvSpPr>
        <p:spPr>
          <a:xfrm>
            <a:off x="7862586" y="536231"/>
            <a:ext cx="4008263" cy="1823923"/>
          </a:xfrm>
          <a:prstGeom prst="rect">
            <a:avLst/>
          </a:prstGeom>
          <a:noFill/>
        </p:spPr>
        <p:txBody>
          <a:bodyPr wrap="none" lIns="179285" tIns="143428" rIns="179285" bIns="143428" rtlCol="0">
            <a:spAutoFit/>
          </a:bodyPr>
          <a:lstStyle/>
          <a:p>
            <a:pPr marL="336145" indent="-336145">
              <a:lnSpc>
                <a:spcPct val="90000"/>
              </a:lnSpc>
              <a:spcAft>
                <a:spcPts val="588"/>
              </a:spcAft>
              <a:buFont typeface="Arial" panose="020B0604020202020204" pitchFamily="34" charset="0"/>
              <a:buChar char="•"/>
            </a:pPr>
            <a:r>
              <a:rPr lang="ja-JP" altLang="en-US" sz="2353" dirty="0">
                <a:gradFill>
                  <a:gsLst>
                    <a:gs pos="2917">
                      <a:schemeClr val="tx1"/>
                    </a:gs>
                    <a:gs pos="30000">
                      <a:schemeClr val="tx1"/>
                    </a:gs>
                  </a:gsLst>
                  <a:lin ang="5400000" scaled="0"/>
                </a:gradFill>
              </a:rPr>
              <a:t>受信順にキューイング</a:t>
            </a:r>
            <a:endParaRPr lang="en-US" altLang="ja-JP"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ja-JP" altLang="en-US" sz="2353" dirty="0">
                <a:gradFill>
                  <a:gsLst>
                    <a:gs pos="2917">
                      <a:schemeClr val="tx1"/>
                    </a:gs>
                    <a:gs pos="30000">
                      <a:schemeClr val="tx1"/>
                    </a:gs>
                  </a:gsLst>
                  <a:lin ang="5400000" scaled="0"/>
                </a:gradFill>
              </a:rPr>
              <a:t>一定期間保持</a:t>
            </a:r>
            <a:endParaRPr lang="en-US" altLang="ja-JP"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altLang="ja-JP" sz="2353" dirty="0">
                <a:gradFill>
                  <a:gsLst>
                    <a:gs pos="2917">
                      <a:schemeClr val="tx1"/>
                    </a:gs>
                    <a:gs pos="30000">
                      <a:schemeClr val="tx1"/>
                    </a:gs>
                  </a:gsLst>
                  <a:lin ang="5400000" scaled="0"/>
                </a:gradFill>
              </a:rPr>
              <a:t>1</a:t>
            </a:r>
            <a:r>
              <a:rPr lang="ja-JP" altLang="en-US" sz="2353" dirty="0">
                <a:gradFill>
                  <a:gsLst>
                    <a:gs pos="2917">
                      <a:schemeClr val="tx1"/>
                    </a:gs>
                    <a:gs pos="30000">
                      <a:schemeClr val="tx1"/>
                    </a:gs>
                  </a:gsLst>
                  <a:lin ang="5400000" scaled="0"/>
                </a:gradFill>
              </a:rPr>
              <a:t>メッセージは</a:t>
            </a:r>
            <a:r>
              <a:rPr lang="en-US" altLang="ja-JP" sz="2353" dirty="0">
                <a:gradFill>
                  <a:gsLst>
                    <a:gs pos="2917">
                      <a:schemeClr val="tx1"/>
                    </a:gs>
                    <a:gs pos="30000">
                      <a:schemeClr val="tx1"/>
                    </a:gs>
                  </a:gsLst>
                  <a:lin ang="5400000" scaled="0"/>
                </a:gradFill>
              </a:rPr>
              <a:t>256KB</a:t>
            </a:r>
            <a:r>
              <a:rPr lang="ja-JP" altLang="en-US" sz="2353" dirty="0">
                <a:gradFill>
                  <a:gsLst>
                    <a:gs pos="2917">
                      <a:schemeClr val="tx1"/>
                    </a:gs>
                    <a:gs pos="30000">
                      <a:schemeClr val="tx1"/>
                    </a:gs>
                  </a:gsLst>
                  <a:lin ang="5400000" scaled="0"/>
                </a:gradFill>
              </a:rPr>
              <a:t>以下</a:t>
            </a:r>
            <a:endParaRPr lang="en-US" altLang="ja-JP"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ja-JP" altLang="en-US" sz="2353" dirty="0">
                <a:gradFill>
                  <a:gsLst>
                    <a:gs pos="2917">
                      <a:schemeClr val="tx1"/>
                    </a:gs>
                    <a:gs pos="30000">
                      <a:schemeClr val="tx1"/>
                    </a:gs>
                  </a:gsLst>
                  <a:lin ang="5400000" scaled="0"/>
                </a:gradFill>
              </a:rPr>
              <a:t>パーティション </a:t>
            </a:r>
            <a:r>
              <a:rPr lang="en-US" altLang="ja-JP" sz="2353" dirty="0">
                <a:gradFill>
                  <a:gsLst>
                    <a:gs pos="2917">
                      <a:schemeClr val="tx1"/>
                    </a:gs>
                    <a:gs pos="30000">
                      <a:schemeClr val="tx1"/>
                    </a:gs>
                  </a:gsLst>
                  <a:lin ang="5400000" scaled="0"/>
                </a:gradFill>
              </a:rPr>
              <a:t>2~32</a:t>
            </a:r>
            <a:endParaRPr lang="ja-JP" altLang="en-US" sz="2353" dirty="0">
              <a:gradFill>
                <a:gsLst>
                  <a:gs pos="2917">
                    <a:schemeClr val="tx1"/>
                  </a:gs>
                  <a:gs pos="30000">
                    <a:schemeClr val="tx1"/>
                  </a:gs>
                </a:gsLst>
                <a:lin ang="5400000" scaled="0"/>
              </a:gradFill>
            </a:endParaRPr>
          </a:p>
        </p:txBody>
      </p:sp>
      <p:sp>
        <p:nvSpPr>
          <p:cNvPr id="47" name="テキスト ボックス 46"/>
          <p:cNvSpPr txBox="1"/>
          <p:nvPr/>
        </p:nvSpPr>
        <p:spPr>
          <a:xfrm>
            <a:off x="3665580" y="3852691"/>
            <a:ext cx="1028384" cy="615522"/>
          </a:xfrm>
          <a:prstGeom prst="rect">
            <a:avLst/>
          </a:prstGeom>
          <a:noFill/>
        </p:spPr>
        <p:txBody>
          <a:bodyPr wrap="none" lIns="179285" tIns="143428" rIns="179285" bIns="143428" rtlCol="0">
            <a:spAutoFit/>
          </a:bodyPr>
          <a:lstStyle/>
          <a:p>
            <a:pPr>
              <a:lnSpc>
                <a:spcPct val="90000"/>
              </a:lnSpc>
              <a:spcAft>
                <a:spcPts val="588"/>
              </a:spcAft>
            </a:pPr>
            <a:r>
              <a:rPr lang="en-US" altLang="ja-JP" sz="2353" i="1" dirty="0">
                <a:solidFill>
                  <a:srgbClr val="FFFFFF"/>
                </a:solidFill>
                <a:latin typeface="Consolas" panose="020B0609020204030204" pitchFamily="49" charset="0"/>
              </a:rPr>
              <a:t>f(x)</a:t>
            </a:r>
            <a:endParaRPr lang="ja-JP" altLang="en-US" sz="2353" i="1" dirty="0" err="1">
              <a:solidFill>
                <a:srgbClr val="FFFFFF"/>
              </a:solidFill>
              <a:latin typeface="Consolas" panose="020B0609020204030204" pitchFamily="49" charset="0"/>
            </a:endParaRPr>
          </a:p>
        </p:txBody>
      </p:sp>
      <p:sp>
        <p:nvSpPr>
          <p:cNvPr id="48" name="テキスト ボックス 47"/>
          <p:cNvSpPr txBox="1"/>
          <p:nvPr/>
        </p:nvSpPr>
        <p:spPr>
          <a:xfrm>
            <a:off x="9628606" y="3234055"/>
            <a:ext cx="2277661" cy="1018318"/>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1</a:t>
            </a:r>
            <a:r>
              <a:rPr lang="ja-JP" altLang="en-US" sz="2353" dirty="0">
                <a:gradFill>
                  <a:gsLst>
                    <a:gs pos="2917">
                      <a:schemeClr val="tx1"/>
                    </a:gs>
                    <a:gs pos="30000">
                      <a:schemeClr val="tx1"/>
                    </a:gs>
                  </a:gsLst>
                  <a:lin ang="5400000" scaled="0"/>
                </a:gradFill>
              </a:rPr>
              <a:t>受信者あたり</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en-US" altLang="ja-JP" sz="2353" dirty="0">
                <a:gradFill>
                  <a:gsLst>
                    <a:gs pos="2917">
                      <a:schemeClr val="tx1"/>
                    </a:gs>
                    <a:gs pos="30000">
                      <a:schemeClr val="tx1"/>
                    </a:gs>
                  </a:gsLst>
                  <a:lin ang="5400000" scaled="0"/>
                </a:gradFill>
              </a:rPr>
              <a:t>1</a:t>
            </a:r>
            <a:r>
              <a:rPr lang="ja-JP" altLang="en-US" sz="2353" dirty="0">
                <a:gradFill>
                  <a:gsLst>
                    <a:gs pos="2917">
                      <a:schemeClr val="tx1"/>
                    </a:gs>
                    <a:gs pos="30000">
                      <a:schemeClr val="tx1"/>
                    </a:gs>
                  </a:gsLst>
                  <a:lin ang="5400000" scaled="0"/>
                </a:gradFill>
              </a:rPr>
              <a:t>個必要</a:t>
            </a:r>
          </a:p>
        </p:txBody>
      </p:sp>
      <p:cxnSp>
        <p:nvCxnSpPr>
          <p:cNvPr id="49" name="直線コネクタ 48"/>
          <p:cNvCxnSpPr>
            <a:stCxn id="43" idx="0"/>
            <a:endCxn id="39" idx="2"/>
          </p:cNvCxnSpPr>
          <p:nvPr/>
        </p:nvCxnSpPr>
        <p:spPr>
          <a:xfrm flipV="1">
            <a:off x="9287321" y="3968301"/>
            <a:ext cx="2" cy="792039"/>
          </a:xfrm>
          <a:prstGeom prst="line">
            <a:avLst/>
          </a:prstGeom>
          <a:ln w="28575">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8363928" y="5601792"/>
            <a:ext cx="3681061" cy="624573"/>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コンシューマーグループ</a:t>
            </a:r>
          </a:p>
        </p:txBody>
      </p:sp>
      <p:sp>
        <p:nvSpPr>
          <p:cNvPr id="53" name="正方形/長方形 52"/>
          <p:cNvSpPr/>
          <p:nvPr/>
        </p:nvSpPr>
        <p:spPr bwMode="auto">
          <a:xfrm>
            <a:off x="7321228" y="2805445"/>
            <a:ext cx="141185" cy="478835"/>
          </a:xfrm>
          <a:prstGeom prst="rect">
            <a:avLst/>
          </a:prstGeom>
          <a:solidFill>
            <a:srgbClr val="92D05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正方形/長方形 53"/>
          <p:cNvSpPr/>
          <p:nvPr/>
        </p:nvSpPr>
        <p:spPr bwMode="auto">
          <a:xfrm>
            <a:off x="7320591" y="5224799"/>
            <a:ext cx="141185" cy="478835"/>
          </a:xfrm>
          <a:prstGeom prst="rect">
            <a:avLst/>
          </a:prstGeom>
          <a:solidFill>
            <a:srgbClr val="C00000"/>
          </a:solid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直線矢印コネクタ 61"/>
          <p:cNvCxnSpPr>
            <a:endCxn id="5" idx="1"/>
          </p:cNvCxnSpPr>
          <p:nvPr/>
        </p:nvCxnSpPr>
        <p:spPr>
          <a:xfrm flipV="1">
            <a:off x="4474514" y="3060706"/>
            <a:ext cx="234793" cy="1099746"/>
          </a:xfrm>
          <a:prstGeom prst="straightConnector1">
            <a:avLst/>
          </a:prstGeom>
          <a:ln w="28575">
            <a:solidFill>
              <a:srgbClr val="92D05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endCxn id="8" idx="1"/>
          </p:cNvCxnSpPr>
          <p:nvPr/>
        </p:nvCxnSpPr>
        <p:spPr>
          <a:xfrm>
            <a:off x="4451043" y="4135061"/>
            <a:ext cx="258263" cy="1324226"/>
          </a:xfrm>
          <a:prstGeom prst="straightConnector1">
            <a:avLst/>
          </a:prstGeom>
          <a:ln w="28575">
            <a:solidFill>
              <a:srgbClr val="C0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p:cNvSpPr txBox="1"/>
          <p:nvPr/>
        </p:nvSpPr>
        <p:spPr>
          <a:xfrm>
            <a:off x="2466222" y="3412638"/>
            <a:ext cx="1194031" cy="1018318"/>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HTTP</a:t>
            </a:r>
          </a:p>
          <a:p>
            <a:pPr>
              <a:lnSpc>
                <a:spcPct val="90000"/>
              </a:lnSpc>
              <a:spcAft>
                <a:spcPts val="588"/>
              </a:spcAft>
            </a:pPr>
            <a:r>
              <a:rPr lang="en-US" altLang="ja-JP" sz="2353" dirty="0">
                <a:gradFill>
                  <a:gsLst>
                    <a:gs pos="2917">
                      <a:schemeClr val="tx1"/>
                    </a:gs>
                    <a:gs pos="30000">
                      <a:schemeClr val="tx1"/>
                    </a:gs>
                  </a:gsLst>
                  <a:lin ang="5400000" scaled="0"/>
                </a:gradFill>
              </a:rPr>
              <a:t>AMQP</a:t>
            </a:r>
            <a:endParaRPr lang="ja-JP" altLang="en-US" sz="2353" dirty="0" err="1">
              <a:gradFill>
                <a:gsLst>
                  <a:gs pos="2917">
                    <a:schemeClr val="tx1"/>
                  </a:gs>
                  <a:gs pos="30000">
                    <a:schemeClr val="tx1"/>
                  </a:gs>
                </a:gsLst>
                <a:lin ang="5400000" scaled="0"/>
              </a:gradFill>
            </a:endParaRPr>
          </a:p>
        </p:txBody>
      </p:sp>
      <p:sp>
        <p:nvSpPr>
          <p:cNvPr id="74" name="テキスト ボックス 73"/>
          <p:cNvSpPr txBox="1"/>
          <p:nvPr/>
        </p:nvSpPr>
        <p:spPr>
          <a:xfrm>
            <a:off x="3994169" y="1330679"/>
            <a:ext cx="3469333"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SAS</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Token</a:t>
            </a:r>
            <a:r>
              <a:rPr lang="ja-JP" altLang="en-US" sz="2353" dirty="0">
                <a:gradFill>
                  <a:gsLst>
                    <a:gs pos="2917">
                      <a:schemeClr val="tx1"/>
                    </a:gs>
                    <a:gs pos="30000">
                      <a:schemeClr val="tx1"/>
                    </a:gs>
                  </a:gsLst>
                  <a:lin ang="5400000" scaled="0"/>
                </a:gradFill>
              </a:rPr>
              <a:t>を使った接続</a:t>
            </a:r>
          </a:p>
        </p:txBody>
      </p:sp>
      <p:sp>
        <p:nvSpPr>
          <p:cNvPr id="75" name="テキスト ボックス 74"/>
          <p:cNvSpPr txBox="1"/>
          <p:nvPr/>
        </p:nvSpPr>
        <p:spPr>
          <a:xfrm>
            <a:off x="853383" y="4903848"/>
            <a:ext cx="2906038" cy="1018318"/>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1MB/sec</a:t>
            </a:r>
            <a:r>
              <a:rPr lang="ja-JP" altLang="en-US" sz="2353" dirty="0" err="1">
                <a:gradFill>
                  <a:gsLst>
                    <a:gs pos="2917">
                      <a:schemeClr val="tx1"/>
                    </a:gs>
                    <a:gs pos="30000">
                      <a:schemeClr val="tx1"/>
                    </a:gs>
                  </a:gsLst>
                  <a:lin ang="5400000" scaled="0"/>
                </a:gradFill>
              </a:rPr>
              <a:t>、</a:t>
            </a:r>
            <a:r>
              <a:rPr lang="ja-JP" altLang="en-US" sz="2353" dirty="0">
                <a:gradFill>
                  <a:gsLst>
                    <a:gs pos="2917">
                      <a:schemeClr val="tx1"/>
                    </a:gs>
                    <a:gs pos="30000">
                      <a:schemeClr val="tx1"/>
                    </a:gs>
                  </a:gsLst>
                  <a:lin ang="5400000" scaled="0"/>
                </a:gradFill>
              </a:rPr>
              <a:t>または、</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en-US" altLang="ja-JP" sz="2353" dirty="0">
                <a:gradFill>
                  <a:gsLst>
                    <a:gs pos="2917">
                      <a:schemeClr val="tx1"/>
                    </a:gs>
                    <a:gs pos="30000">
                      <a:schemeClr val="tx1"/>
                    </a:gs>
                  </a:gsLst>
                  <a:lin ang="5400000" scaled="0"/>
                </a:gradFill>
              </a:rPr>
              <a:t>1000</a:t>
            </a:r>
            <a:r>
              <a:rPr lang="ja-JP" altLang="en-US" sz="2353" dirty="0">
                <a:gradFill>
                  <a:gsLst>
                    <a:gs pos="2917">
                      <a:schemeClr val="tx1"/>
                    </a:gs>
                    <a:gs pos="30000">
                      <a:schemeClr val="tx1"/>
                    </a:gs>
                  </a:gsLst>
                  <a:lin ang="5400000" scaled="0"/>
                </a:gradFill>
              </a:rPr>
              <a:t>イベント</a:t>
            </a:r>
            <a:r>
              <a:rPr lang="en-US" altLang="ja-JP" sz="2353" dirty="0">
                <a:gradFill>
                  <a:gsLst>
                    <a:gs pos="2917">
                      <a:schemeClr val="tx1"/>
                    </a:gs>
                    <a:gs pos="30000">
                      <a:schemeClr val="tx1"/>
                    </a:gs>
                  </a:gsLst>
                  <a:lin ang="5400000" scaled="0"/>
                </a:gradFill>
              </a:rPr>
              <a:t>/sec</a:t>
            </a:r>
            <a:endParaRPr lang="ja-JP" altLang="en-US" sz="2353" dirty="0" err="1">
              <a:gradFill>
                <a:gsLst>
                  <a:gs pos="2917">
                    <a:schemeClr val="tx1"/>
                  </a:gs>
                  <a:gs pos="30000">
                    <a:schemeClr val="tx1"/>
                  </a:gs>
                </a:gsLst>
                <a:lin ang="5400000" scaled="0"/>
              </a:gradFill>
            </a:endParaRPr>
          </a:p>
        </p:txBody>
      </p:sp>
      <p:sp>
        <p:nvSpPr>
          <p:cNvPr id="76" name="正方形/長方形 75"/>
          <p:cNvSpPr>
            <a:spLocks noChangeAspect="1"/>
          </p:cNvSpPr>
          <p:nvPr/>
        </p:nvSpPr>
        <p:spPr bwMode="auto">
          <a:xfrm>
            <a:off x="1044464" y="3236717"/>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正方形/長方形 76"/>
          <p:cNvSpPr>
            <a:spLocks noChangeAspect="1"/>
          </p:cNvSpPr>
          <p:nvPr/>
        </p:nvSpPr>
        <p:spPr bwMode="auto">
          <a:xfrm>
            <a:off x="1268342" y="3236717"/>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正方形/長方形 77"/>
          <p:cNvSpPr>
            <a:spLocks noChangeAspect="1"/>
          </p:cNvSpPr>
          <p:nvPr/>
        </p:nvSpPr>
        <p:spPr bwMode="auto">
          <a:xfrm>
            <a:off x="1500701" y="3236717"/>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正方形/長方形 78"/>
          <p:cNvSpPr>
            <a:spLocks noChangeAspect="1"/>
          </p:cNvSpPr>
          <p:nvPr/>
        </p:nvSpPr>
        <p:spPr bwMode="auto">
          <a:xfrm>
            <a:off x="1724578" y="3236717"/>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正方形/長方形 79"/>
          <p:cNvSpPr>
            <a:spLocks noChangeAspect="1"/>
          </p:cNvSpPr>
          <p:nvPr/>
        </p:nvSpPr>
        <p:spPr bwMode="auto">
          <a:xfrm>
            <a:off x="1952696" y="3236717"/>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正方形/長方形 80"/>
          <p:cNvSpPr>
            <a:spLocks noChangeAspect="1"/>
          </p:cNvSpPr>
          <p:nvPr/>
        </p:nvSpPr>
        <p:spPr bwMode="auto">
          <a:xfrm>
            <a:off x="2176574" y="3236717"/>
            <a:ext cx="197513" cy="197513"/>
          </a:xfrm>
          <a:prstGeom prst="rect">
            <a:avLst/>
          </a:prstGeom>
          <a:solidFill>
            <a:srgbClr val="C000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正方形/長方形 81"/>
          <p:cNvSpPr>
            <a:spLocks noChangeAspect="1"/>
          </p:cNvSpPr>
          <p:nvPr/>
        </p:nvSpPr>
        <p:spPr bwMode="auto">
          <a:xfrm>
            <a:off x="1044464" y="3469376"/>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正方形/長方形 82"/>
          <p:cNvSpPr>
            <a:spLocks noChangeAspect="1"/>
          </p:cNvSpPr>
          <p:nvPr/>
        </p:nvSpPr>
        <p:spPr bwMode="auto">
          <a:xfrm>
            <a:off x="1268342" y="3469376"/>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正方形/長方形 83"/>
          <p:cNvSpPr>
            <a:spLocks noChangeAspect="1"/>
          </p:cNvSpPr>
          <p:nvPr/>
        </p:nvSpPr>
        <p:spPr bwMode="auto">
          <a:xfrm>
            <a:off x="1500701" y="3469376"/>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正方形/長方形 84"/>
          <p:cNvSpPr>
            <a:spLocks noChangeAspect="1"/>
          </p:cNvSpPr>
          <p:nvPr/>
        </p:nvSpPr>
        <p:spPr bwMode="auto">
          <a:xfrm>
            <a:off x="1724578" y="3469376"/>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正方形/長方形 85"/>
          <p:cNvSpPr>
            <a:spLocks noChangeAspect="1"/>
          </p:cNvSpPr>
          <p:nvPr/>
        </p:nvSpPr>
        <p:spPr bwMode="auto">
          <a:xfrm>
            <a:off x="1952696" y="3469376"/>
            <a:ext cx="197513" cy="197513"/>
          </a:xfrm>
          <a:prstGeom prst="rect">
            <a:avLst/>
          </a:prstGeom>
          <a:solidFill>
            <a:srgbClr val="92D05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正方形/長方形 86"/>
          <p:cNvSpPr>
            <a:spLocks noChangeAspect="1"/>
          </p:cNvSpPr>
          <p:nvPr/>
        </p:nvSpPr>
        <p:spPr bwMode="auto">
          <a:xfrm>
            <a:off x="2176574" y="3469376"/>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正方形/長方形 87"/>
          <p:cNvSpPr>
            <a:spLocks noChangeAspect="1"/>
          </p:cNvSpPr>
          <p:nvPr/>
        </p:nvSpPr>
        <p:spPr bwMode="auto">
          <a:xfrm>
            <a:off x="1045158" y="3704889"/>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正方形/長方形 88"/>
          <p:cNvSpPr>
            <a:spLocks noChangeAspect="1"/>
          </p:cNvSpPr>
          <p:nvPr/>
        </p:nvSpPr>
        <p:spPr bwMode="auto">
          <a:xfrm>
            <a:off x="1269036" y="3704889"/>
            <a:ext cx="197513" cy="197513"/>
          </a:xfrm>
          <a:prstGeom prst="rect">
            <a:avLst/>
          </a:prstGeom>
          <a:solidFill>
            <a:srgbClr val="92D05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正方形/長方形 89"/>
          <p:cNvSpPr>
            <a:spLocks noChangeAspect="1"/>
          </p:cNvSpPr>
          <p:nvPr/>
        </p:nvSpPr>
        <p:spPr bwMode="auto">
          <a:xfrm>
            <a:off x="1501395" y="3704889"/>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正方形/長方形 90"/>
          <p:cNvSpPr>
            <a:spLocks noChangeAspect="1"/>
          </p:cNvSpPr>
          <p:nvPr/>
        </p:nvSpPr>
        <p:spPr bwMode="auto">
          <a:xfrm>
            <a:off x="1725272" y="3704889"/>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正方形/長方形 91"/>
          <p:cNvSpPr>
            <a:spLocks noChangeAspect="1"/>
          </p:cNvSpPr>
          <p:nvPr/>
        </p:nvSpPr>
        <p:spPr bwMode="auto">
          <a:xfrm>
            <a:off x="1953390" y="3704889"/>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正方形/長方形 92"/>
          <p:cNvSpPr>
            <a:spLocks noChangeAspect="1"/>
          </p:cNvSpPr>
          <p:nvPr/>
        </p:nvSpPr>
        <p:spPr bwMode="auto">
          <a:xfrm>
            <a:off x="2177268" y="3704889"/>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正方形/長方形 93"/>
          <p:cNvSpPr>
            <a:spLocks noChangeAspect="1"/>
          </p:cNvSpPr>
          <p:nvPr/>
        </p:nvSpPr>
        <p:spPr bwMode="auto">
          <a:xfrm>
            <a:off x="1045158" y="3937548"/>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正方形/長方形 94"/>
          <p:cNvSpPr>
            <a:spLocks noChangeAspect="1"/>
          </p:cNvSpPr>
          <p:nvPr/>
        </p:nvSpPr>
        <p:spPr bwMode="auto">
          <a:xfrm>
            <a:off x="1269036" y="3937548"/>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正方形/長方形 95"/>
          <p:cNvSpPr>
            <a:spLocks noChangeAspect="1"/>
          </p:cNvSpPr>
          <p:nvPr/>
        </p:nvSpPr>
        <p:spPr bwMode="auto">
          <a:xfrm>
            <a:off x="1501395" y="3937548"/>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正方形/長方形 96"/>
          <p:cNvSpPr>
            <a:spLocks noChangeAspect="1"/>
          </p:cNvSpPr>
          <p:nvPr/>
        </p:nvSpPr>
        <p:spPr bwMode="auto">
          <a:xfrm>
            <a:off x="1725272" y="3937548"/>
            <a:ext cx="197513" cy="197513"/>
          </a:xfrm>
          <a:prstGeom prst="rect">
            <a:avLst/>
          </a:prstGeom>
          <a:solidFill>
            <a:srgbClr val="92D05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正方形/長方形 97"/>
          <p:cNvSpPr>
            <a:spLocks noChangeAspect="1"/>
          </p:cNvSpPr>
          <p:nvPr/>
        </p:nvSpPr>
        <p:spPr bwMode="auto">
          <a:xfrm>
            <a:off x="1953390" y="3937548"/>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正方形/長方形 98"/>
          <p:cNvSpPr>
            <a:spLocks noChangeAspect="1"/>
          </p:cNvSpPr>
          <p:nvPr/>
        </p:nvSpPr>
        <p:spPr bwMode="auto">
          <a:xfrm>
            <a:off x="2177268" y="3937548"/>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正方形/長方形 99"/>
          <p:cNvSpPr>
            <a:spLocks noChangeAspect="1"/>
          </p:cNvSpPr>
          <p:nvPr/>
        </p:nvSpPr>
        <p:spPr bwMode="auto">
          <a:xfrm>
            <a:off x="1050151" y="4168274"/>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正方形/長方形 100"/>
          <p:cNvSpPr>
            <a:spLocks noChangeAspect="1"/>
          </p:cNvSpPr>
          <p:nvPr/>
        </p:nvSpPr>
        <p:spPr bwMode="auto">
          <a:xfrm>
            <a:off x="1274029" y="4168274"/>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正方形/長方形 101"/>
          <p:cNvSpPr>
            <a:spLocks noChangeAspect="1"/>
          </p:cNvSpPr>
          <p:nvPr/>
        </p:nvSpPr>
        <p:spPr bwMode="auto">
          <a:xfrm>
            <a:off x="1506388" y="4168274"/>
            <a:ext cx="197513" cy="197513"/>
          </a:xfrm>
          <a:prstGeom prst="rect">
            <a:avLst/>
          </a:prstGeom>
          <a:solidFill>
            <a:srgbClr val="C000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正方形/長方形 102"/>
          <p:cNvSpPr>
            <a:spLocks noChangeAspect="1"/>
          </p:cNvSpPr>
          <p:nvPr/>
        </p:nvSpPr>
        <p:spPr bwMode="auto">
          <a:xfrm>
            <a:off x="1730265" y="4168274"/>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正方形/長方形 103"/>
          <p:cNvSpPr>
            <a:spLocks noChangeAspect="1"/>
          </p:cNvSpPr>
          <p:nvPr/>
        </p:nvSpPr>
        <p:spPr bwMode="auto">
          <a:xfrm>
            <a:off x="1958383" y="4168274"/>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正方形/長方形 104"/>
          <p:cNvSpPr>
            <a:spLocks noChangeAspect="1"/>
          </p:cNvSpPr>
          <p:nvPr/>
        </p:nvSpPr>
        <p:spPr bwMode="auto">
          <a:xfrm>
            <a:off x="2182261" y="4168274"/>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正方形/長方形 105"/>
          <p:cNvSpPr>
            <a:spLocks noChangeAspect="1"/>
          </p:cNvSpPr>
          <p:nvPr/>
        </p:nvSpPr>
        <p:spPr bwMode="auto">
          <a:xfrm>
            <a:off x="1050151"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正方形/長方形 106"/>
          <p:cNvSpPr>
            <a:spLocks noChangeAspect="1"/>
          </p:cNvSpPr>
          <p:nvPr/>
        </p:nvSpPr>
        <p:spPr bwMode="auto">
          <a:xfrm>
            <a:off x="1274029"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正方形/長方形 107"/>
          <p:cNvSpPr>
            <a:spLocks noChangeAspect="1"/>
          </p:cNvSpPr>
          <p:nvPr/>
        </p:nvSpPr>
        <p:spPr bwMode="auto">
          <a:xfrm>
            <a:off x="1506388"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正方形/長方形 108"/>
          <p:cNvSpPr>
            <a:spLocks noChangeAspect="1"/>
          </p:cNvSpPr>
          <p:nvPr/>
        </p:nvSpPr>
        <p:spPr bwMode="auto">
          <a:xfrm>
            <a:off x="1730265"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正方形/長方形 109"/>
          <p:cNvSpPr>
            <a:spLocks noChangeAspect="1"/>
          </p:cNvSpPr>
          <p:nvPr/>
        </p:nvSpPr>
        <p:spPr bwMode="auto">
          <a:xfrm>
            <a:off x="1958383"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正方形/長方形 110"/>
          <p:cNvSpPr>
            <a:spLocks noChangeAspect="1"/>
          </p:cNvSpPr>
          <p:nvPr/>
        </p:nvSpPr>
        <p:spPr bwMode="auto">
          <a:xfrm>
            <a:off x="2182261" y="4400933"/>
            <a:ext cx="197513" cy="197513"/>
          </a:xfrm>
          <a:prstGeom prst="rect">
            <a:avLst/>
          </a:prstGeom>
          <a:solidFill>
            <a:srgbClr val="FFFF00"/>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矢印: 右 111"/>
          <p:cNvSpPr/>
          <p:nvPr/>
        </p:nvSpPr>
        <p:spPr bwMode="auto">
          <a:xfrm>
            <a:off x="2564620" y="3234055"/>
            <a:ext cx="1251091" cy="1336502"/>
          </a:xfrm>
          <a:prstGeom prst="rightArrow">
            <a:avLst>
              <a:gd name="adj1" fmla="val 74221"/>
              <a:gd name="adj2" fmla="val 50000"/>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テキスト ボックス 112"/>
          <p:cNvSpPr txBox="1"/>
          <p:nvPr/>
        </p:nvSpPr>
        <p:spPr>
          <a:xfrm>
            <a:off x="7498903" y="4156889"/>
            <a:ext cx="1447305"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2MB/sec</a:t>
            </a:r>
            <a:endParaRPr lang="ja-JP" alt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34738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0-#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0-#ppt_w/2"/>
                                          </p:val>
                                        </p:tav>
                                        <p:tav tm="100000">
                                          <p:val>
                                            <p:strVal val="#ppt_x"/>
                                          </p:val>
                                        </p:tav>
                                      </p:tavLst>
                                    </p:anim>
                                    <p:anim calcmode="lin" valueType="num">
                                      <p:cBhvr additive="base">
                                        <p:cTn id="16" dur="500" fill="hold"/>
                                        <p:tgtEl>
                                          <p:spTgt spid="7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fill="hold"/>
                                        <p:tgtEl>
                                          <p:spTgt spid="77"/>
                                        </p:tgtEl>
                                        <p:attrNameLst>
                                          <p:attrName>ppt_x</p:attrName>
                                        </p:attrNameLst>
                                      </p:cBhvr>
                                      <p:tavLst>
                                        <p:tav tm="0">
                                          <p:val>
                                            <p:strVal val="0-#ppt_w/2"/>
                                          </p:val>
                                        </p:tav>
                                        <p:tav tm="100000">
                                          <p:val>
                                            <p:strVal val="#ppt_x"/>
                                          </p:val>
                                        </p:tav>
                                      </p:tavLst>
                                    </p:anim>
                                    <p:anim calcmode="lin" valueType="num">
                                      <p:cBhvr additive="base">
                                        <p:cTn id="20" dur="500" fill="hold"/>
                                        <p:tgtEl>
                                          <p:spTgt spid="7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0-#ppt_w/2"/>
                                          </p:val>
                                        </p:tav>
                                        <p:tav tm="100000">
                                          <p:val>
                                            <p:strVal val="#ppt_x"/>
                                          </p:val>
                                        </p:tav>
                                      </p:tavLst>
                                    </p:anim>
                                    <p:anim calcmode="lin" valueType="num">
                                      <p:cBhvr additive="base">
                                        <p:cTn id="24" dur="500" fill="hold"/>
                                        <p:tgtEl>
                                          <p:spTgt spid="7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additive="base">
                                        <p:cTn id="27" dur="500" fill="hold"/>
                                        <p:tgtEl>
                                          <p:spTgt spid="79"/>
                                        </p:tgtEl>
                                        <p:attrNameLst>
                                          <p:attrName>ppt_x</p:attrName>
                                        </p:attrNameLst>
                                      </p:cBhvr>
                                      <p:tavLst>
                                        <p:tav tm="0">
                                          <p:val>
                                            <p:strVal val="0-#ppt_w/2"/>
                                          </p:val>
                                        </p:tav>
                                        <p:tav tm="100000">
                                          <p:val>
                                            <p:strVal val="#ppt_x"/>
                                          </p:val>
                                        </p:tav>
                                      </p:tavLst>
                                    </p:anim>
                                    <p:anim calcmode="lin" valueType="num">
                                      <p:cBhvr additive="base">
                                        <p:cTn id="28" dur="500" fill="hold"/>
                                        <p:tgtEl>
                                          <p:spTgt spid="7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500" fill="hold"/>
                                        <p:tgtEl>
                                          <p:spTgt spid="80"/>
                                        </p:tgtEl>
                                        <p:attrNameLst>
                                          <p:attrName>ppt_x</p:attrName>
                                        </p:attrNameLst>
                                      </p:cBhvr>
                                      <p:tavLst>
                                        <p:tav tm="0">
                                          <p:val>
                                            <p:strVal val="0-#ppt_w/2"/>
                                          </p:val>
                                        </p:tav>
                                        <p:tav tm="100000">
                                          <p:val>
                                            <p:strVal val="#ppt_x"/>
                                          </p:val>
                                        </p:tav>
                                      </p:tavLst>
                                    </p:anim>
                                    <p:anim calcmode="lin" valueType="num">
                                      <p:cBhvr additive="base">
                                        <p:cTn id="32" dur="500" fill="hold"/>
                                        <p:tgtEl>
                                          <p:spTgt spid="8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additive="base">
                                        <p:cTn id="35" dur="500" fill="hold"/>
                                        <p:tgtEl>
                                          <p:spTgt spid="81"/>
                                        </p:tgtEl>
                                        <p:attrNameLst>
                                          <p:attrName>ppt_x</p:attrName>
                                        </p:attrNameLst>
                                      </p:cBhvr>
                                      <p:tavLst>
                                        <p:tav tm="0">
                                          <p:val>
                                            <p:strVal val="0-#ppt_w/2"/>
                                          </p:val>
                                        </p:tav>
                                        <p:tav tm="100000">
                                          <p:val>
                                            <p:strVal val="#ppt_x"/>
                                          </p:val>
                                        </p:tav>
                                      </p:tavLst>
                                    </p:anim>
                                    <p:anim calcmode="lin" valueType="num">
                                      <p:cBhvr additive="base">
                                        <p:cTn id="36" dur="500" fill="hold"/>
                                        <p:tgtEl>
                                          <p:spTgt spid="8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 calcmode="lin" valueType="num">
                                      <p:cBhvr additive="base">
                                        <p:cTn id="39" dur="500" fill="hold"/>
                                        <p:tgtEl>
                                          <p:spTgt spid="82"/>
                                        </p:tgtEl>
                                        <p:attrNameLst>
                                          <p:attrName>ppt_x</p:attrName>
                                        </p:attrNameLst>
                                      </p:cBhvr>
                                      <p:tavLst>
                                        <p:tav tm="0">
                                          <p:val>
                                            <p:strVal val="0-#ppt_w/2"/>
                                          </p:val>
                                        </p:tav>
                                        <p:tav tm="100000">
                                          <p:val>
                                            <p:strVal val="#ppt_x"/>
                                          </p:val>
                                        </p:tav>
                                      </p:tavLst>
                                    </p:anim>
                                    <p:anim calcmode="lin" valueType="num">
                                      <p:cBhvr additive="base">
                                        <p:cTn id="40" dur="500" fill="hold"/>
                                        <p:tgtEl>
                                          <p:spTgt spid="8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500" fill="hold"/>
                                        <p:tgtEl>
                                          <p:spTgt spid="83"/>
                                        </p:tgtEl>
                                        <p:attrNameLst>
                                          <p:attrName>ppt_x</p:attrName>
                                        </p:attrNameLst>
                                      </p:cBhvr>
                                      <p:tavLst>
                                        <p:tav tm="0">
                                          <p:val>
                                            <p:strVal val="0-#ppt_w/2"/>
                                          </p:val>
                                        </p:tav>
                                        <p:tav tm="100000">
                                          <p:val>
                                            <p:strVal val="#ppt_x"/>
                                          </p:val>
                                        </p:tav>
                                      </p:tavLst>
                                    </p:anim>
                                    <p:anim calcmode="lin" valueType="num">
                                      <p:cBhvr additive="base">
                                        <p:cTn id="44" dur="500" fill="hold"/>
                                        <p:tgtEl>
                                          <p:spTgt spid="8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0-#ppt_w/2"/>
                                          </p:val>
                                        </p:tav>
                                        <p:tav tm="100000">
                                          <p:val>
                                            <p:strVal val="#ppt_x"/>
                                          </p:val>
                                        </p:tav>
                                      </p:tavLst>
                                    </p:anim>
                                    <p:anim calcmode="lin" valueType="num">
                                      <p:cBhvr additive="base">
                                        <p:cTn id="48" dur="500" fill="hold"/>
                                        <p:tgtEl>
                                          <p:spTgt spid="8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 calcmode="lin" valueType="num">
                                      <p:cBhvr additive="base">
                                        <p:cTn id="51" dur="500" fill="hold"/>
                                        <p:tgtEl>
                                          <p:spTgt spid="85"/>
                                        </p:tgtEl>
                                        <p:attrNameLst>
                                          <p:attrName>ppt_x</p:attrName>
                                        </p:attrNameLst>
                                      </p:cBhvr>
                                      <p:tavLst>
                                        <p:tav tm="0">
                                          <p:val>
                                            <p:strVal val="0-#ppt_w/2"/>
                                          </p:val>
                                        </p:tav>
                                        <p:tav tm="100000">
                                          <p:val>
                                            <p:strVal val="#ppt_x"/>
                                          </p:val>
                                        </p:tav>
                                      </p:tavLst>
                                    </p:anim>
                                    <p:anim calcmode="lin" valueType="num">
                                      <p:cBhvr additive="base">
                                        <p:cTn id="52" dur="500" fill="hold"/>
                                        <p:tgtEl>
                                          <p:spTgt spid="8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anim calcmode="lin" valueType="num">
                                      <p:cBhvr additive="base">
                                        <p:cTn id="55" dur="500" fill="hold"/>
                                        <p:tgtEl>
                                          <p:spTgt spid="86"/>
                                        </p:tgtEl>
                                        <p:attrNameLst>
                                          <p:attrName>ppt_x</p:attrName>
                                        </p:attrNameLst>
                                      </p:cBhvr>
                                      <p:tavLst>
                                        <p:tav tm="0">
                                          <p:val>
                                            <p:strVal val="0-#ppt_w/2"/>
                                          </p:val>
                                        </p:tav>
                                        <p:tav tm="100000">
                                          <p:val>
                                            <p:strVal val="#ppt_x"/>
                                          </p:val>
                                        </p:tav>
                                      </p:tavLst>
                                    </p:anim>
                                    <p:anim calcmode="lin" valueType="num">
                                      <p:cBhvr additive="base">
                                        <p:cTn id="56" dur="500" fill="hold"/>
                                        <p:tgtEl>
                                          <p:spTgt spid="86"/>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anim calcmode="lin" valueType="num">
                                      <p:cBhvr additive="base">
                                        <p:cTn id="59" dur="500" fill="hold"/>
                                        <p:tgtEl>
                                          <p:spTgt spid="87"/>
                                        </p:tgtEl>
                                        <p:attrNameLst>
                                          <p:attrName>ppt_x</p:attrName>
                                        </p:attrNameLst>
                                      </p:cBhvr>
                                      <p:tavLst>
                                        <p:tav tm="0">
                                          <p:val>
                                            <p:strVal val="0-#ppt_w/2"/>
                                          </p:val>
                                        </p:tav>
                                        <p:tav tm="100000">
                                          <p:val>
                                            <p:strVal val="#ppt_x"/>
                                          </p:val>
                                        </p:tav>
                                      </p:tavLst>
                                    </p:anim>
                                    <p:anim calcmode="lin" valueType="num">
                                      <p:cBhvr additive="base">
                                        <p:cTn id="60" dur="500" fill="hold"/>
                                        <p:tgtEl>
                                          <p:spTgt spid="87"/>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0-#ppt_w/2"/>
                                          </p:val>
                                        </p:tav>
                                        <p:tav tm="100000">
                                          <p:val>
                                            <p:strVal val="#ppt_x"/>
                                          </p:val>
                                        </p:tav>
                                      </p:tavLst>
                                    </p:anim>
                                    <p:anim calcmode="lin" valueType="num">
                                      <p:cBhvr additive="base">
                                        <p:cTn id="64" dur="500" fill="hold"/>
                                        <p:tgtEl>
                                          <p:spTgt spid="88"/>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cBhvr additive="base">
                                        <p:cTn id="67" dur="500" fill="hold"/>
                                        <p:tgtEl>
                                          <p:spTgt spid="89"/>
                                        </p:tgtEl>
                                        <p:attrNameLst>
                                          <p:attrName>ppt_x</p:attrName>
                                        </p:attrNameLst>
                                      </p:cBhvr>
                                      <p:tavLst>
                                        <p:tav tm="0">
                                          <p:val>
                                            <p:strVal val="0-#ppt_w/2"/>
                                          </p:val>
                                        </p:tav>
                                        <p:tav tm="100000">
                                          <p:val>
                                            <p:strVal val="#ppt_x"/>
                                          </p:val>
                                        </p:tav>
                                      </p:tavLst>
                                    </p:anim>
                                    <p:anim calcmode="lin" valueType="num">
                                      <p:cBhvr additive="base">
                                        <p:cTn id="68" dur="500" fill="hold"/>
                                        <p:tgtEl>
                                          <p:spTgt spid="89"/>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anim calcmode="lin" valueType="num">
                                      <p:cBhvr additive="base">
                                        <p:cTn id="71" dur="500" fill="hold"/>
                                        <p:tgtEl>
                                          <p:spTgt spid="90"/>
                                        </p:tgtEl>
                                        <p:attrNameLst>
                                          <p:attrName>ppt_x</p:attrName>
                                        </p:attrNameLst>
                                      </p:cBhvr>
                                      <p:tavLst>
                                        <p:tav tm="0">
                                          <p:val>
                                            <p:strVal val="0-#ppt_w/2"/>
                                          </p:val>
                                        </p:tav>
                                        <p:tav tm="100000">
                                          <p:val>
                                            <p:strVal val="#ppt_x"/>
                                          </p:val>
                                        </p:tav>
                                      </p:tavLst>
                                    </p:anim>
                                    <p:anim calcmode="lin" valueType="num">
                                      <p:cBhvr additive="base">
                                        <p:cTn id="72" dur="500" fill="hold"/>
                                        <p:tgtEl>
                                          <p:spTgt spid="90"/>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anim calcmode="lin" valueType="num">
                                      <p:cBhvr additive="base">
                                        <p:cTn id="75" dur="500" fill="hold"/>
                                        <p:tgtEl>
                                          <p:spTgt spid="91"/>
                                        </p:tgtEl>
                                        <p:attrNameLst>
                                          <p:attrName>ppt_x</p:attrName>
                                        </p:attrNameLst>
                                      </p:cBhvr>
                                      <p:tavLst>
                                        <p:tav tm="0">
                                          <p:val>
                                            <p:strVal val="0-#ppt_w/2"/>
                                          </p:val>
                                        </p:tav>
                                        <p:tav tm="100000">
                                          <p:val>
                                            <p:strVal val="#ppt_x"/>
                                          </p:val>
                                        </p:tav>
                                      </p:tavLst>
                                    </p:anim>
                                    <p:anim calcmode="lin" valueType="num">
                                      <p:cBhvr additive="base">
                                        <p:cTn id="76" dur="500" fill="hold"/>
                                        <p:tgtEl>
                                          <p:spTgt spid="9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anim calcmode="lin" valueType="num">
                                      <p:cBhvr additive="base">
                                        <p:cTn id="79" dur="500" fill="hold"/>
                                        <p:tgtEl>
                                          <p:spTgt spid="92"/>
                                        </p:tgtEl>
                                        <p:attrNameLst>
                                          <p:attrName>ppt_x</p:attrName>
                                        </p:attrNameLst>
                                      </p:cBhvr>
                                      <p:tavLst>
                                        <p:tav tm="0">
                                          <p:val>
                                            <p:strVal val="0-#ppt_w/2"/>
                                          </p:val>
                                        </p:tav>
                                        <p:tav tm="100000">
                                          <p:val>
                                            <p:strVal val="#ppt_x"/>
                                          </p:val>
                                        </p:tav>
                                      </p:tavLst>
                                    </p:anim>
                                    <p:anim calcmode="lin" valueType="num">
                                      <p:cBhvr additive="base">
                                        <p:cTn id="80" dur="500" fill="hold"/>
                                        <p:tgtEl>
                                          <p:spTgt spid="92"/>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anim calcmode="lin" valueType="num">
                                      <p:cBhvr additive="base">
                                        <p:cTn id="83" dur="500" fill="hold"/>
                                        <p:tgtEl>
                                          <p:spTgt spid="93"/>
                                        </p:tgtEl>
                                        <p:attrNameLst>
                                          <p:attrName>ppt_x</p:attrName>
                                        </p:attrNameLst>
                                      </p:cBhvr>
                                      <p:tavLst>
                                        <p:tav tm="0">
                                          <p:val>
                                            <p:strVal val="0-#ppt_w/2"/>
                                          </p:val>
                                        </p:tav>
                                        <p:tav tm="100000">
                                          <p:val>
                                            <p:strVal val="#ppt_x"/>
                                          </p:val>
                                        </p:tav>
                                      </p:tavLst>
                                    </p:anim>
                                    <p:anim calcmode="lin" valueType="num">
                                      <p:cBhvr additive="base">
                                        <p:cTn id="84" dur="500" fill="hold"/>
                                        <p:tgtEl>
                                          <p:spTgt spid="93"/>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anim calcmode="lin" valueType="num">
                                      <p:cBhvr additive="base">
                                        <p:cTn id="87" dur="500" fill="hold"/>
                                        <p:tgtEl>
                                          <p:spTgt spid="94"/>
                                        </p:tgtEl>
                                        <p:attrNameLst>
                                          <p:attrName>ppt_x</p:attrName>
                                        </p:attrNameLst>
                                      </p:cBhvr>
                                      <p:tavLst>
                                        <p:tav tm="0">
                                          <p:val>
                                            <p:strVal val="0-#ppt_w/2"/>
                                          </p:val>
                                        </p:tav>
                                        <p:tav tm="100000">
                                          <p:val>
                                            <p:strVal val="#ppt_x"/>
                                          </p:val>
                                        </p:tav>
                                      </p:tavLst>
                                    </p:anim>
                                    <p:anim calcmode="lin" valueType="num">
                                      <p:cBhvr additive="base">
                                        <p:cTn id="88" dur="500" fill="hold"/>
                                        <p:tgtEl>
                                          <p:spTgt spid="9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anim calcmode="lin" valueType="num">
                                      <p:cBhvr additive="base">
                                        <p:cTn id="91" dur="500" fill="hold"/>
                                        <p:tgtEl>
                                          <p:spTgt spid="95"/>
                                        </p:tgtEl>
                                        <p:attrNameLst>
                                          <p:attrName>ppt_x</p:attrName>
                                        </p:attrNameLst>
                                      </p:cBhvr>
                                      <p:tavLst>
                                        <p:tav tm="0">
                                          <p:val>
                                            <p:strVal val="0-#ppt_w/2"/>
                                          </p:val>
                                        </p:tav>
                                        <p:tav tm="100000">
                                          <p:val>
                                            <p:strVal val="#ppt_x"/>
                                          </p:val>
                                        </p:tav>
                                      </p:tavLst>
                                    </p:anim>
                                    <p:anim calcmode="lin" valueType="num">
                                      <p:cBhvr additive="base">
                                        <p:cTn id="92" dur="500" fill="hold"/>
                                        <p:tgtEl>
                                          <p:spTgt spid="9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96"/>
                                        </p:tgtEl>
                                        <p:attrNameLst>
                                          <p:attrName>style.visibility</p:attrName>
                                        </p:attrNameLst>
                                      </p:cBhvr>
                                      <p:to>
                                        <p:strVal val="visible"/>
                                      </p:to>
                                    </p:set>
                                    <p:anim calcmode="lin" valueType="num">
                                      <p:cBhvr additive="base">
                                        <p:cTn id="95" dur="500" fill="hold"/>
                                        <p:tgtEl>
                                          <p:spTgt spid="96"/>
                                        </p:tgtEl>
                                        <p:attrNameLst>
                                          <p:attrName>ppt_x</p:attrName>
                                        </p:attrNameLst>
                                      </p:cBhvr>
                                      <p:tavLst>
                                        <p:tav tm="0">
                                          <p:val>
                                            <p:strVal val="0-#ppt_w/2"/>
                                          </p:val>
                                        </p:tav>
                                        <p:tav tm="100000">
                                          <p:val>
                                            <p:strVal val="#ppt_x"/>
                                          </p:val>
                                        </p:tav>
                                      </p:tavLst>
                                    </p:anim>
                                    <p:anim calcmode="lin" valueType="num">
                                      <p:cBhvr additive="base">
                                        <p:cTn id="96" dur="500" fill="hold"/>
                                        <p:tgtEl>
                                          <p:spTgt spid="96"/>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97"/>
                                        </p:tgtEl>
                                        <p:attrNameLst>
                                          <p:attrName>style.visibility</p:attrName>
                                        </p:attrNameLst>
                                      </p:cBhvr>
                                      <p:to>
                                        <p:strVal val="visible"/>
                                      </p:to>
                                    </p:set>
                                    <p:anim calcmode="lin" valueType="num">
                                      <p:cBhvr additive="base">
                                        <p:cTn id="99" dur="500" fill="hold"/>
                                        <p:tgtEl>
                                          <p:spTgt spid="97"/>
                                        </p:tgtEl>
                                        <p:attrNameLst>
                                          <p:attrName>ppt_x</p:attrName>
                                        </p:attrNameLst>
                                      </p:cBhvr>
                                      <p:tavLst>
                                        <p:tav tm="0">
                                          <p:val>
                                            <p:strVal val="0-#ppt_w/2"/>
                                          </p:val>
                                        </p:tav>
                                        <p:tav tm="100000">
                                          <p:val>
                                            <p:strVal val="#ppt_x"/>
                                          </p:val>
                                        </p:tav>
                                      </p:tavLst>
                                    </p:anim>
                                    <p:anim calcmode="lin" valueType="num">
                                      <p:cBhvr additive="base">
                                        <p:cTn id="100" dur="500" fill="hold"/>
                                        <p:tgtEl>
                                          <p:spTgt spid="97"/>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98"/>
                                        </p:tgtEl>
                                        <p:attrNameLst>
                                          <p:attrName>style.visibility</p:attrName>
                                        </p:attrNameLst>
                                      </p:cBhvr>
                                      <p:to>
                                        <p:strVal val="visible"/>
                                      </p:to>
                                    </p:set>
                                    <p:anim calcmode="lin" valueType="num">
                                      <p:cBhvr additive="base">
                                        <p:cTn id="103" dur="500" fill="hold"/>
                                        <p:tgtEl>
                                          <p:spTgt spid="98"/>
                                        </p:tgtEl>
                                        <p:attrNameLst>
                                          <p:attrName>ppt_x</p:attrName>
                                        </p:attrNameLst>
                                      </p:cBhvr>
                                      <p:tavLst>
                                        <p:tav tm="0">
                                          <p:val>
                                            <p:strVal val="0-#ppt_w/2"/>
                                          </p:val>
                                        </p:tav>
                                        <p:tav tm="100000">
                                          <p:val>
                                            <p:strVal val="#ppt_x"/>
                                          </p:val>
                                        </p:tav>
                                      </p:tavLst>
                                    </p:anim>
                                    <p:anim calcmode="lin" valueType="num">
                                      <p:cBhvr additive="base">
                                        <p:cTn id="104" dur="500" fill="hold"/>
                                        <p:tgtEl>
                                          <p:spTgt spid="98"/>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99"/>
                                        </p:tgtEl>
                                        <p:attrNameLst>
                                          <p:attrName>style.visibility</p:attrName>
                                        </p:attrNameLst>
                                      </p:cBhvr>
                                      <p:to>
                                        <p:strVal val="visible"/>
                                      </p:to>
                                    </p:set>
                                    <p:anim calcmode="lin" valueType="num">
                                      <p:cBhvr additive="base">
                                        <p:cTn id="107" dur="500" fill="hold"/>
                                        <p:tgtEl>
                                          <p:spTgt spid="99"/>
                                        </p:tgtEl>
                                        <p:attrNameLst>
                                          <p:attrName>ppt_x</p:attrName>
                                        </p:attrNameLst>
                                      </p:cBhvr>
                                      <p:tavLst>
                                        <p:tav tm="0">
                                          <p:val>
                                            <p:strVal val="0-#ppt_w/2"/>
                                          </p:val>
                                        </p:tav>
                                        <p:tav tm="100000">
                                          <p:val>
                                            <p:strVal val="#ppt_x"/>
                                          </p:val>
                                        </p:tav>
                                      </p:tavLst>
                                    </p:anim>
                                    <p:anim calcmode="lin" valueType="num">
                                      <p:cBhvr additive="base">
                                        <p:cTn id="108" dur="500" fill="hold"/>
                                        <p:tgtEl>
                                          <p:spTgt spid="99"/>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100"/>
                                        </p:tgtEl>
                                        <p:attrNameLst>
                                          <p:attrName>style.visibility</p:attrName>
                                        </p:attrNameLst>
                                      </p:cBhvr>
                                      <p:to>
                                        <p:strVal val="visible"/>
                                      </p:to>
                                    </p:set>
                                    <p:anim calcmode="lin" valueType="num">
                                      <p:cBhvr additive="base">
                                        <p:cTn id="111" dur="500" fill="hold"/>
                                        <p:tgtEl>
                                          <p:spTgt spid="100"/>
                                        </p:tgtEl>
                                        <p:attrNameLst>
                                          <p:attrName>ppt_x</p:attrName>
                                        </p:attrNameLst>
                                      </p:cBhvr>
                                      <p:tavLst>
                                        <p:tav tm="0">
                                          <p:val>
                                            <p:strVal val="0-#ppt_w/2"/>
                                          </p:val>
                                        </p:tav>
                                        <p:tav tm="100000">
                                          <p:val>
                                            <p:strVal val="#ppt_x"/>
                                          </p:val>
                                        </p:tav>
                                      </p:tavLst>
                                    </p:anim>
                                    <p:anim calcmode="lin" valueType="num">
                                      <p:cBhvr additive="base">
                                        <p:cTn id="112" dur="500" fill="hold"/>
                                        <p:tgtEl>
                                          <p:spTgt spid="100"/>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101"/>
                                        </p:tgtEl>
                                        <p:attrNameLst>
                                          <p:attrName>style.visibility</p:attrName>
                                        </p:attrNameLst>
                                      </p:cBhvr>
                                      <p:to>
                                        <p:strVal val="visible"/>
                                      </p:to>
                                    </p:set>
                                    <p:anim calcmode="lin" valueType="num">
                                      <p:cBhvr additive="base">
                                        <p:cTn id="115" dur="500" fill="hold"/>
                                        <p:tgtEl>
                                          <p:spTgt spid="101"/>
                                        </p:tgtEl>
                                        <p:attrNameLst>
                                          <p:attrName>ppt_x</p:attrName>
                                        </p:attrNameLst>
                                      </p:cBhvr>
                                      <p:tavLst>
                                        <p:tav tm="0">
                                          <p:val>
                                            <p:strVal val="0-#ppt_w/2"/>
                                          </p:val>
                                        </p:tav>
                                        <p:tav tm="100000">
                                          <p:val>
                                            <p:strVal val="#ppt_x"/>
                                          </p:val>
                                        </p:tav>
                                      </p:tavLst>
                                    </p:anim>
                                    <p:anim calcmode="lin" valueType="num">
                                      <p:cBhvr additive="base">
                                        <p:cTn id="116" dur="500" fill="hold"/>
                                        <p:tgtEl>
                                          <p:spTgt spid="101"/>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102"/>
                                        </p:tgtEl>
                                        <p:attrNameLst>
                                          <p:attrName>style.visibility</p:attrName>
                                        </p:attrNameLst>
                                      </p:cBhvr>
                                      <p:to>
                                        <p:strVal val="visible"/>
                                      </p:to>
                                    </p:set>
                                    <p:anim calcmode="lin" valueType="num">
                                      <p:cBhvr additive="base">
                                        <p:cTn id="119" dur="500" fill="hold"/>
                                        <p:tgtEl>
                                          <p:spTgt spid="102"/>
                                        </p:tgtEl>
                                        <p:attrNameLst>
                                          <p:attrName>ppt_x</p:attrName>
                                        </p:attrNameLst>
                                      </p:cBhvr>
                                      <p:tavLst>
                                        <p:tav tm="0">
                                          <p:val>
                                            <p:strVal val="0-#ppt_w/2"/>
                                          </p:val>
                                        </p:tav>
                                        <p:tav tm="100000">
                                          <p:val>
                                            <p:strVal val="#ppt_x"/>
                                          </p:val>
                                        </p:tav>
                                      </p:tavLst>
                                    </p:anim>
                                    <p:anim calcmode="lin" valueType="num">
                                      <p:cBhvr additive="base">
                                        <p:cTn id="120" dur="500" fill="hold"/>
                                        <p:tgtEl>
                                          <p:spTgt spid="102"/>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103"/>
                                        </p:tgtEl>
                                        <p:attrNameLst>
                                          <p:attrName>style.visibility</p:attrName>
                                        </p:attrNameLst>
                                      </p:cBhvr>
                                      <p:to>
                                        <p:strVal val="visible"/>
                                      </p:to>
                                    </p:set>
                                    <p:anim calcmode="lin" valueType="num">
                                      <p:cBhvr additive="base">
                                        <p:cTn id="123" dur="500" fill="hold"/>
                                        <p:tgtEl>
                                          <p:spTgt spid="103"/>
                                        </p:tgtEl>
                                        <p:attrNameLst>
                                          <p:attrName>ppt_x</p:attrName>
                                        </p:attrNameLst>
                                      </p:cBhvr>
                                      <p:tavLst>
                                        <p:tav tm="0">
                                          <p:val>
                                            <p:strVal val="0-#ppt_w/2"/>
                                          </p:val>
                                        </p:tav>
                                        <p:tav tm="100000">
                                          <p:val>
                                            <p:strVal val="#ppt_x"/>
                                          </p:val>
                                        </p:tav>
                                      </p:tavLst>
                                    </p:anim>
                                    <p:anim calcmode="lin" valueType="num">
                                      <p:cBhvr additive="base">
                                        <p:cTn id="124" dur="500" fill="hold"/>
                                        <p:tgtEl>
                                          <p:spTgt spid="103"/>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104"/>
                                        </p:tgtEl>
                                        <p:attrNameLst>
                                          <p:attrName>style.visibility</p:attrName>
                                        </p:attrNameLst>
                                      </p:cBhvr>
                                      <p:to>
                                        <p:strVal val="visible"/>
                                      </p:to>
                                    </p:set>
                                    <p:anim calcmode="lin" valueType="num">
                                      <p:cBhvr additive="base">
                                        <p:cTn id="127" dur="500" fill="hold"/>
                                        <p:tgtEl>
                                          <p:spTgt spid="104"/>
                                        </p:tgtEl>
                                        <p:attrNameLst>
                                          <p:attrName>ppt_x</p:attrName>
                                        </p:attrNameLst>
                                      </p:cBhvr>
                                      <p:tavLst>
                                        <p:tav tm="0">
                                          <p:val>
                                            <p:strVal val="0-#ppt_w/2"/>
                                          </p:val>
                                        </p:tav>
                                        <p:tav tm="100000">
                                          <p:val>
                                            <p:strVal val="#ppt_x"/>
                                          </p:val>
                                        </p:tav>
                                      </p:tavLst>
                                    </p:anim>
                                    <p:anim calcmode="lin" valueType="num">
                                      <p:cBhvr additive="base">
                                        <p:cTn id="128" dur="500" fill="hold"/>
                                        <p:tgtEl>
                                          <p:spTgt spid="104"/>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105"/>
                                        </p:tgtEl>
                                        <p:attrNameLst>
                                          <p:attrName>style.visibility</p:attrName>
                                        </p:attrNameLst>
                                      </p:cBhvr>
                                      <p:to>
                                        <p:strVal val="visible"/>
                                      </p:to>
                                    </p:set>
                                    <p:anim calcmode="lin" valueType="num">
                                      <p:cBhvr additive="base">
                                        <p:cTn id="131" dur="500" fill="hold"/>
                                        <p:tgtEl>
                                          <p:spTgt spid="105"/>
                                        </p:tgtEl>
                                        <p:attrNameLst>
                                          <p:attrName>ppt_x</p:attrName>
                                        </p:attrNameLst>
                                      </p:cBhvr>
                                      <p:tavLst>
                                        <p:tav tm="0">
                                          <p:val>
                                            <p:strVal val="0-#ppt_w/2"/>
                                          </p:val>
                                        </p:tav>
                                        <p:tav tm="100000">
                                          <p:val>
                                            <p:strVal val="#ppt_x"/>
                                          </p:val>
                                        </p:tav>
                                      </p:tavLst>
                                    </p:anim>
                                    <p:anim calcmode="lin" valueType="num">
                                      <p:cBhvr additive="base">
                                        <p:cTn id="132" dur="500" fill="hold"/>
                                        <p:tgtEl>
                                          <p:spTgt spid="105"/>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1" fill="hold">
                                          <p:stCondLst>
                                            <p:cond delay="0"/>
                                          </p:stCondLst>
                                        </p:cTn>
                                        <p:tgtEl>
                                          <p:spTgt spid="106"/>
                                        </p:tgtEl>
                                        <p:attrNameLst>
                                          <p:attrName>style.visibility</p:attrName>
                                        </p:attrNameLst>
                                      </p:cBhvr>
                                      <p:to>
                                        <p:strVal val="visible"/>
                                      </p:to>
                                    </p:set>
                                    <p:anim calcmode="lin" valueType="num">
                                      <p:cBhvr additive="base">
                                        <p:cTn id="135" dur="500" fill="hold"/>
                                        <p:tgtEl>
                                          <p:spTgt spid="106"/>
                                        </p:tgtEl>
                                        <p:attrNameLst>
                                          <p:attrName>ppt_x</p:attrName>
                                        </p:attrNameLst>
                                      </p:cBhvr>
                                      <p:tavLst>
                                        <p:tav tm="0">
                                          <p:val>
                                            <p:strVal val="0-#ppt_w/2"/>
                                          </p:val>
                                        </p:tav>
                                        <p:tav tm="100000">
                                          <p:val>
                                            <p:strVal val="#ppt_x"/>
                                          </p:val>
                                        </p:tav>
                                      </p:tavLst>
                                    </p:anim>
                                    <p:anim calcmode="lin" valueType="num">
                                      <p:cBhvr additive="base">
                                        <p:cTn id="136" dur="500" fill="hold"/>
                                        <p:tgtEl>
                                          <p:spTgt spid="106"/>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0"/>
                                  </p:stCondLst>
                                  <p:childTnLst>
                                    <p:set>
                                      <p:cBhvr>
                                        <p:cTn id="138" dur="1" fill="hold">
                                          <p:stCondLst>
                                            <p:cond delay="0"/>
                                          </p:stCondLst>
                                        </p:cTn>
                                        <p:tgtEl>
                                          <p:spTgt spid="107"/>
                                        </p:tgtEl>
                                        <p:attrNameLst>
                                          <p:attrName>style.visibility</p:attrName>
                                        </p:attrNameLst>
                                      </p:cBhvr>
                                      <p:to>
                                        <p:strVal val="visible"/>
                                      </p:to>
                                    </p:set>
                                    <p:anim calcmode="lin" valueType="num">
                                      <p:cBhvr additive="base">
                                        <p:cTn id="139" dur="500" fill="hold"/>
                                        <p:tgtEl>
                                          <p:spTgt spid="107"/>
                                        </p:tgtEl>
                                        <p:attrNameLst>
                                          <p:attrName>ppt_x</p:attrName>
                                        </p:attrNameLst>
                                      </p:cBhvr>
                                      <p:tavLst>
                                        <p:tav tm="0">
                                          <p:val>
                                            <p:strVal val="0-#ppt_w/2"/>
                                          </p:val>
                                        </p:tav>
                                        <p:tav tm="100000">
                                          <p:val>
                                            <p:strVal val="#ppt_x"/>
                                          </p:val>
                                        </p:tav>
                                      </p:tavLst>
                                    </p:anim>
                                    <p:anim calcmode="lin" valueType="num">
                                      <p:cBhvr additive="base">
                                        <p:cTn id="140" dur="500" fill="hold"/>
                                        <p:tgtEl>
                                          <p:spTgt spid="107"/>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0"/>
                                  </p:stCondLst>
                                  <p:childTnLst>
                                    <p:set>
                                      <p:cBhvr>
                                        <p:cTn id="142" dur="1" fill="hold">
                                          <p:stCondLst>
                                            <p:cond delay="0"/>
                                          </p:stCondLst>
                                        </p:cTn>
                                        <p:tgtEl>
                                          <p:spTgt spid="108"/>
                                        </p:tgtEl>
                                        <p:attrNameLst>
                                          <p:attrName>style.visibility</p:attrName>
                                        </p:attrNameLst>
                                      </p:cBhvr>
                                      <p:to>
                                        <p:strVal val="visible"/>
                                      </p:to>
                                    </p:set>
                                    <p:anim calcmode="lin" valueType="num">
                                      <p:cBhvr additive="base">
                                        <p:cTn id="143" dur="500" fill="hold"/>
                                        <p:tgtEl>
                                          <p:spTgt spid="108"/>
                                        </p:tgtEl>
                                        <p:attrNameLst>
                                          <p:attrName>ppt_x</p:attrName>
                                        </p:attrNameLst>
                                      </p:cBhvr>
                                      <p:tavLst>
                                        <p:tav tm="0">
                                          <p:val>
                                            <p:strVal val="0-#ppt_w/2"/>
                                          </p:val>
                                        </p:tav>
                                        <p:tav tm="100000">
                                          <p:val>
                                            <p:strVal val="#ppt_x"/>
                                          </p:val>
                                        </p:tav>
                                      </p:tavLst>
                                    </p:anim>
                                    <p:anim calcmode="lin" valueType="num">
                                      <p:cBhvr additive="base">
                                        <p:cTn id="144" dur="500" fill="hold"/>
                                        <p:tgtEl>
                                          <p:spTgt spid="108"/>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stCondLst>
                                    <p:cond delay="0"/>
                                  </p:stCondLst>
                                  <p:childTnLst>
                                    <p:set>
                                      <p:cBhvr>
                                        <p:cTn id="146" dur="1" fill="hold">
                                          <p:stCondLst>
                                            <p:cond delay="0"/>
                                          </p:stCondLst>
                                        </p:cTn>
                                        <p:tgtEl>
                                          <p:spTgt spid="109"/>
                                        </p:tgtEl>
                                        <p:attrNameLst>
                                          <p:attrName>style.visibility</p:attrName>
                                        </p:attrNameLst>
                                      </p:cBhvr>
                                      <p:to>
                                        <p:strVal val="visible"/>
                                      </p:to>
                                    </p:set>
                                    <p:anim calcmode="lin" valueType="num">
                                      <p:cBhvr additive="base">
                                        <p:cTn id="147" dur="500" fill="hold"/>
                                        <p:tgtEl>
                                          <p:spTgt spid="109"/>
                                        </p:tgtEl>
                                        <p:attrNameLst>
                                          <p:attrName>ppt_x</p:attrName>
                                        </p:attrNameLst>
                                      </p:cBhvr>
                                      <p:tavLst>
                                        <p:tav tm="0">
                                          <p:val>
                                            <p:strVal val="0-#ppt_w/2"/>
                                          </p:val>
                                        </p:tav>
                                        <p:tav tm="100000">
                                          <p:val>
                                            <p:strVal val="#ppt_x"/>
                                          </p:val>
                                        </p:tav>
                                      </p:tavLst>
                                    </p:anim>
                                    <p:anim calcmode="lin" valueType="num">
                                      <p:cBhvr additive="base">
                                        <p:cTn id="148" dur="500" fill="hold"/>
                                        <p:tgtEl>
                                          <p:spTgt spid="109"/>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0"/>
                                  </p:stCondLst>
                                  <p:childTnLst>
                                    <p:set>
                                      <p:cBhvr>
                                        <p:cTn id="150" dur="1" fill="hold">
                                          <p:stCondLst>
                                            <p:cond delay="0"/>
                                          </p:stCondLst>
                                        </p:cTn>
                                        <p:tgtEl>
                                          <p:spTgt spid="110"/>
                                        </p:tgtEl>
                                        <p:attrNameLst>
                                          <p:attrName>style.visibility</p:attrName>
                                        </p:attrNameLst>
                                      </p:cBhvr>
                                      <p:to>
                                        <p:strVal val="visible"/>
                                      </p:to>
                                    </p:set>
                                    <p:anim calcmode="lin" valueType="num">
                                      <p:cBhvr additive="base">
                                        <p:cTn id="151" dur="500" fill="hold"/>
                                        <p:tgtEl>
                                          <p:spTgt spid="110"/>
                                        </p:tgtEl>
                                        <p:attrNameLst>
                                          <p:attrName>ppt_x</p:attrName>
                                        </p:attrNameLst>
                                      </p:cBhvr>
                                      <p:tavLst>
                                        <p:tav tm="0">
                                          <p:val>
                                            <p:strVal val="0-#ppt_w/2"/>
                                          </p:val>
                                        </p:tav>
                                        <p:tav tm="100000">
                                          <p:val>
                                            <p:strVal val="#ppt_x"/>
                                          </p:val>
                                        </p:tav>
                                      </p:tavLst>
                                    </p:anim>
                                    <p:anim calcmode="lin" valueType="num">
                                      <p:cBhvr additive="base">
                                        <p:cTn id="152" dur="500" fill="hold"/>
                                        <p:tgtEl>
                                          <p:spTgt spid="110"/>
                                        </p:tgtEl>
                                        <p:attrNameLst>
                                          <p:attrName>ppt_y</p:attrName>
                                        </p:attrNameLst>
                                      </p:cBhvr>
                                      <p:tavLst>
                                        <p:tav tm="0">
                                          <p:val>
                                            <p:strVal val="#ppt_y"/>
                                          </p:val>
                                        </p:tav>
                                        <p:tav tm="100000">
                                          <p:val>
                                            <p:strVal val="#ppt_y"/>
                                          </p:val>
                                        </p:tav>
                                      </p:tavLst>
                                    </p:anim>
                                  </p:childTnLst>
                                </p:cTn>
                              </p:par>
                              <p:par>
                                <p:cTn id="153" presetID="2" presetClass="entr" presetSubtype="8" fill="hold" grpId="0" nodeType="withEffect">
                                  <p:stCondLst>
                                    <p:cond delay="0"/>
                                  </p:stCondLst>
                                  <p:childTnLst>
                                    <p:set>
                                      <p:cBhvr>
                                        <p:cTn id="154" dur="1" fill="hold">
                                          <p:stCondLst>
                                            <p:cond delay="0"/>
                                          </p:stCondLst>
                                        </p:cTn>
                                        <p:tgtEl>
                                          <p:spTgt spid="111"/>
                                        </p:tgtEl>
                                        <p:attrNameLst>
                                          <p:attrName>style.visibility</p:attrName>
                                        </p:attrNameLst>
                                      </p:cBhvr>
                                      <p:to>
                                        <p:strVal val="visible"/>
                                      </p:to>
                                    </p:set>
                                    <p:anim calcmode="lin" valueType="num">
                                      <p:cBhvr additive="base">
                                        <p:cTn id="155" dur="500" fill="hold"/>
                                        <p:tgtEl>
                                          <p:spTgt spid="111"/>
                                        </p:tgtEl>
                                        <p:attrNameLst>
                                          <p:attrName>ppt_x</p:attrName>
                                        </p:attrNameLst>
                                      </p:cBhvr>
                                      <p:tavLst>
                                        <p:tav tm="0">
                                          <p:val>
                                            <p:strVal val="0-#ppt_w/2"/>
                                          </p:val>
                                        </p:tav>
                                        <p:tav tm="100000">
                                          <p:val>
                                            <p:strVal val="#ppt_x"/>
                                          </p:val>
                                        </p:tav>
                                      </p:tavLst>
                                    </p:anim>
                                    <p:anim calcmode="lin" valueType="num">
                                      <p:cBhvr additive="base">
                                        <p:cTn id="156" dur="500" fill="hold"/>
                                        <p:tgtEl>
                                          <p:spTgt spid="111"/>
                                        </p:tgtEl>
                                        <p:attrNameLst>
                                          <p:attrName>ppt_y</p:attrName>
                                        </p:attrNameLst>
                                      </p:cBhvr>
                                      <p:tavLst>
                                        <p:tav tm="0">
                                          <p:val>
                                            <p:strVal val="#ppt_y"/>
                                          </p:val>
                                        </p:tav>
                                        <p:tav tm="100000">
                                          <p:val>
                                            <p:strVal val="#ppt_y"/>
                                          </p:val>
                                        </p:tav>
                                      </p:tavLst>
                                    </p:anim>
                                  </p:childTnLst>
                                </p:cTn>
                              </p:par>
                              <p:par>
                                <p:cTn id="157" presetID="2" presetClass="entr" presetSubtype="8" fill="hold" grpId="0" nodeType="withEffect">
                                  <p:stCondLst>
                                    <p:cond delay="0"/>
                                  </p:stCondLst>
                                  <p:childTnLst>
                                    <p:set>
                                      <p:cBhvr>
                                        <p:cTn id="158" dur="1" fill="hold">
                                          <p:stCondLst>
                                            <p:cond delay="0"/>
                                          </p:stCondLst>
                                        </p:cTn>
                                        <p:tgtEl>
                                          <p:spTgt spid="112"/>
                                        </p:tgtEl>
                                        <p:attrNameLst>
                                          <p:attrName>style.visibility</p:attrName>
                                        </p:attrNameLst>
                                      </p:cBhvr>
                                      <p:to>
                                        <p:strVal val="visible"/>
                                      </p:to>
                                    </p:set>
                                    <p:anim calcmode="lin" valueType="num">
                                      <p:cBhvr additive="base">
                                        <p:cTn id="159" dur="500" fill="hold"/>
                                        <p:tgtEl>
                                          <p:spTgt spid="112"/>
                                        </p:tgtEl>
                                        <p:attrNameLst>
                                          <p:attrName>ppt_x</p:attrName>
                                        </p:attrNameLst>
                                      </p:cBhvr>
                                      <p:tavLst>
                                        <p:tav tm="0">
                                          <p:val>
                                            <p:strVal val="0-#ppt_w/2"/>
                                          </p:val>
                                        </p:tav>
                                        <p:tav tm="100000">
                                          <p:val>
                                            <p:strVal val="#ppt_x"/>
                                          </p:val>
                                        </p:tav>
                                      </p:tavLst>
                                    </p:anim>
                                    <p:anim calcmode="lin" valueType="num">
                                      <p:cBhvr additive="base">
                                        <p:cTn id="160" dur="500" fill="hold"/>
                                        <p:tgtEl>
                                          <p:spTgt spid="112"/>
                                        </p:tgtEl>
                                        <p:attrNameLst>
                                          <p:attrName>ppt_y</p:attrName>
                                        </p:attrNameLst>
                                      </p:cBhvr>
                                      <p:tavLst>
                                        <p:tav tm="0">
                                          <p:val>
                                            <p:strVal val="#ppt_y"/>
                                          </p:val>
                                        </p:tav>
                                        <p:tav tm="100000">
                                          <p:val>
                                            <p:strVal val="#ppt_y"/>
                                          </p:val>
                                        </p:tav>
                                      </p:tavLst>
                                    </p:anim>
                                  </p:childTnLst>
                                </p:cTn>
                              </p:par>
                            </p:childTnLst>
                          </p:cTn>
                        </p:par>
                        <p:par>
                          <p:cTn id="161" fill="hold">
                            <p:stCondLst>
                              <p:cond delay="500"/>
                            </p:stCondLst>
                            <p:childTnLst>
                              <p:par>
                                <p:cTn id="162" presetID="2" presetClass="entr" presetSubtype="1" fill="hold" grpId="0" nodeType="afterEffect">
                                  <p:stCondLst>
                                    <p:cond delay="0"/>
                                  </p:stCondLst>
                                  <p:childTnLst>
                                    <p:set>
                                      <p:cBhvr>
                                        <p:cTn id="163" dur="1" fill="hold">
                                          <p:stCondLst>
                                            <p:cond delay="0"/>
                                          </p:stCondLst>
                                        </p:cTn>
                                        <p:tgtEl>
                                          <p:spTgt spid="74"/>
                                        </p:tgtEl>
                                        <p:attrNameLst>
                                          <p:attrName>style.visibility</p:attrName>
                                        </p:attrNameLst>
                                      </p:cBhvr>
                                      <p:to>
                                        <p:strVal val="visible"/>
                                      </p:to>
                                    </p:set>
                                    <p:anim calcmode="lin" valueType="num">
                                      <p:cBhvr additive="base">
                                        <p:cTn id="164" dur="500" fill="hold"/>
                                        <p:tgtEl>
                                          <p:spTgt spid="74"/>
                                        </p:tgtEl>
                                        <p:attrNameLst>
                                          <p:attrName>ppt_x</p:attrName>
                                        </p:attrNameLst>
                                      </p:cBhvr>
                                      <p:tavLst>
                                        <p:tav tm="0">
                                          <p:val>
                                            <p:strVal val="#ppt_x"/>
                                          </p:val>
                                        </p:tav>
                                        <p:tav tm="100000">
                                          <p:val>
                                            <p:strVal val="#ppt_x"/>
                                          </p:val>
                                        </p:tav>
                                      </p:tavLst>
                                    </p:anim>
                                    <p:anim calcmode="lin" valueType="num">
                                      <p:cBhvr additive="base">
                                        <p:cTn id="165" dur="500" fill="hold"/>
                                        <p:tgtEl>
                                          <p:spTgt spid="74"/>
                                        </p:tgtEl>
                                        <p:attrNameLst>
                                          <p:attrName>ppt_y</p:attrName>
                                        </p:attrNameLst>
                                      </p:cBhvr>
                                      <p:tavLst>
                                        <p:tav tm="0">
                                          <p:val>
                                            <p:strVal val="0-#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fade">
                                      <p:cBhvr>
                                        <p:cTn id="170" dur="500"/>
                                        <p:tgtEl>
                                          <p:spTgt spid="46"/>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30"/>
                                        </p:tgtEl>
                                        <p:attrNameLst>
                                          <p:attrName>style.visibility</p:attrName>
                                        </p:attrNameLst>
                                      </p:cBhvr>
                                      <p:to>
                                        <p:strVal val="visible"/>
                                      </p:to>
                                    </p:set>
                                    <p:animEffect transition="in" filter="wipe(left)">
                                      <p:cBhvr>
                                        <p:cTn id="175" dur="500"/>
                                        <p:tgtEl>
                                          <p:spTgt spid="30"/>
                                        </p:tgtEl>
                                      </p:cBhvr>
                                    </p:animEffect>
                                  </p:childTnLst>
                                </p:cTn>
                              </p:par>
                              <p:par>
                                <p:cTn id="176" presetID="22" presetClass="entr" presetSubtype="8" fill="hold" grpId="0" nodeType="withEffect">
                                  <p:stCondLst>
                                    <p:cond delay="0"/>
                                  </p:stCondLst>
                                  <p:childTnLst>
                                    <p:set>
                                      <p:cBhvr>
                                        <p:cTn id="177" dur="1" fill="hold">
                                          <p:stCondLst>
                                            <p:cond delay="0"/>
                                          </p:stCondLst>
                                        </p:cTn>
                                        <p:tgtEl>
                                          <p:spTgt spid="32"/>
                                        </p:tgtEl>
                                        <p:attrNameLst>
                                          <p:attrName>style.visibility</p:attrName>
                                        </p:attrNameLst>
                                      </p:cBhvr>
                                      <p:to>
                                        <p:strVal val="visible"/>
                                      </p:to>
                                    </p:set>
                                    <p:animEffect transition="in" filter="wipe(left)">
                                      <p:cBhvr>
                                        <p:cTn id="178" dur="500"/>
                                        <p:tgtEl>
                                          <p:spTgt spid="32"/>
                                        </p:tgtEl>
                                      </p:cBhvr>
                                    </p:animEffect>
                                  </p:childTnLst>
                                </p:cTn>
                              </p:par>
                              <p:par>
                                <p:cTn id="179" presetID="22" presetClass="entr" presetSubtype="8" fill="hold" nodeType="withEffect">
                                  <p:stCondLst>
                                    <p:cond delay="0"/>
                                  </p:stCondLst>
                                  <p:childTnLst>
                                    <p:set>
                                      <p:cBhvr>
                                        <p:cTn id="180" dur="1" fill="hold">
                                          <p:stCondLst>
                                            <p:cond delay="0"/>
                                          </p:stCondLst>
                                        </p:cTn>
                                        <p:tgtEl>
                                          <p:spTgt spid="36"/>
                                        </p:tgtEl>
                                        <p:attrNameLst>
                                          <p:attrName>style.visibility</p:attrName>
                                        </p:attrNameLst>
                                      </p:cBhvr>
                                      <p:to>
                                        <p:strVal val="visible"/>
                                      </p:to>
                                    </p:set>
                                    <p:animEffect transition="in" filter="wipe(left)">
                                      <p:cBhvr>
                                        <p:cTn id="181" dur="500"/>
                                        <p:tgtEl>
                                          <p:spTgt spid="36"/>
                                        </p:tgtEl>
                                      </p:cBhvr>
                                    </p:animEffect>
                                  </p:childTnLst>
                                </p:cTn>
                              </p:par>
                              <p:par>
                                <p:cTn id="182" presetID="22" presetClass="entr" presetSubtype="8" fill="hold" nodeType="withEffect">
                                  <p:stCondLst>
                                    <p:cond delay="0"/>
                                  </p:stCondLst>
                                  <p:childTnLst>
                                    <p:set>
                                      <p:cBhvr>
                                        <p:cTn id="183" dur="1" fill="hold">
                                          <p:stCondLst>
                                            <p:cond delay="0"/>
                                          </p:stCondLst>
                                        </p:cTn>
                                        <p:tgtEl>
                                          <p:spTgt spid="37"/>
                                        </p:tgtEl>
                                        <p:attrNameLst>
                                          <p:attrName>style.visibility</p:attrName>
                                        </p:attrNameLst>
                                      </p:cBhvr>
                                      <p:to>
                                        <p:strVal val="visible"/>
                                      </p:to>
                                    </p:set>
                                    <p:animEffect transition="in" filter="wipe(left)">
                                      <p:cBhvr>
                                        <p:cTn id="184" dur="500"/>
                                        <p:tgtEl>
                                          <p:spTgt spid="37"/>
                                        </p:tgtEl>
                                      </p:cBhvr>
                                    </p:animEffect>
                                  </p:childTnLst>
                                </p:cTn>
                              </p:par>
                              <p:par>
                                <p:cTn id="185" presetID="22" presetClass="entr" presetSubtype="8" fill="hold" nodeType="withEffect">
                                  <p:stCondLst>
                                    <p:cond delay="0"/>
                                  </p:stCondLst>
                                  <p:childTnLst>
                                    <p:set>
                                      <p:cBhvr>
                                        <p:cTn id="186" dur="1" fill="hold">
                                          <p:stCondLst>
                                            <p:cond delay="0"/>
                                          </p:stCondLst>
                                        </p:cTn>
                                        <p:tgtEl>
                                          <p:spTgt spid="41"/>
                                        </p:tgtEl>
                                        <p:attrNameLst>
                                          <p:attrName>style.visibility</p:attrName>
                                        </p:attrNameLst>
                                      </p:cBhvr>
                                      <p:to>
                                        <p:strVal val="visible"/>
                                      </p:to>
                                    </p:set>
                                    <p:animEffect transition="in" filter="wipe(left)">
                                      <p:cBhvr>
                                        <p:cTn id="187" dur="500"/>
                                        <p:tgtEl>
                                          <p:spTgt spid="41"/>
                                        </p:tgtEl>
                                      </p:cBhvr>
                                    </p:animEffect>
                                  </p:childTnLst>
                                </p:cTn>
                              </p:par>
                              <p:par>
                                <p:cTn id="188" presetID="22" presetClass="entr" presetSubtype="8" fill="hold" grpId="0" nodeType="withEffect">
                                  <p:stCondLst>
                                    <p:cond delay="0"/>
                                  </p:stCondLst>
                                  <p:childTnLst>
                                    <p:set>
                                      <p:cBhvr>
                                        <p:cTn id="189" dur="1" fill="hold">
                                          <p:stCondLst>
                                            <p:cond delay="0"/>
                                          </p:stCondLst>
                                        </p:cTn>
                                        <p:tgtEl>
                                          <p:spTgt spid="48"/>
                                        </p:tgtEl>
                                        <p:attrNameLst>
                                          <p:attrName>style.visibility</p:attrName>
                                        </p:attrNameLst>
                                      </p:cBhvr>
                                      <p:to>
                                        <p:strVal val="visible"/>
                                      </p:to>
                                    </p:set>
                                    <p:animEffect transition="in" filter="wipe(left)">
                                      <p:cBhvr>
                                        <p:cTn id="190" dur="500"/>
                                        <p:tgtEl>
                                          <p:spTgt spid="48"/>
                                        </p:tgtEl>
                                      </p:cBhvr>
                                    </p:animEffect>
                                  </p:childTnLst>
                                </p:cTn>
                              </p:par>
                              <p:par>
                                <p:cTn id="191" presetID="22" presetClass="entr" presetSubtype="8" fill="hold" nodeType="withEffect">
                                  <p:stCondLst>
                                    <p:cond delay="0"/>
                                  </p:stCondLst>
                                  <p:childTnLst>
                                    <p:set>
                                      <p:cBhvr>
                                        <p:cTn id="192" dur="1" fill="hold">
                                          <p:stCondLst>
                                            <p:cond delay="0"/>
                                          </p:stCondLst>
                                        </p:cTn>
                                        <p:tgtEl>
                                          <p:spTgt spid="49"/>
                                        </p:tgtEl>
                                        <p:attrNameLst>
                                          <p:attrName>style.visibility</p:attrName>
                                        </p:attrNameLst>
                                      </p:cBhvr>
                                      <p:to>
                                        <p:strVal val="visible"/>
                                      </p:to>
                                    </p:set>
                                    <p:animEffect transition="in" filter="wipe(left)">
                                      <p:cBhvr>
                                        <p:cTn id="193" dur="500"/>
                                        <p:tgtEl>
                                          <p:spTgt spid="49"/>
                                        </p:tgtEl>
                                      </p:cBhvr>
                                    </p:animEffect>
                                  </p:childTnLst>
                                </p:cTn>
                              </p:par>
                              <p:par>
                                <p:cTn id="194" presetID="22" presetClass="entr" presetSubtype="8" fill="hold" grpId="0" nodeType="withEffect">
                                  <p:stCondLst>
                                    <p:cond delay="0"/>
                                  </p:stCondLst>
                                  <p:childTnLst>
                                    <p:set>
                                      <p:cBhvr>
                                        <p:cTn id="195" dur="1" fill="hold">
                                          <p:stCondLst>
                                            <p:cond delay="0"/>
                                          </p:stCondLst>
                                        </p:cTn>
                                        <p:tgtEl>
                                          <p:spTgt spid="52"/>
                                        </p:tgtEl>
                                        <p:attrNameLst>
                                          <p:attrName>style.visibility</p:attrName>
                                        </p:attrNameLst>
                                      </p:cBhvr>
                                      <p:to>
                                        <p:strVal val="visible"/>
                                      </p:to>
                                    </p:set>
                                    <p:animEffect transition="in" filter="wipe(left)">
                                      <p:cBhvr>
                                        <p:cTn id="196" dur="500"/>
                                        <p:tgtEl>
                                          <p:spTgt spid="52"/>
                                        </p:tgtEl>
                                      </p:cBhvr>
                                    </p:animEffect>
                                  </p:childTnLst>
                                </p:cTn>
                              </p:par>
                              <p:par>
                                <p:cTn id="197" presetID="22" presetClass="entr" presetSubtype="8" fill="hold" grpId="0" nodeType="withEffect">
                                  <p:stCondLst>
                                    <p:cond delay="0"/>
                                  </p:stCondLst>
                                  <p:childTnLst>
                                    <p:set>
                                      <p:cBhvr>
                                        <p:cTn id="198" dur="1" fill="hold">
                                          <p:stCondLst>
                                            <p:cond delay="0"/>
                                          </p:stCondLst>
                                        </p:cTn>
                                        <p:tgtEl>
                                          <p:spTgt spid="113"/>
                                        </p:tgtEl>
                                        <p:attrNameLst>
                                          <p:attrName>style.visibility</p:attrName>
                                        </p:attrNameLst>
                                      </p:cBhvr>
                                      <p:to>
                                        <p:strVal val="visible"/>
                                      </p:to>
                                    </p:set>
                                    <p:animEffect transition="in" filter="wipe(left)">
                                      <p:cBhvr>
                                        <p:cTn id="199"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46" grpId="0"/>
      <p:bldP spid="48" grpId="0"/>
      <p:bldP spid="52" grpId="0"/>
      <p:bldP spid="73" grpId="0"/>
      <p:bldP spid="74" grpId="0"/>
      <p:bldP spid="75" grpId="0"/>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六角形 6"/>
          <p:cNvSpPr/>
          <p:nvPr/>
        </p:nvSpPr>
        <p:spPr>
          <a:xfrm>
            <a:off x="3930284" y="3824099"/>
            <a:ext cx="3747304" cy="2181387"/>
          </a:xfrm>
          <a:prstGeom prst="hexagon">
            <a:avLst/>
          </a:prstGeom>
          <a:solidFill>
            <a:schemeClr val="accent1">
              <a:lumMod val="20000"/>
              <a:lumOff val="80000"/>
              <a:alpha val="50000"/>
            </a:schemeClr>
          </a:solidFill>
          <a:ln>
            <a:prstDash val="sysDash"/>
          </a:ln>
        </p:spPr>
        <p:style>
          <a:lnRef idx="1">
            <a:schemeClr val="accent1"/>
          </a:lnRef>
          <a:fillRef idx="2">
            <a:schemeClr val="accent1"/>
          </a:fillRef>
          <a:effectRef idx="1">
            <a:schemeClr val="accent1"/>
          </a:effectRef>
          <a:fontRef idx="minor">
            <a:schemeClr val="dk1"/>
          </a:fontRef>
        </p:style>
        <p:txBody>
          <a:bodyPr tIns="0" rtlCol="0" anchor="t"/>
          <a:lstStyle/>
          <a:p>
            <a:pPr algn="ctr" defTabSz="914314"/>
            <a:endParaRPr lang="ja-JP" altLang="en-US" sz="1176" dirty="0">
              <a:solidFill>
                <a:srgbClr val="505050"/>
              </a:solidFill>
            </a:endParaRPr>
          </a:p>
        </p:txBody>
      </p:sp>
      <p:sp>
        <p:nvSpPr>
          <p:cNvPr id="26" name="円柱 25"/>
          <p:cNvSpPr/>
          <p:nvPr/>
        </p:nvSpPr>
        <p:spPr>
          <a:xfrm rot="16200000">
            <a:off x="5526045" y="3195453"/>
            <a:ext cx="604970" cy="2568637"/>
          </a:xfrm>
          <a:prstGeom prst="can">
            <a:avLst/>
          </a:prstGeom>
          <a:solidFill>
            <a:schemeClr val="accent6">
              <a:lumMod val="20000"/>
              <a:lumOff val="80000"/>
            </a:schemeClr>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ja-JP" altLang="en-US" dirty="0">
              <a:solidFill>
                <a:prstClr val="white"/>
              </a:solidFill>
            </a:endParaRPr>
          </a:p>
        </p:txBody>
      </p:sp>
      <p:sp>
        <p:nvSpPr>
          <p:cNvPr id="2" name="テキスト プレースホルダー 1"/>
          <p:cNvSpPr>
            <a:spLocks noGrp="1"/>
          </p:cNvSpPr>
          <p:nvPr>
            <p:ph type="body" sz="quarter" idx="10"/>
          </p:nvPr>
        </p:nvSpPr>
        <p:spPr>
          <a:xfrm>
            <a:off x="269239" y="1189495"/>
            <a:ext cx="11653523" cy="497848"/>
          </a:xfrm>
        </p:spPr>
        <p:txBody>
          <a:bodyPr/>
          <a:lstStyle/>
          <a:p>
            <a:r>
              <a:rPr kumimoji="1" lang="en-US" altLang="ja-JP" dirty="0"/>
              <a:t>http://www.amqp.org</a:t>
            </a:r>
            <a:endParaRPr kumimoji="1" lang="ja-JP" altLang="en-US" dirty="0"/>
          </a:p>
        </p:txBody>
      </p:sp>
      <p:sp>
        <p:nvSpPr>
          <p:cNvPr id="3" name="タイトル 2"/>
          <p:cNvSpPr>
            <a:spLocks noGrp="1"/>
          </p:cNvSpPr>
          <p:nvPr>
            <p:ph type="title"/>
          </p:nvPr>
        </p:nvSpPr>
        <p:spPr/>
        <p:txBody>
          <a:bodyPr>
            <a:normAutofit/>
          </a:bodyPr>
          <a:lstStyle/>
          <a:p>
            <a:r>
              <a:rPr kumimoji="1" lang="en-US" altLang="ja-JP" dirty="0"/>
              <a:t>AMQP</a:t>
            </a:r>
            <a:r>
              <a:rPr kumimoji="1" lang="ja-JP" altLang="en-US" dirty="0"/>
              <a:t>による通信</a:t>
            </a:r>
          </a:p>
        </p:txBody>
      </p:sp>
      <p:sp>
        <p:nvSpPr>
          <p:cNvPr id="19" name="正方形/長方形 18"/>
          <p:cNvSpPr>
            <a:spLocks noChangeAspect="1"/>
          </p:cNvSpPr>
          <p:nvPr/>
        </p:nvSpPr>
        <p:spPr bwMode="auto">
          <a:xfrm>
            <a:off x="1789860" y="3944573"/>
            <a:ext cx="1944072" cy="19440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ノード</a:t>
            </a:r>
          </a:p>
        </p:txBody>
      </p:sp>
      <p:sp>
        <p:nvSpPr>
          <p:cNvPr id="20" name="正方形/長方形 19"/>
          <p:cNvSpPr>
            <a:spLocks noChangeAspect="1"/>
          </p:cNvSpPr>
          <p:nvPr/>
        </p:nvSpPr>
        <p:spPr bwMode="auto">
          <a:xfrm>
            <a:off x="7889367" y="3944572"/>
            <a:ext cx="1944072" cy="19440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ノード</a:t>
            </a:r>
          </a:p>
        </p:txBody>
      </p:sp>
      <p:sp>
        <p:nvSpPr>
          <p:cNvPr id="21" name="テキスト ボックス 20"/>
          <p:cNvSpPr txBox="1"/>
          <p:nvPr/>
        </p:nvSpPr>
        <p:spPr>
          <a:xfrm>
            <a:off x="4755971" y="3284159"/>
            <a:ext cx="2172429" cy="624573"/>
          </a:xfrm>
          <a:prstGeom prst="rect">
            <a:avLst/>
          </a:prstGeom>
          <a:noFill/>
        </p:spPr>
        <p:txBody>
          <a:bodyPr wrap="none" lIns="179285" tIns="143428" rIns="179285" bIns="143428" rtlCol="0">
            <a:spAutoFit/>
          </a:bodyPr>
          <a:lstStyle/>
          <a:p>
            <a:pPr defTabSz="914314">
              <a:lnSpc>
                <a:spcPct val="90000"/>
              </a:lnSpc>
              <a:spcAft>
                <a:spcPts val="588"/>
              </a:spcAft>
            </a:pPr>
            <a:r>
              <a:rPr lang="ja-JP" altLang="en-US" sz="2353" dirty="0">
                <a:gradFill>
                  <a:gsLst>
                    <a:gs pos="2917">
                      <a:srgbClr val="505050"/>
                    </a:gs>
                    <a:gs pos="30000">
                      <a:srgbClr val="505050"/>
                    </a:gs>
                  </a:gsLst>
                  <a:lin ang="5400000" scaled="0"/>
                </a:gradFill>
              </a:rPr>
              <a:t>コネクション</a:t>
            </a:r>
          </a:p>
        </p:txBody>
      </p:sp>
      <p:cxnSp>
        <p:nvCxnSpPr>
          <p:cNvPr id="22" name="直線矢印コネクタ 21"/>
          <p:cNvCxnSpPr/>
          <p:nvPr/>
        </p:nvCxnSpPr>
        <p:spPr>
          <a:xfrm>
            <a:off x="3740156" y="4430141"/>
            <a:ext cx="4149210" cy="0"/>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3733932" y="4604025"/>
            <a:ext cx="4155436" cy="0"/>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789325" y="4061171"/>
            <a:ext cx="1086215" cy="452590"/>
          </a:xfrm>
          <a:prstGeom prst="rect">
            <a:avLst/>
          </a:prstGeom>
          <a:noFill/>
        </p:spPr>
        <p:txBody>
          <a:bodyPr wrap="none" rtlCol="0">
            <a:spAutoFit/>
          </a:bodyPr>
          <a:lstStyle/>
          <a:p>
            <a:pPr defTabSz="914314"/>
            <a:r>
              <a:rPr kumimoji="0" lang="ja-JP" altLang="en-US" sz="2353" dirty="0">
                <a:solidFill>
                  <a:srgbClr val="505050"/>
                </a:solidFill>
              </a:rPr>
              <a:t>リンク</a:t>
            </a:r>
            <a:endParaRPr lang="ja-JP" altLang="en-US" sz="2353" dirty="0">
              <a:solidFill>
                <a:srgbClr val="505050"/>
              </a:solidFill>
            </a:endParaRPr>
          </a:p>
        </p:txBody>
      </p:sp>
      <p:sp>
        <p:nvSpPr>
          <p:cNvPr id="31" name="テキスト ボックス 30"/>
          <p:cNvSpPr txBox="1"/>
          <p:nvPr/>
        </p:nvSpPr>
        <p:spPr>
          <a:xfrm>
            <a:off x="4956672" y="4604026"/>
            <a:ext cx="1870703" cy="624573"/>
          </a:xfrm>
          <a:prstGeom prst="rect">
            <a:avLst/>
          </a:prstGeom>
          <a:noFill/>
        </p:spPr>
        <p:txBody>
          <a:bodyPr wrap="none" lIns="179285" tIns="143428" rIns="179285" bIns="143428" rtlCol="0">
            <a:spAutoFit/>
          </a:bodyPr>
          <a:lstStyle/>
          <a:p>
            <a:pPr defTabSz="914314">
              <a:lnSpc>
                <a:spcPct val="90000"/>
              </a:lnSpc>
              <a:spcAft>
                <a:spcPts val="588"/>
              </a:spcAft>
            </a:pPr>
            <a:r>
              <a:rPr lang="ja-JP" altLang="en-US" sz="2353" dirty="0">
                <a:gradFill>
                  <a:gsLst>
                    <a:gs pos="2917">
                      <a:srgbClr val="505050"/>
                    </a:gs>
                    <a:gs pos="30000">
                      <a:srgbClr val="505050"/>
                    </a:gs>
                  </a:gsLst>
                  <a:lin ang="5400000" scaled="0"/>
                </a:gradFill>
              </a:rPr>
              <a:t>セッション</a:t>
            </a:r>
          </a:p>
        </p:txBody>
      </p:sp>
      <p:sp>
        <p:nvSpPr>
          <p:cNvPr id="32" name="円柱 31"/>
          <p:cNvSpPr/>
          <p:nvPr/>
        </p:nvSpPr>
        <p:spPr>
          <a:xfrm rot="16200000">
            <a:off x="5526045" y="4175019"/>
            <a:ext cx="604970" cy="2568637"/>
          </a:xfrm>
          <a:prstGeom prst="can">
            <a:avLst/>
          </a:prstGeom>
          <a:solidFill>
            <a:schemeClr val="accent6">
              <a:lumMod val="20000"/>
              <a:lumOff val="80000"/>
            </a:schemeClr>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ja-JP" altLang="en-US" dirty="0">
              <a:solidFill>
                <a:prstClr val="white"/>
              </a:solidFill>
            </a:endParaRPr>
          </a:p>
        </p:txBody>
      </p:sp>
      <p:sp>
        <p:nvSpPr>
          <p:cNvPr id="33" name="テキスト ボックス 32"/>
          <p:cNvSpPr txBox="1"/>
          <p:nvPr/>
        </p:nvSpPr>
        <p:spPr>
          <a:xfrm>
            <a:off x="4956671" y="5497826"/>
            <a:ext cx="1870703" cy="624573"/>
          </a:xfrm>
          <a:prstGeom prst="rect">
            <a:avLst/>
          </a:prstGeom>
          <a:noFill/>
        </p:spPr>
        <p:txBody>
          <a:bodyPr wrap="none" lIns="179285" tIns="143428" rIns="179285" bIns="143428" rtlCol="0">
            <a:spAutoFit/>
          </a:bodyPr>
          <a:lstStyle/>
          <a:p>
            <a:pPr defTabSz="914314">
              <a:lnSpc>
                <a:spcPct val="90000"/>
              </a:lnSpc>
              <a:spcAft>
                <a:spcPts val="588"/>
              </a:spcAft>
            </a:pPr>
            <a:r>
              <a:rPr lang="ja-JP" altLang="en-US" sz="2353" dirty="0">
                <a:gradFill>
                  <a:gsLst>
                    <a:gs pos="2917">
                      <a:srgbClr val="505050"/>
                    </a:gs>
                    <a:gs pos="30000">
                      <a:srgbClr val="505050"/>
                    </a:gs>
                  </a:gsLst>
                  <a:lin ang="5400000" scaled="0"/>
                </a:gradFill>
              </a:rPr>
              <a:t>セッション</a:t>
            </a:r>
          </a:p>
        </p:txBody>
      </p:sp>
      <p:cxnSp>
        <p:nvCxnSpPr>
          <p:cNvPr id="34" name="直線矢印コネクタ 33"/>
          <p:cNvCxnSpPr/>
          <p:nvPr/>
        </p:nvCxnSpPr>
        <p:spPr>
          <a:xfrm>
            <a:off x="3740156" y="5459338"/>
            <a:ext cx="4149210" cy="0"/>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3786468" y="5447956"/>
            <a:ext cx="1086215" cy="452590"/>
          </a:xfrm>
          <a:prstGeom prst="rect">
            <a:avLst/>
          </a:prstGeom>
          <a:noFill/>
        </p:spPr>
        <p:txBody>
          <a:bodyPr wrap="none" rtlCol="0">
            <a:spAutoFit/>
          </a:bodyPr>
          <a:lstStyle/>
          <a:p>
            <a:pPr defTabSz="914314"/>
            <a:r>
              <a:rPr kumimoji="0" lang="ja-JP" altLang="en-US" sz="2353" dirty="0">
                <a:solidFill>
                  <a:srgbClr val="505050"/>
                </a:solidFill>
              </a:rPr>
              <a:t>リンク</a:t>
            </a:r>
            <a:endParaRPr lang="ja-JP" altLang="en-US" sz="2353" dirty="0">
              <a:solidFill>
                <a:srgbClr val="505050"/>
              </a:solidFill>
            </a:endParaRPr>
          </a:p>
        </p:txBody>
      </p:sp>
      <p:sp>
        <p:nvSpPr>
          <p:cNvPr id="4" name="テキスト ボックス 3"/>
          <p:cNvSpPr txBox="1"/>
          <p:nvPr/>
        </p:nvSpPr>
        <p:spPr>
          <a:xfrm>
            <a:off x="5203186" y="793494"/>
            <a:ext cx="2939318" cy="3306920"/>
          </a:xfrm>
          <a:prstGeom prst="rect">
            <a:avLst/>
          </a:prstGeom>
          <a:noFill/>
        </p:spPr>
        <p:txBody>
          <a:bodyPr wrap="none" lIns="179285" tIns="143428" rIns="179285" bIns="143428" rtlCol="0">
            <a:spAutoFit/>
          </a:bodyPr>
          <a:lstStyle/>
          <a:p>
            <a:pPr marL="560241" indent="-560241" defTabSz="914314">
              <a:lnSpc>
                <a:spcPct val="90000"/>
              </a:lnSpc>
              <a:spcAft>
                <a:spcPts val="588"/>
              </a:spcAft>
              <a:buFont typeface="Arial" panose="020B0604020202020204" pitchFamily="34" charset="0"/>
              <a:buChar char="•"/>
            </a:pPr>
            <a:r>
              <a:rPr lang="ja-JP" altLang="en-US" sz="3921" dirty="0">
                <a:gradFill>
                  <a:gsLst>
                    <a:gs pos="2917">
                      <a:srgbClr val="505050"/>
                    </a:gs>
                    <a:gs pos="30000">
                      <a:srgbClr val="505050"/>
                    </a:gs>
                  </a:gsLst>
                  <a:lin ang="5400000" scaled="0"/>
                </a:gradFill>
              </a:rPr>
              <a:t>双方向</a:t>
            </a:r>
            <a:endParaRPr lang="en-US" altLang="ja-JP" sz="3921" dirty="0">
              <a:gradFill>
                <a:gsLst>
                  <a:gs pos="2917">
                    <a:srgbClr val="505050"/>
                  </a:gs>
                  <a:gs pos="30000">
                    <a:srgbClr val="505050"/>
                  </a:gs>
                </a:gsLst>
                <a:lin ang="5400000" scaled="0"/>
              </a:gradFill>
            </a:endParaRPr>
          </a:p>
          <a:p>
            <a:pPr marL="560241" indent="-560241" defTabSz="914314">
              <a:lnSpc>
                <a:spcPct val="90000"/>
              </a:lnSpc>
              <a:spcAft>
                <a:spcPts val="588"/>
              </a:spcAft>
              <a:buFont typeface="Arial" panose="020B0604020202020204" pitchFamily="34" charset="0"/>
              <a:buChar char="•"/>
            </a:pPr>
            <a:r>
              <a:rPr lang="ja-JP" altLang="en-US" sz="3921" dirty="0">
                <a:gradFill>
                  <a:gsLst>
                    <a:gs pos="2917">
                      <a:srgbClr val="505050"/>
                    </a:gs>
                    <a:gs pos="30000">
                      <a:srgbClr val="505050"/>
                    </a:gs>
                  </a:gsLst>
                  <a:lin ang="5400000" scaled="0"/>
                </a:gradFill>
              </a:rPr>
              <a:t>セキュア</a:t>
            </a:r>
            <a:endParaRPr lang="en-US" altLang="ja-JP" sz="3921" dirty="0">
              <a:gradFill>
                <a:gsLst>
                  <a:gs pos="2917">
                    <a:srgbClr val="505050"/>
                  </a:gs>
                  <a:gs pos="30000">
                    <a:srgbClr val="505050"/>
                  </a:gs>
                </a:gsLst>
                <a:lin ang="5400000" scaled="0"/>
              </a:gradFill>
            </a:endParaRPr>
          </a:p>
          <a:p>
            <a:pPr marL="560241" indent="-560241" defTabSz="914314">
              <a:lnSpc>
                <a:spcPct val="90000"/>
              </a:lnSpc>
              <a:spcAft>
                <a:spcPts val="588"/>
              </a:spcAft>
              <a:buFont typeface="Arial" panose="020B0604020202020204" pitchFamily="34" charset="0"/>
              <a:buChar char="•"/>
            </a:pPr>
            <a:r>
              <a:rPr lang="ja-JP" altLang="en-US" sz="3921" dirty="0">
                <a:gradFill>
                  <a:gsLst>
                    <a:gs pos="2917">
                      <a:srgbClr val="505050"/>
                    </a:gs>
                    <a:gs pos="30000">
                      <a:srgbClr val="505050"/>
                    </a:gs>
                  </a:gsLst>
                  <a:lin ang="5400000" scaled="0"/>
                </a:gradFill>
              </a:rPr>
              <a:t>安定的</a:t>
            </a:r>
            <a:endParaRPr lang="en-US" altLang="ja-JP" sz="3921" dirty="0">
              <a:gradFill>
                <a:gsLst>
                  <a:gs pos="2917">
                    <a:srgbClr val="505050"/>
                  </a:gs>
                  <a:gs pos="30000">
                    <a:srgbClr val="505050"/>
                  </a:gs>
                </a:gsLst>
                <a:lin ang="5400000" scaled="0"/>
              </a:gradFill>
            </a:endParaRPr>
          </a:p>
          <a:p>
            <a:pPr marL="560241" indent="-560241" defTabSz="914314">
              <a:lnSpc>
                <a:spcPct val="90000"/>
              </a:lnSpc>
              <a:spcAft>
                <a:spcPts val="588"/>
              </a:spcAft>
              <a:buFont typeface="Arial" panose="020B0604020202020204" pitchFamily="34" charset="0"/>
              <a:buChar char="•"/>
            </a:pPr>
            <a:r>
              <a:rPr lang="ja-JP" altLang="en-US" sz="3921" dirty="0">
                <a:gradFill>
                  <a:gsLst>
                    <a:gs pos="2917">
                      <a:srgbClr val="505050"/>
                    </a:gs>
                    <a:gs pos="30000">
                      <a:srgbClr val="505050"/>
                    </a:gs>
                  </a:gsLst>
                  <a:lin ang="5400000" scaled="0"/>
                </a:gradFill>
              </a:rPr>
              <a:t>高速</a:t>
            </a:r>
            <a:endParaRPr lang="en-US" altLang="ja-JP" sz="3921" dirty="0">
              <a:gradFill>
                <a:gsLst>
                  <a:gs pos="2917">
                    <a:srgbClr val="505050"/>
                  </a:gs>
                  <a:gs pos="30000">
                    <a:srgbClr val="505050"/>
                  </a:gs>
                </a:gsLst>
                <a:lin ang="5400000" scaled="0"/>
              </a:gradFill>
            </a:endParaRPr>
          </a:p>
          <a:p>
            <a:pPr defTabSz="914314">
              <a:lnSpc>
                <a:spcPct val="90000"/>
              </a:lnSpc>
              <a:spcAft>
                <a:spcPts val="588"/>
              </a:spcAft>
            </a:pPr>
            <a:endParaRPr lang="ja-JP" altLang="en-US" sz="3921" dirty="0" err="1">
              <a:gradFill>
                <a:gsLst>
                  <a:gs pos="2917">
                    <a:srgbClr val="505050"/>
                  </a:gs>
                  <a:gs pos="30000">
                    <a:srgbClr val="505050"/>
                  </a:gs>
                </a:gsLst>
                <a:lin ang="5400000" scaled="0"/>
              </a:gradFill>
            </a:endParaRPr>
          </a:p>
        </p:txBody>
      </p:sp>
      <p:sp>
        <p:nvSpPr>
          <p:cNvPr id="18" name="テキスト ボックス 17"/>
          <p:cNvSpPr txBox="1"/>
          <p:nvPr/>
        </p:nvSpPr>
        <p:spPr>
          <a:xfrm>
            <a:off x="3388144" y="1785821"/>
            <a:ext cx="1367826" cy="847851"/>
          </a:xfrm>
          <a:prstGeom prst="rect">
            <a:avLst/>
          </a:prstGeom>
          <a:noFill/>
        </p:spPr>
        <p:txBody>
          <a:bodyPr wrap="none" lIns="179285" tIns="143428" rIns="179285" bIns="143428" rtlCol="0">
            <a:spAutoFit/>
          </a:bodyPr>
          <a:lstStyle/>
          <a:p>
            <a:pPr defTabSz="914314">
              <a:lnSpc>
                <a:spcPct val="90000"/>
              </a:lnSpc>
              <a:spcAft>
                <a:spcPts val="588"/>
              </a:spcAft>
            </a:pPr>
            <a:r>
              <a:rPr lang="ja-JP" altLang="en-US" sz="3921" dirty="0">
                <a:gradFill>
                  <a:gsLst>
                    <a:gs pos="2917">
                      <a:srgbClr val="505050"/>
                    </a:gs>
                    <a:gs pos="30000">
                      <a:srgbClr val="505050"/>
                    </a:gs>
                  </a:gsLst>
                  <a:lin ang="5400000" scaled="0"/>
                </a:gradFill>
              </a:rPr>
              <a:t>特徴</a:t>
            </a:r>
          </a:p>
        </p:txBody>
      </p:sp>
    </p:spTree>
    <p:extLst>
      <p:ext uri="{BB962C8B-B14F-4D97-AF65-F5344CB8AC3E}">
        <p14:creationId xmlns:p14="http://schemas.microsoft.com/office/powerpoint/2010/main" val="221173958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E60EAF-EDBC-40C6-8283-51DC0417DC54}"/>
              </a:ext>
            </a:extLst>
          </p:cNvPr>
          <p:cNvSpPr>
            <a:spLocks noGrp="1"/>
          </p:cNvSpPr>
          <p:nvPr>
            <p:ph type="title"/>
          </p:nvPr>
        </p:nvSpPr>
        <p:spPr/>
        <p:txBody>
          <a:bodyPr/>
          <a:lstStyle/>
          <a:p>
            <a:r>
              <a:rPr kumimoji="1" lang="ja-JP" altLang="en-US" dirty="0"/>
              <a:t>ここで、ダッシュボードをちょっと変更</a:t>
            </a:r>
          </a:p>
        </p:txBody>
      </p:sp>
      <p:sp>
        <p:nvSpPr>
          <p:cNvPr id="3" name="コンテンツ プレースホルダー 2">
            <a:extLst>
              <a:ext uri="{FF2B5EF4-FFF2-40B4-BE49-F238E27FC236}">
                <a16:creationId xmlns:a16="http://schemas.microsoft.com/office/drawing/2014/main" id="{19E46099-A206-413A-B0C2-E5D1383918F2}"/>
              </a:ext>
            </a:extLst>
          </p:cNvPr>
          <p:cNvSpPr>
            <a:spLocks noGrp="1"/>
          </p:cNvSpPr>
          <p:nvPr>
            <p:ph idx="1"/>
          </p:nvPr>
        </p:nvSpPr>
        <p:spPr>
          <a:xfrm>
            <a:off x="169200" y="1054800"/>
            <a:ext cx="11815200" cy="914400"/>
          </a:xfrm>
        </p:spPr>
        <p:txBody>
          <a:bodyPr/>
          <a:lstStyle/>
          <a:p>
            <a:r>
              <a:rPr kumimoji="1" lang="ja-JP" altLang="en-US" dirty="0"/>
              <a:t>先ず、作成した</a:t>
            </a:r>
            <a:r>
              <a:rPr lang="ja-JP" altLang="en-US" dirty="0"/>
              <a:t>リソースのうち、“</a:t>
            </a:r>
            <a:r>
              <a:rPr lang="en-US" altLang="ja-JP" dirty="0"/>
              <a:t>processed</a:t>
            </a:r>
            <a:r>
              <a:rPr lang="ja-JP" altLang="en-US" dirty="0"/>
              <a:t>”を除くすべてのリソースをダッシュボードにピン留めする</a:t>
            </a:r>
            <a:endParaRPr kumimoji="1" lang="ja-JP" altLang="en-US" dirty="0"/>
          </a:p>
        </p:txBody>
      </p:sp>
      <p:sp>
        <p:nvSpPr>
          <p:cNvPr id="4" name="スライド番号プレースホルダー 3">
            <a:extLst>
              <a:ext uri="{FF2B5EF4-FFF2-40B4-BE49-F238E27FC236}">
                <a16:creationId xmlns:a16="http://schemas.microsoft.com/office/drawing/2014/main" id="{5B034F33-60CD-4790-AC82-7FF721C8287F}"/>
              </a:ext>
            </a:extLst>
          </p:cNvPr>
          <p:cNvSpPr>
            <a:spLocks noGrp="1"/>
          </p:cNvSpPr>
          <p:nvPr>
            <p:ph type="sldNum" sz="quarter" idx="12"/>
          </p:nvPr>
        </p:nvSpPr>
        <p:spPr/>
        <p:txBody>
          <a:bodyPr/>
          <a:lstStyle/>
          <a:p>
            <a:fld id="{6F84F5BE-853B-463E-BD2A-CF66A7E28F35}" type="slidenum">
              <a:rPr kumimoji="1" lang="ja-JP" altLang="en-US" smtClean="0"/>
              <a:t>114</a:t>
            </a:fld>
            <a:endParaRPr kumimoji="1" lang="ja-JP" altLang="en-US"/>
          </a:p>
        </p:txBody>
      </p:sp>
      <p:pic>
        <p:nvPicPr>
          <p:cNvPr id="5" name="図 4">
            <a:extLst>
              <a:ext uri="{FF2B5EF4-FFF2-40B4-BE49-F238E27FC236}">
                <a16:creationId xmlns:a16="http://schemas.microsoft.com/office/drawing/2014/main" id="{9FA44B2A-9581-4C4A-B1B2-F1F131F76189}"/>
              </a:ext>
            </a:extLst>
          </p:cNvPr>
          <p:cNvPicPr>
            <a:picLocks noChangeAspect="1"/>
          </p:cNvPicPr>
          <p:nvPr/>
        </p:nvPicPr>
        <p:blipFill>
          <a:blip r:embed="rId2"/>
          <a:stretch>
            <a:fillRect/>
          </a:stretch>
        </p:blipFill>
        <p:spPr>
          <a:xfrm>
            <a:off x="326571" y="2992286"/>
            <a:ext cx="4650323" cy="2476146"/>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CD29AA8F-2FE2-4ACC-9EDD-D03E4C8F909A}"/>
              </a:ext>
            </a:extLst>
          </p:cNvPr>
          <p:cNvPicPr>
            <a:picLocks noChangeAspect="1"/>
          </p:cNvPicPr>
          <p:nvPr/>
        </p:nvPicPr>
        <p:blipFill>
          <a:blip r:embed="rId3"/>
          <a:stretch>
            <a:fillRect/>
          </a:stretch>
        </p:blipFill>
        <p:spPr>
          <a:xfrm>
            <a:off x="2827176" y="3952860"/>
            <a:ext cx="3806890" cy="554997"/>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7752B219-0F55-49ED-BF24-C8D6ABBC7A7F}"/>
              </a:ext>
            </a:extLst>
          </p:cNvPr>
          <p:cNvPicPr>
            <a:picLocks noChangeAspect="1"/>
          </p:cNvPicPr>
          <p:nvPr/>
        </p:nvPicPr>
        <p:blipFill>
          <a:blip r:embed="rId4"/>
          <a:stretch>
            <a:fillRect/>
          </a:stretch>
        </p:blipFill>
        <p:spPr>
          <a:xfrm>
            <a:off x="6932106" y="2992287"/>
            <a:ext cx="5066465" cy="2476146"/>
          </a:xfrm>
          <a:prstGeom prst="rect">
            <a:avLst/>
          </a:prstGeom>
        </p:spPr>
      </p:pic>
      <p:sp>
        <p:nvSpPr>
          <p:cNvPr id="8" name="テキスト ボックス 7">
            <a:extLst>
              <a:ext uri="{FF2B5EF4-FFF2-40B4-BE49-F238E27FC236}">
                <a16:creationId xmlns:a16="http://schemas.microsoft.com/office/drawing/2014/main" id="{1AA1AFEB-D5CA-4B15-A7ED-D58BD81B227F}"/>
              </a:ext>
            </a:extLst>
          </p:cNvPr>
          <p:cNvSpPr txBox="1"/>
          <p:nvPr/>
        </p:nvSpPr>
        <p:spPr>
          <a:xfrm>
            <a:off x="169200" y="2188355"/>
            <a:ext cx="4565673" cy="584775"/>
          </a:xfrm>
          <a:prstGeom prst="rect">
            <a:avLst/>
          </a:prstGeom>
          <a:noFill/>
        </p:spPr>
        <p:txBody>
          <a:bodyPr wrap="none" rtlCol="0">
            <a:spAutoFit/>
          </a:bodyPr>
          <a:lstStyle/>
          <a:p>
            <a:r>
              <a:rPr lang="en-US" altLang="ja-JP" sz="1600" dirty="0"/>
              <a:t>Event Hub</a:t>
            </a:r>
            <a:r>
              <a:rPr lang="ja-JP" altLang="en-US" sz="1600" dirty="0"/>
              <a:t>名前空間が無いので、クリックして、</a:t>
            </a:r>
            <a:endParaRPr lang="en-US" altLang="ja-JP" sz="1600" dirty="0"/>
          </a:p>
          <a:p>
            <a:r>
              <a:rPr kumimoji="1" lang="ja-JP" altLang="en-US" sz="1600" dirty="0"/>
              <a:t>概要ページの右上のピンをクリック</a:t>
            </a:r>
          </a:p>
        </p:txBody>
      </p:sp>
      <p:sp>
        <p:nvSpPr>
          <p:cNvPr id="9" name="四角形: 角を丸くする 8">
            <a:extLst>
              <a:ext uri="{FF2B5EF4-FFF2-40B4-BE49-F238E27FC236}">
                <a16:creationId xmlns:a16="http://schemas.microsoft.com/office/drawing/2014/main" id="{C8F8EA86-3198-40EA-B0ED-3DDBD77E9837}"/>
              </a:ext>
            </a:extLst>
          </p:cNvPr>
          <p:cNvSpPr/>
          <p:nvPr/>
        </p:nvSpPr>
        <p:spPr>
          <a:xfrm>
            <a:off x="508052" y="3705457"/>
            <a:ext cx="1022013" cy="1770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B61E0E26-FC29-4467-AED6-05D299861E46}"/>
              </a:ext>
            </a:extLst>
          </p:cNvPr>
          <p:cNvCxnSpPr>
            <a:cxnSpLocks/>
            <a:stCxn id="9" idx="3"/>
            <a:endCxn id="6" idx="1"/>
          </p:cNvCxnSpPr>
          <p:nvPr/>
        </p:nvCxnSpPr>
        <p:spPr>
          <a:xfrm>
            <a:off x="1530065" y="3793961"/>
            <a:ext cx="1297111" cy="43639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FF91134F-A29A-4F26-92A6-1354B2274450}"/>
              </a:ext>
            </a:extLst>
          </p:cNvPr>
          <p:cNvSpPr/>
          <p:nvPr/>
        </p:nvSpPr>
        <p:spPr>
          <a:xfrm>
            <a:off x="6428792" y="4044015"/>
            <a:ext cx="354294" cy="1863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110B6685-990E-428A-AC67-3582C47B6999}"/>
              </a:ext>
            </a:extLst>
          </p:cNvPr>
          <p:cNvSpPr/>
          <p:nvPr/>
        </p:nvSpPr>
        <p:spPr>
          <a:xfrm>
            <a:off x="2870799" y="3918988"/>
            <a:ext cx="354294" cy="1863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6DDE3ED4-9E75-4C6C-8860-3F21BC857435}"/>
              </a:ext>
            </a:extLst>
          </p:cNvPr>
          <p:cNvCxnSpPr>
            <a:cxnSpLocks/>
            <a:stCxn id="12" idx="2"/>
            <a:endCxn id="13" idx="3"/>
          </p:cNvCxnSpPr>
          <p:nvPr/>
        </p:nvCxnSpPr>
        <p:spPr>
          <a:xfrm rot="5400000" flipH="1">
            <a:off x="4806417" y="2430836"/>
            <a:ext cx="218198" cy="3380846"/>
          </a:xfrm>
          <a:prstGeom prst="bentConnector4">
            <a:avLst>
              <a:gd name="adj1" fmla="val -104767"/>
              <a:gd name="adj2" fmla="val 5262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a16="http://schemas.microsoft.com/office/drawing/2014/main" id="{26FD69B9-12BC-4B8A-A7B7-6352E01E5398}"/>
              </a:ext>
            </a:extLst>
          </p:cNvPr>
          <p:cNvCxnSpPr>
            <a:cxnSpLocks/>
            <a:stCxn id="13" idx="0"/>
            <a:endCxn id="7" idx="0"/>
          </p:cNvCxnSpPr>
          <p:nvPr/>
        </p:nvCxnSpPr>
        <p:spPr>
          <a:xfrm rot="5400000" flipH="1" flipV="1">
            <a:off x="5793292" y="246942"/>
            <a:ext cx="926701" cy="6417393"/>
          </a:xfrm>
          <a:prstGeom prst="bentConnector3">
            <a:avLst>
              <a:gd name="adj1" fmla="val 12466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63D818CF-1846-4805-B5A4-2A62F94CA039}"/>
              </a:ext>
            </a:extLst>
          </p:cNvPr>
          <p:cNvSpPr txBox="1"/>
          <p:nvPr/>
        </p:nvSpPr>
        <p:spPr>
          <a:xfrm>
            <a:off x="4777274" y="2405006"/>
            <a:ext cx="2236510" cy="338554"/>
          </a:xfrm>
          <a:prstGeom prst="rect">
            <a:avLst/>
          </a:prstGeom>
          <a:noFill/>
        </p:spPr>
        <p:txBody>
          <a:bodyPr wrap="none" rtlCol="0">
            <a:spAutoFit/>
          </a:bodyPr>
          <a:lstStyle/>
          <a:p>
            <a:r>
              <a:rPr lang="ja-JP" altLang="en-US" sz="1600" dirty="0"/>
              <a:t>ダッシュボードに戻る</a:t>
            </a:r>
            <a:endParaRPr kumimoji="1" lang="ja-JP" altLang="en-US" sz="1600" dirty="0"/>
          </a:p>
        </p:txBody>
      </p:sp>
    </p:spTree>
    <p:extLst>
      <p:ext uri="{BB962C8B-B14F-4D97-AF65-F5344CB8AC3E}">
        <p14:creationId xmlns:p14="http://schemas.microsoft.com/office/powerpoint/2010/main" val="13437970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8D8A50-311D-4429-BA9F-5257A0C418F1}"/>
              </a:ext>
            </a:extLst>
          </p:cNvPr>
          <p:cNvSpPr>
            <a:spLocks noGrp="1"/>
          </p:cNvSpPr>
          <p:nvPr>
            <p:ph type="title"/>
          </p:nvPr>
        </p:nvSpPr>
        <p:spPr/>
        <p:txBody>
          <a:bodyPr/>
          <a:lstStyle/>
          <a:p>
            <a:r>
              <a:rPr kumimoji="1" lang="ja-JP" altLang="en-US" dirty="0"/>
              <a:t>タイルの並びを整える</a:t>
            </a:r>
          </a:p>
        </p:txBody>
      </p:sp>
      <p:sp>
        <p:nvSpPr>
          <p:cNvPr id="4" name="スライド番号プレースホルダー 3">
            <a:extLst>
              <a:ext uri="{FF2B5EF4-FFF2-40B4-BE49-F238E27FC236}">
                <a16:creationId xmlns:a16="http://schemas.microsoft.com/office/drawing/2014/main" id="{343F3C66-D3E1-4323-B7BB-FBCE08D6339D}"/>
              </a:ext>
            </a:extLst>
          </p:cNvPr>
          <p:cNvSpPr>
            <a:spLocks noGrp="1"/>
          </p:cNvSpPr>
          <p:nvPr>
            <p:ph type="sldNum" sz="quarter" idx="12"/>
          </p:nvPr>
        </p:nvSpPr>
        <p:spPr/>
        <p:txBody>
          <a:bodyPr/>
          <a:lstStyle/>
          <a:p>
            <a:fld id="{6F84F5BE-853B-463E-BD2A-CF66A7E28F35}" type="slidenum">
              <a:rPr kumimoji="1" lang="ja-JP" altLang="en-US" smtClean="0"/>
              <a:t>115</a:t>
            </a:fld>
            <a:endParaRPr kumimoji="1" lang="ja-JP" altLang="en-US"/>
          </a:p>
        </p:txBody>
      </p:sp>
      <p:pic>
        <p:nvPicPr>
          <p:cNvPr id="5" name="図 4">
            <a:extLst>
              <a:ext uri="{FF2B5EF4-FFF2-40B4-BE49-F238E27FC236}">
                <a16:creationId xmlns:a16="http://schemas.microsoft.com/office/drawing/2014/main" id="{1B42EEA4-39D9-4F87-A1E8-88B4293499FC}"/>
              </a:ext>
            </a:extLst>
          </p:cNvPr>
          <p:cNvPicPr>
            <a:picLocks noChangeAspect="1"/>
          </p:cNvPicPr>
          <p:nvPr/>
        </p:nvPicPr>
        <p:blipFill>
          <a:blip r:embed="rId3"/>
          <a:stretch>
            <a:fillRect/>
          </a:stretch>
        </p:blipFill>
        <p:spPr>
          <a:xfrm>
            <a:off x="559530" y="2805676"/>
            <a:ext cx="5066465" cy="2476146"/>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81B7FBF5-EA4E-4156-BBDF-E7DC29C705DF}"/>
              </a:ext>
            </a:extLst>
          </p:cNvPr>
          <p:cNvPicPr>
            <a:picLocks noChangeAspect="1"/>
          </p:cNvPicPr>
          <p:nvPr/>
        </p:nvPicPr>
        <p:blipFill>
          <a:blip r:embed="rId4"/>
          <a:stretch>
            <a:fillRect/>
          </a:stretch>
        </p:blipFill>
        <p:spPr>
          <a:xfrm>
            <a:off x="6980676" y="2603367"/>
            <a:ext cx="4373124" cy="2678455"/>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a16="http://schemas.microsoft.com/office/drawing/2014/main" id="{2634D98A-05F4-4631-95FD-994F5D7861E2}"/>
              </a:ext>
            </a:extLst>
          </p:cNvPr>
          <p:cNvSpPr txBox="1"/>
          <p:nvPr/>
        </p:nvSpPr>
        <p:spPr>
          <a:xfrm>
            <a:off x="559530" y="2184679"/>
            <a:ext cx="2988319" cy="338554"/>
          </a:xfrm>
          <a:prstGeom prst="rect">
            <a:avLst/>
          </a:prstGeom>
          <a:noFill/>
        </p:spPr>
        <p:txBody>
          <a:bodyPr wrap="none" rtlCol="0">
            <a:spAutoFit/>
          </a:bodyPr>
          <a:lstStyle/>
          <a:p>
            <a:r>
              <a:rPr lang="ja-JP" altLang="en-US" sz="1600" dirty="0"/>
              <a:t>鉛筆アイコンをクリックして</a:t>
            </a:r>
            <a:r>
              <a:rPr lang="en-US" altLang="ja-JP" sz="1600" dirty="0"/>
              <a:t>…</a:t>
            </a:r>
            <a:endParaRPr kumimoji="1" lang="ja-JP" altLang="en-US" sz="1600" dirty="0"/>
          </a:p>
        </p:txBody>
      </p:sp>
      <p:sp>
        <p:nvSpPr>
          <p:cNvPr id="9" name="四角形: 角を丸くする 8">
            <a:extLst>
              <a:ext uri="{FF2B5EF4-FFF2-40B4-BE49-F238E27FC236}">
                <a16:creationId xmlns:a16="http://schemas.microsoft.com/office/drawing/2014/main" id="{259893CE-54FF-4839-9F0D-D4FAFEAD9AA7}"/>
              </a:ext>
            </a:extLst>
          </p:cNvPr>
          <p:cNvSpPr/>
          <p:nvPr/>
        </p:nvSpPr>
        <p:spPr>
          <a:xfrm>
            <a:off x="1969405" y="2805676"/>
            <a:ext cx="354294" cy="1863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C7467C54-2981-4768-957A-A249EE6D3AE9}"/>
              </a:ext>
            </a:extLst>
          </p:cNvPr>
          <p:cNvCxnSpPr>
            <a:cxnSpLocks/>
            <a:stCxn id="9" idx="3"/>
            <a:endCxn id="7" idx="1"/>
          </p:cNvCxnSpPr>
          <p:nvPr/>
        </p:nvCxnSpPr>
        <p:spPr>
          <a:xfrm>
            <a:off x="2323699" y="2898848"/>
            <a:ext cx="4656977" cy="104374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C6D00B4-280A-48C5-A66C-21E4CE9ADE22}"/>
              </a:ext>
            </a:extLst>
          </p:cNvPr>
          <p:cNvSpPr txBox="1"/>
          <p:nvPr/>
        </p:nvSpPr>
        <p:spPr>
          <a:xfrm>
            <a:off x="6980676" y="1849155"/>
            <a:ext cx="2945037" cy="584775"/>
          </a:xfrm>
          <a:prstGeom prst="rect">
            <a:avLst/>
          </a:prstGeom>
          <a:noFill/>
        </p:spPr>
        <p:txBody>
          <a:bodyPr wrap="none" rtlCol="0">
            <a:spAutoFit/>
          </a:bodyPr>
          <a:lstStyle/>
          <a:p>
            <a:r>
              <a:rPr lang="ja-JP" altLang="en-US" sz="1600" dirty="0"/>
              <a:t>配置やサイズを調整して“</a:t>
            </a:r>
            <a:endParaRPr lang="en-US" altLang="ja-JP" sz="1600" dirty="0"/>
          </a:p>
          <a:p>
            <a:r>
              <a:rPr lang="ja-JP" altLang="en-US" sz="1600" dirty="0"/>
              <a:t>カスタマイズ完了”をクリック</a:t>
            </a:r>
            <a:endParaRPr kumimoji="1" lang="ja-JP" altLang="en-US" sz="1600" dirty="0"/>
          </a:p>
        </p:txBody>
      </p:sp>
      <p:sp>
        <p:nvSpPr>
          <p:cNvPr id="14" name="四角形: 角を丸くする 13">
            <a:extLst>
              <a:ext uri="{FF2B5EF4-FFF2-40B4-BE49-F238E27FC236}">
                <a16:creationId xmlns:a16="http://schemas.microsoft.com/office/drawing/2014/main" id="{8894BD70-B4A7-4B2D-AC38-74D410B4EEBF}"/>
              </a:ext>
            </a:extLst>
          </p:cNvPr>
          <p:cNvSpPr/>
          <p:nvPr/>
        </p:nvSpPr>
        <p:spPr>
          <a:xfrm>
            <a:off x="8812943" y="2553606"/>
            <a:ext cx="741603" cy="2427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322484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36D06C-E8E4-475B-94B4-D5627550A620}"/>
              </a:ext>
            </a:extLst>
          </p:cNvPr>
          <p:cNvSpPr>
            <a:spLocks noGrp="1"/>
          </p:cNvSpPr>
          <p:nvPr>
            <p:ph type="title"/>
          </p:nvPr>
        </p:nvSpPr>
        <p:spPr/>
        <p:txBody>
          <a:bodyPr/>
          <a:lstStyle/>
          <a:p>
            <a:r>
              <a:rPr kumimoji="1" lang="en-US" altLang="ja-JP" dirty="0"/>
              <a:t>Stream</a:t>
            </a:r>
            <a:r>
              <a:rPr kumimoji="1" lang="ja-JP" altLang="en-US" dirty="0"/>
              <a:t> </a:t>
            </a:r>
            <a:r>
              <a:rPr kumimoji="1" lang="en-US" altLang="ja-JP" dirty="0"/>
              <a:t>Analytics</a:t>
            </a:r>
            <a:r>
              <a:rPr kumimoji="1" lang="ja-JP" altLang="en-US" dirty="0"/>
              <a:t>の設定</a:t>
            </a:r>
          </a:p>
        </p:txBody>
      </p:sp>
      <p:sp>
        <p:nvSpPr>
          <p:cNvPr id="4" name="スライド番号プレースホルダー 3">
            <a:extLst>
              <a:ext uri="{FF2B5EF4-FFF2-40B4-BE49-F238E27FC236}">
                <a16:creationId xmlns:a16="http://schemas.microsoft.com/office/drawing/2014/main" id="{C8494C21-AAFC-44A4-838A-D375BE2E0F28}"/>
              </a:ext>
            </a:extLst>
          </p:cNvPr>
          <p:cNvSpPr>
            <a:spLocks noGrp="1"/>
          </p:cNvSpPr>
          <p:nvPr>
            <p:ph type="sldNum" sz="quarter" idx="12"/>
          </p:nvPr>
        </p:nvSpPr>
        <p:spPr/>
        <p:txBody>
          <a:bodyPr/>
          <a:lstStyle/>
          <a:p>
            <a:fld id="{6F84F5BE-853B-463E-BD2A-CF66A7E28F35}" type="slidenum">
              <a:rPr kumimoji="1" lang="ja-JP" altLang="en-US" smtClean="0"/>
              <a:t>116</a:t>
            </a:fld>
            <a:endParaRPr kumimoji="1" lang="ja-JP" altLang="en-US"/>
          </a:p>
        </p:txBody>
      </p:sp>
      <p:pic>
        <p:nvPicPr>
          <p:cNvPr id="5" name="図 4">
            <a:extLst>
              <a:ext uri="{FF2B5EF4-FFF2-40B4-BE49-F238E27FC236}">
                <a16:creationId xmlns:a16="http://schemas.microsoft.com/office/drawing/2014/main" id="{0F461BDB-00B7-4659-A183-88EBC1A9D556}"/>
              </a:ext>
            </a:extLst>
          </p:cNvPr>
          <p:cNvPicPr>
            <a:picLocks noChangeAspect="1"/>
          </p:cNvPicPr>
          <p:nvPr/>
        </p:nvPicPr>
        <p:blipFill>
          <a:blip r:embed="rId2"/>
          <a:stretch>
            <a:fillRect/>
          </a:stretch>
        </p:blipFill>
        <p:spPr>
          <a:xfrm>
            <a:off x="169200" y="2419465"/>
            <a:ext cx="3578661" cy="256698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C81649E3-F47D-4F24-AFDD-43FC10256DB4}"/>
              </a:ext>
            </a:extLst>
          </p:cNvPr>
          <p:cNvPicPr>
            <a:picLocks noChangeAspect="1"/>
          </p:cNvPicPr>
          <p:nvPr/>
        </p:nvPicPr>
        <p:blipFill>
          <a:blip r:embed="rId3"/>
          <a:stretch>
            <a:fillRect/>
          </a:stretch>
        </p:blipFill>
        <p:spPr>
          <a:xfrm>
            <a:off x="4187253" y="2174753"/>
            <a:ext cx="4766248" cy="3056411"/>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a16="http://schemas.microsoft.com/office/drawing/2014/main" id="{CA796D7D-0145-4099-8070-A416710CD933}"/>
              </a:ext>
            </a:extLst>
          </p:cNvPr>
          <p:cNvSpPr/>
          <p:nvPr/>
        </p:nvSpPr>
        <p:spPr>
          <a:xfrm>
            <a:off x="1647825" y="2805676"/>
            <a:ext cx="857250" cy="9185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CE8CADD0-A728-4736-B6E8-2AA494912E1B}"/>
              </a:ext>
            </a:extLst>
          </p:cNvPr>
          <p:cNvCxnSpPr>
            <a:cxnSpLocks/>
            <a:stCxn id="7" idx="3"/>
            <a:endCxn id="6" idx="1"/>
          </p:cNvCxnSpPr>
          <p:nvPr/>
        </p:nvCxnSpPr>
        <p:spPr>
          <a:xfrm>
            <a:off x="2505075" y="3264976"/>
            <a:ext cx="1682178" cy="43798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3319E95C-317A-4250-B368-4DF56FF953C5}"/>
              </a:ext>
            </a:extLst>
          </p:cNvPr>
          <p:cNvSpPr/>
          <p:nvPr/>
        </p:nvSpPr>
        <p:spPr>
          <a:xfrm>
            <a:off x="5591175" y="4054129"/>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01460001-8E9F-44A5-A428-05C6BC6CE778}"/>
              </a:ext>
            </a:extLst>
          </p:cNvPr>
          <p:cNvCxnSpPr>
            <a:cxnSpLocks/>
            <a:stCxn id="12" idx="3"/>
            <a:endCxn id="22" idx="1"/>
          </p:cNvCxnSpPr>
          <p:nvPr/>
        </p:nvCxnSpPr>
        <p:spPr>
          <a:xfrm flipV="1">
            <a:off x="6715125" y="3080127"/>
            <a:ext cx="2869913" cy="1251988"/>
          </a:xfrm>
          <a:prstGeom prst="bentConnector3">
            <a:avLst>
              <a:gd name="adj1" fmla="val 3439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77F9EE77-74C9-4D5C-9269-01D31141C207}"/>
              </a:ext>
            </a:extLst>
          </p:cNvPr>
          <p:cNvSpPr/>
          <p:nvPr/>
        </p:nvSpPr>
        <p:spPr>
          <a:xfrm>
            <a:off x="5591175" y="4673427"/>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630B2FF5-B561-4E69-9C37-8F2A408156DD}"/>
              </a:ext>
            </a:extLst>
          </p:cNvPr>
          <p:cNvCxnSpPr>
            <a:cxnSpLocks/>
            <a:stCxn id="14" idx="3"/>
            <a:endCxn id="24" idx="1"/>
          </p:cNvCxnSpPr>
          <p:nvPr/>
        </p:nvCxnSpPr>
        <p:spPr>
          <a:xfrm flipV="1">
            <a:off x="6715125" y="3814267"/>
            <a:ext cx="2869913" cy="113714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5439C162-9A95-4586-A496-643744A22129}"/>
              </a:ext>
            </a:extLst>
          </p:cNvPr>
          <p:cNvSpPr/>
          <p:nvPr/>
        </p:nvSpPr>
        <p:spPr>
          <a:xfrm>
            <a:off x="8448674" y="4056628"/>
            <a:ext cx="428625" cy="2754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コネクタ: カギ線 16">
            <a:extLst>
              <a:ext uri="{FF2B5EF4-FFF2-40B4-BE49-F238E27FC236}">
                <a16:creationId xmlns:a16="http://schemas.microsoft.com/office/drawing/2014/main" id="{03C7E011-2F72-45A3-8314-B7DC30DE2BD0}"/>
              </a:ext>
            </a:extLst>
          </p:cNvPr>
          <p:cNvCxnSpPr>
            <a:cxnSpLocks/>
            <a:stCxn id="16" idx="3"/>
            <a:endCxn id="25" idx="1"/>
          </p:cNvCxnSpPr>
          <p:nvPr/>
        </p:nvCxnSpPr>
        <p:spPr>
          <a:xfrm>
            <a:off x="8877299" y="4194372"/>
            <a:ext cx="707593" cy="41106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A574D55-2DC2-4939-996A-4103B444B844}"/>
              </a:ext>
            </a:extLst>
          </p:cNvPr>
          <p:cNvSpPr txBox="1"/>
          <p:nvPr/>
        </p:nvSpPr>
        <p:spPr>
          <a:xfrm>
            <a:off x="169200" y="1711324"/>
            <a:ext cx="3232680" cy="338554"/>
          </a:xfrm>
          <a:prstGeom prst="rect">
            <a:avLst/>
          </a:prstGeom>
          <a:noFill/>
        </p:spPr>
        <p:txBody>
          <a:bodyPr wrap="none" rtlCol="0">
            <a:spAutoFit/>
          </a:bodyPr>
          <a:lstStyle/>
          <a:p>
            <a:r>
              <a:rPr kumimoji="1" lang="en-US" altLang="ja-JP" sz="1600" dirty="0"/>
              <a:t>Stream</a:t>
            </a:r>
            <a:r>
              <a:rPr kumimoji="1" lang="ja-JP" altLang="en-US" sz="1600" dirty="0"/>
              <a:t> </a:t>
            </a:r>
            <a:r>
              <a:rPr kumimoji="1" lang="en-US" altLang="ja-JP" sz="1600" dirty="0"/>
              <a:t>Analytics</a:t>
            </a:r>
            <a:r>
              <a:rPr kumimoji="1" lang="ja-JP" altLang="en-US" sz="1600" dirty="0"/>
              <a:t>のタイルを選択し</a:t>
            </a:r>
          </a:p>
        </p:txBody>
      </p:sp>
      <p:sp>
        <p:nvSpPr>
          <p:cNvPr id="19" name="テキスト ボックス 18">
            <a:extLst>
              <a:ext uri="{FF2B5EF4-FFF2-40B4-BE49-F238E27FC236}">
                <a16:creationId xmlns:a16="http://schemas.microsoft.com/office/drawing/2014/main" id="{894B882A-F7BD-4404-8AF5-4FBAB3084C01}"/>
              </a:ext>
            </a:extLst>
          </p:cNvPr>
          <p:cNvSpPr txBox="1"/>
          <p:nvPr/>
        </p:nvSpPr>
        <p:spPr>
          <a:xfrm>
            <a:off x="4187253" y="1612151"/>
            <a:ext cx="3877985" cy="338554"/>
          </a:xfrm>
          <a:prstGeom prst="rect">
            <a:avLst/>
          </a:prstGeom>
          <a:noFill/>
        </p:spPr>
        <p:txBody>
          <a:bodyPr wrap="none" rtlCol="0">
            <a:spAutoFit/>
          </a:bodyPr>
          <a:lstStyle/>
          <a:p>
            <a:r>
              <a:rPr kumimoji="1" lang="ja-JP" altLang="en-US" sz="1600" dirty="0"/>
              <a:t>入力、出力、クエリを順に設定していく</a:t>
            </a:r>
          </a:p>
        </p:txBody>
      </p:sp>
      <p:sp>
        <p:nvSpPr>
          <p:cNvPr id="22" name="テキスト ボックス 21">
            <a:extLst>
              <a:ext uri="{FF2B5EF4-FFF2-40B4-BE49-F238E27FC236}">
                <a16:creationId xmlns:a16="http://schemas.microsoft.com/office/drawing/2014/main" id="{0AB3E843-0622-4156-99F1-28F876E37B2A}"/>
              </a:ext>
            </a:extLst>
          </p:cNvPr>
          <p:cNvSpPr txBox="1"/>
          <p:nvPr/>
        </p:nvSpPr>
        <p:spPr>
          <a:xfrm>
            <a:off x="9585038" y="2787739"/>
            <a:ext cx="2103461" cy="584775"/>
          </a:xfrm>
          <a:prstGeom prst="rect">
            <a:avLst/>
          </a:prstGeom>
          <a:noFill/>
        </p:spPr>
        <p:txBody>
          <a:bodyPr wrap="none" rtlCol="0">
            <a:spAutoFit/>
          </a:bodyPr>
          <a:lstStyle/>
          <a:p>
            <a:r>
              <a:rPr kumimoji="1" lang="ja-JP" altLang="en-US" sz="1600" dirty="0"/>
              <a:t>入力の設定へ</a:t>
            </a:r>
            <a:endParaRPr kumimoji="1" lang="en-US" altLang="ja-JP" sz="1600" dirty="0"/>
          </a:p>
          <a:p>
            <a:r>
              <a:rPr lang="ja-JP" altLang="en-US" sz="1600" dirty="0"/>
              <a:t>（</a:t>
            </a:r>
            <a:r>
              <a:rPr lang="en-US" altLang="ja-JP" sz="1600" dirty="0"/>
              <a:t>IoT</a:t>
            </a:r>
            <a:r>
              <a:rPr lang="ja-JP" altLang="en-US" sz="1600" dirty="0"/>
              <a:t> </a:t>
            </a:r>
            <a:r>
              <a:rPr lang="en-US" altLang="ja-JP" sz="1600" dirty="0"/>
              <a:t>Hub</a:t>
            </a:r>
            <a:r>
              <a:rPr lang="ja-JP" altLang="en-US" sz="1600" dirty="0"/>
              <a:t>をつなぐ）</a:t>
            </a:r>
            <a:endParaRPr kumimoji="1" lang="ja-JP" altLang="en-US" sz="1600" dirty="0"/>
          </a:p>
        </p:txBody>
      </p:sp>
      <p:sp>
        <p:nvSpPr>
          <p:cNvPr id="24" name="テキスト ボックス 23">
            <a:extLst>
              <a:ext uri="{FF2B5EF4-FFF2-40B4-BE49-F238E27FC236}">
                <a16:creationId xmlns:a16="http://schemas.microsoft.com/office/drawing/2014/main" id="{18803CDF-C31E-4962-B4CC-4F07416D17EB}"/>
              </a:ext>
            </a:extLst>
          </p:cNvPr>
          <p:cNvSpPr txBox="1"/>
          <p:nvPr/>
        </p:nvSpPr>
        <p:spPr>
          <a:xfrm>
            <a:off x="9585038" y="3521879"/>
            <a:ext cx="2308645" cy="584775"/>
          </a:xfrm>
          <a:prstGeom prst="rect">
            <a:avLst/>
          </a:prstGeom>
          <a:noFill/>
        </p:spPr>
        <p:txBody>
          <a:bodyPr wrap="none" rtlCol="0">
            <a:spAutoFit/>
          </a:bodyPr>
          <a:lstStyle/>
          <a:p>
            <a:r>
              <a:rPr lang="ja-JP" altLang="en-US" sz="1600" dirty="0"/>
              <a:t>出</a:t>
            </a:r>
            <a:r>
              <a:rPr kumimoji="1" lang="ja-JP" altLang="en-US" sz="1600" dirty="0"/>
              <a:t>力の設定へ</a:t>
            </a:r>
            <a:endParaRPr kumimoji="1" lang="en-US" altLang="ja-JP" sz="1600" dirty="0"/>
          </a:p>
          <a:p>
            <a:r>
              <a:rPr kumimoji="1" lang="ja-JP" altLang="en-US" sz="1600" dirty="0"/>
              <a:t>（</a:t>
            </a:r>
            <a:r>
              <a:rPr kumimoji="1" lang="en-US" altLang="ja-JP" sz="1600" dirty="0"/>
              <a:t>Event</a:t>
            </a:r>
            <a:r>
              <a:rPr kumimoji="1" lang="ja-JP" altLang="en-US" sz="1600" dirty="0"/>
              <a:t> </a:t>
            </a:r>
            <a:r>
              <a:rPr kumimoji="1" lang="en-US" altLang="ja-JP" sz="1600" dirty="0"/>
              <a:t>Hub</a:t>
            </a:r>
            <a:r>
              <a:rPr kumimoji="1" lang="ja-JP" altLang="en-US" sz="1600" dirty="0"/>
              <a:t>をつなぐ）</a:t>
            </a:r>
          </a:p>
        </p:txBody>
      </p:sp>
      <p:sp>
        <p:nvSpPr>
          <p:cNvPr id="25" name="テキスト ボックス 24">
            <a:extLst>
              <a:ext uri="{FF2B5EF4-FFF2-40B4-BE49-F238E27FC236}">
                <a16:creationId xmlns:a16="http://schemas.microsoft.com/office/drawing/2014/main" id="{4DAC0522-2A8A-439B-A935-1F3023274095}"/>
              </a:ext>
            </a:extLst>
          </p:cNvPr>
          <p:cNvSpPr txBox="1"/>
          <p:nvPr/>
        </p:nvSpPr>
        <p:spPr>
          <a:xfrm>
            <a:off x="9584892" y="4313052"/>
            <a:ext cx="2031325" cy="584775"/>
          </a:xfrm>
          <a:prstGeom prst="rect">
            <a:avLst/>
          </a:prstGeom>
          <a:noFill/>
        </p:spPr>
        <p:txBody>
          <a:bodyPr wrap="none" rtlCol="0">
            <a:spAutoFit/>
          </a:bodyPr>
          <a:lstStyle/>
          <a:p>
            <a:r>
              <a:rPr lang="ja-JP" altLang="en-US" sz="1600" dirty="0"/>
              <a:t>クエリの編集へ</a:t>
            </a:r>
            <a:endParaRPr lang="en-US" altLang="ja-JP" sz="1600" dirty="0"/>
          </a:p>
          <a:p>
            <a:r>
              <a:rPr kumimoji="1" lang="ja-JP" altLang="en-US" sz="1600" dirty="0"/>
              <a:t>（簡単な統計処理）</a:t>
            </a:r>
          </a:p>
        </p:txBody>
      </p:sp>
    </p:spTree>
    <p:extLst>
      <p:ext uri="{BB962C8B-B14F-4D97-AF65-F5344CB8AC3E}">
        <p14:creationId xmlns:p14="http://schemas.microsoft.com/office/powerpoint/2010/main" val="19211176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80B06F-EAB6-44D5-B6FB-B7EFB4BCBCC9}"/>
              </a:ext>
            </a:extLst>
          </p:cNvPr>
          <p:cNvSpPr>
            <a:spLocks noGrp="1"/>
          </p:cNvSpPr>
          <p:nvPr>
            <p:ph type="title"/>
          </p:nvPr>
        </p:nvSpPr>
        <p:spPr/>
        <p:txBody>
          <a:bodyPr/>
          <a:lstStyle/>
          <a:p>
            <a:r>
              <a:rPr kumimoji="1" lang="ja-JP" altLang="en-US" dirty="0"/>
              <a:t>実は</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C8F577A7-A72D-4817-B110-4B339FCD59FC}"/>
              </a:ext>
            </a:extLst>
          </p:cNvPr>
          <p:cNvSpPr>
            <a:spLocks noGrp="1"/>
          </p:cNvSpPr>
          <p:nvPr>
            <p:ph idx="1"/>
          </p:nvPr>
        </p:nvSpPr>
        <p:spPr/>
        <p:txBody>
          <a:bodyPr/>
          <a:lstStyle/>
          <a:p>
            <a:r>
              <a:rPr kumimoji="1" lang="en-US" altLang="ja-JP" dirty="0"/>
              <a:t>IoT</a:t>
            </a:r>
            <a:r>
              <a:rPr kumimoji="1" lang="ja-JP" altLang="en-US" dirty="0"/>
              <a:t> </a:t>
            </a:r>
            <a:r>
              <a:rPr kumimoji="1" lang="en-US" altLang="ja-JP" dirty="0"/>
              <a:t>Hub</a:t>
            </a:r>
            <a:r>
              <a:rPr kumimoji="1" lang="ja-JP" altLang="en-US" dirty="0"/>
              <a:t>に</a:t>
            </a:r>
            <a:r>
              <a:rPr kumimoji="1" lang="en-US" altLang="ja-JP" dirty="0"/>
              <a:t>Blob</a:t>
            </a:r>
            <a:r>
              <a:rPr kumimoji="1" lang="ja-JP" altLang="en-US" dirty="0"/>
              <a:t> </a:t>
            </a:r>
            <a:r>
              <a:rPr kumimoji="1" lang="en-US" altLang="ja-JP" dirty="0"/>
              <a:t>Storage</a:t>
            </a:r>
            <a:r>
              <a:rPr kumimoji="1" lang="ja-JP" altLang="en-US" dirty="0"/>
              <a:t>を</a:t>
            </a:r>
            <a:r>
              <a:rPr kumimoji="1" lang="en-US" altLang="ja-JP" dirty="0"/>
              <a:t>Route</a:t>
            </a:r>
            <a:r>
              <a:rPr kumimoji="1" lang="ja-JP" altLang="en-US" dirty="0"/>
              <a:t>でバインドしている場合</a:t>
            </a:r>
            <a:endParaRPr kumimoji="1" lang="en-US" altLang="ja-JP" dirty="0"/>
          </a:p>
          <a:p>
            <a:pPr lvl="1"/>
            <a:r>
              <a:rPr lang="ja-JP" altLang="en-US" dirty="0"/>
              <a:t>バインドのクエリの条件を満たすデータは、その</a:t>
            </a:r>
            <a:r>
              <a:rPr lang="en-US" altLang="ja-JP" dirty="0"/>
              <a:t>Route</a:t>
            </a:r>
            <a:r>
              <a:rPr lang="ja-JP" altLang="en-US" dirty="0"/>
              <a:t>に送信され、</a:t>
            </a:r>
            <a:r>
              <a:rPr lang="en-US" altLang="ja-JP" dirty="0"/>
              <a:t>Built-in endpoints</a:t>
            </a:r>
            <a:r>
              <a:rPr lang="ja-JP" altLang="en-US" dirty="0" err="1"/>
              <a:t>には</a:t>
            </a:r>
            <a:r>
              <a:rPr lang="ja-JP" altLang="en-US" dirty="0"/>
              <a:t>送信されません。</a:t>
            </a:r>
            <a:endParaRPr lang="en-US" altLang="ja-JP" dirty="0"/>
          </a:p>
          <a:p>
            <a:pPr lvl="1"/>
            <a:r>
              <a:rPr lang="ja-JP" altLang="en-US" dirty="0"/>
              <a:t>一番シンプルな構成は、</a:t>
            </a:r>
            <a:br>
              <a:rPr lang="en-US" altLang="ja-JP" dirty="0"/>
            </a:br>
            <a:r>
              <a:rPr lang="ja-JP" altLang="en-US" dirty="0"/>
              <a:t>「</a:t>
            </a:r>
            <a:r>
              <a:rPr lang="en-US" altLang="ja-JP" dirty="0"/>
              <a:t>IoT</a:t>
            </a:r>
            <a:r>
              <a:rPr lang="ja-JP" altLang="en-US" dirty="0"/>
              <a:t> </a:t>
            </a:r>
            <a:r>
              <a:rPr lang="en-US" altLang="ja-JP" dirty="0"/>
              <a:t>Hub</a:t>
            </a:r>
            <a:r>
              <a:rPr lang="ja-JP" altLang="en-US" dirty="0"/>
              <a:t>の</a:t>
            </a:r>
            <a:r>
              <a:rPr lang="en-US" altLang="ja-JP" dirty="0"/>
              <a:t>Built-in endpoints</a:t>
            </a:r>
            <a:r>
              <a:rPr lang="ja-JP" altLang="en-US" dirty="0"/>
              <a:t>を</a:t>
            </a:r>
            <a:r>
              <a:rPr lang="en-US" altLang="ja-JP" dirty="0"/>
              <a:t>Stream</a:t>
            </a:r>
            <a:r>
              <a:rPr lang="ja-JP" altLang="en-US" dirty="0"/>
              <a:t> </a:t>
            </a:r>
            <a:r>
              <a:rPr lang="en-US" altLang="ja-JP" dirty="0"/>
              <a:t>Analytics</a:t>
            </a:r>
            <a:r>
              <a:rPr lang="ja-JP" altLang="en-US" dirty="0"/>
              <a:t>の入力とし、設定する」</a:t>
            </a:r>
            <a:br>
              <a:rPr lang="en-US" altLang="ja-JP" dirty="0"/>
            </a:br>
            <a:r>
              <a:rPr lang="ja-JP" altLang="en-US" dirty="0"/>
              <a:t>ですが、このままではそちらにはデータが流れません</a:t>
            </a:r>
            <a:endParaRPr lang="en-US" altLang="ja-JP" dirty="0"/>
          </a:p>
          <a:p>
            <a:pPr lvl="1"/>
            <a:r>
              <a:rPr lang="ja-JP" altLang="en-US" dirty="0"/>
              <a:t>これを解決するには、</a:t>
            </a:r>
            <a:r>
              <a:rPr lang="en-US" altLang="ja-JP" dirty="0"/>
              <a:t>Event</a:t>
            </a:r>
            <a:r>
              <a:rPr lang="ja-JP" altLang="en-US" dirty="0"/>
              <a:t> </a:t>
            </a:r>
            <a:r>
              <a:rPr lang="en-US" altLang="ja-JP" dirty="0"/>
              <a:t>Hub</a:t>
            </a:r>
            <a:r>
              <a:rPr lang="ja-JP" altLang="en-US" dirty="0"/>
              <a:t>を用意して、</a:t>
            </a:r>
            <a:r>
              <a:rPr lang="en-US" altLang="ja-JP" dirty="0"/>
              <a:t>Stream</a:t>
            </a:r>
            <a:r>
              <a:rPr lang="ja-JP" altLang="en-US" dirty="0"/>
              <a:t> </a:t>
            </a:r>
            <a:r>
              <a:rPr lang="en-US" altLang="ja-JP" dirty="0"/>
              <a:t>Analytics</a:t>
            </a:r>
            <a:r>
              <a:rPr lang="ja-JP" altLang="en-US" dirty="0"/>
              <a:t>にデータを流すための</a:t>
            </a:r>
            <a:r>
              <a:rPr lang="en-US" altLang="ja-JP" dirty="0"/>
              <a:t>Route</a:t>
            </a:r>
            <a:r>
              <a:rPr lang="ja-JP" altLang="en-US" dirty="0"/>
              <a:t>を</a:t>
            </a:r>
            <a:r>
              <a:rPr lang="en-US" altLang="ja-JP" dirty="0"/>
              <a:t>IoT</a:t>
            </a:r>
            <a:r>
              <a:rPr lang="ja-JP" altLang="en-US" dirty="0"/>
              <a:t> </a:t>
            </a:r>
            <a:r>
              <a:rPr lang="en-US" altLang="ja-JP" dirty="0"/>
              <a:t>Hub</a:t>
            </a:r>
            <a:r>
              <a:rPr lang="ja-JP" altLang="en-US" dirty="0"/>
              <a:t>に追加しなければなりません。</a:t>
            </a:r>
            <a:endParaRPr lang="en-US" altLang="ja-JP" dirty="0"/>
          </a:p>
          <a:p>
            <a:pPr lvl="1"/>
            <a:r>
              <a:rPr kumimoji="1" lang="ja-JP" altLang="en-US" dirty="0"/>
              <a:t>しかし、</a:t>
            </a:r>
            <a:r>
              <a:rPr kumimoji="1" lang="en-US" altLang="ja-JP" dirty="0"/>
              <a:t>2</a:t>
            </a:r>
            <a:r>
              <a:rPr kumimoji="1" lang="ja-JP" altLang="en-US" dirty="0"/>
              <a:t>個以上の</a:t>
            </a:r>
            <a:r>
              <a:rPr lang="en-US" altLang="ja-JP" dirty="0"/>
              <a:t>Route</a:t>
            </a:r>
            <a:r>
              <a:rPr lang="ja-JP" altLang="en-US" dirty="0"/>
              <a:t>を定義できるのは</a:t>
            </a:r>
            <a:r>
              <a:rPr lang="en-US" altLang="ja-JP" dirty="0"/>
              <a:t>S1</a:t>
            </a:r>
            <a:r>
              <a:rPr lang="ja-JP" altLang="en-US" dirty="0"/>
              <a:t>以上（つまり有料）の</a:t>
            </a:r>
            <a:r>
              <a:rPr lang="en-US" altLang="ja-JP" dirty="0"/>
              <a:t>IoT</a:t>
            </a:r>
            <a:r>
              <a:rPr lang="ja-JP" altLang="en-US" dirty="0"/>
              <a:t> </a:t>
            </a:r>
            <a:r>
              <a:rPr lang="en-US" altLang="ja-JP" dirty="0"/>
              <a:t>Hub</a:t>
            </a:r>
            <a:r>
              <a:rPr lang="ja-JP" altLang="en-US" dirty="0" err="1"/>
              <a:t>だけです</a:t>
            </a:r>
            <a:endParaRPr lang="en-US" altLang="ja-JP" dirty="0"/>
          </a:p>
          <a:p>
            <a:r>
              <a:rPr kumimoji="1" lang="ja-JP" altLang="en-US" dirty="0" err="1"/>
              <a:t>なの</a:t>
            </a:r>
            <a:r>
              <a:rPr kumimoji="1" lang="ja-JP" altLang="en-US" dirty="0"/>
              <a:t>で</a:t>
            </a:r>
            <a:endParaRPr kumimoji="1" lang="en-US" altLang="ja-JP" dirty="0"/>
          </a:p>
          <a:p>
            <a:pPr lvl="1"/>
            <a:r>
              <a:rPr kumimoji="1" lang="en-US" altLang="ja-JP" dirty="0"/>
              <a:t>F0</a:t>
            </a:r>
            <a:r>
              <a:rPr kumimoji="1" lang="ja-JP" altLang="en-US" dirty="0"/>
              <a:t>を使って実習している人は、</a:t>
            </a:r>
            <a:r>
              <a:rPr kumimoji="1" lang="en-US" altLang="ja-JP" dirty="0"/>
              <a:t>IoT</a:t>
            </a:r>
            <a:r>
              <a:rPr kumimoji="1" lang="ja-JP" altLang="en-US" dirty="0"/>
              <a:t> </a:t>
            </a:r>
            <a:r>
              <a:rPr kumimoji="1" lang="en-US" altLang="ja-JP" dirty="0"/>
              <a:t>Hub</a:t>
            </a:r>
            <a:r>
              <a:rPr lang="ja-JP" altLang="en-US" dirty="0" err="1"/>
              <a:t>に登</a:t>
            </a:r>
            <a:r>
              <a:rPr lang="ja-JP" altLang="en-US" dirty="0"/>
              <a:t>録したデバイスの</a:t>
            </a:r>
            <a:r>
              <a:rPr lang="en-US" altLang="ja-JP" dirty="0"/>
              <a:t>Device</a:t>
            </a:r>
            <a:r>
              <a:rPr lang="ja-JP" altLang="en-US" dirty="0"/>
              <a:t> </a:t>
            </a:r>
            <a:r>
              <a:rPr lang="en-US" altLang="ja-JP" dirty="0"/>
              <a:t>Twin</a:t>
            </a:r>
            <a:r>
              <a:rPr lang="ja-JP" altLang="en-US" dirty="0"/>
              <a:t>の</a:t>
            </a:r>
            <a:r>
              <a:rPr lang="en-US" altLang="ja-JP" dirty="0"/>
              <a:t>Desired</a:t>
            </a:r>
            <a:r>
              <a:rPr lang="ja-JP" altLang="en-US" dirty="0"/>
              <a:t> </a:t>
            </a:r>
            <a:r>
              <a:rPr lang="en-US" altLang="ja-JP" dirty="0"/>
              <a:t>Properties</a:t>
            </a:r>
            <a:r>
              <a:rPr lang="ja-JP" altLang="en-US" dirty="0"/>
              <a:t>に入力した、</a:t>
            </a:r>
            <a:r>
              <a:rPr lang="en-US" altLang="ja-JP" dirty="0"/>
              <a:t>”</a:t>
            </a:r>
            <a:r>
              <a:rPr lang="en-US" altLang="ja-JP" dirty="0" err="1"/>
              <a:t>store”:”enabled</a:t>
            </a:r>
            <a:r>
              <a:rPr lang="en-US" altLang="ja-JP" dirty="0"/>
              <a:t>”, </a:t>
            </a:r>
            <a:r>
              <a:rPr lang="ja-JP" altLang="en-US" dirty="0"/>
              <a:t>の行を削除し、以降のページの、「入力の設定 </a:t>
            </a:r>
            <a:r>
              <a:rPr lang="en-US" altLang="ja-JP" dirty="0"/>
              <a:t>–</a:t>
            </a:r>
            <a:r>
              <a:rPr lang="ja-JP" altLang="en-US" dirty="0"/>
              <a:t> </a:t>
            </a:r>
            <a:r>
              <a:rPr lang="en-US" altLang="ja-JP" dirty="0"/>
              <a:t>F0</a:t>
            </a:r>
            <a:r>
              <a:rPr lang="ja-JP" altLang="en-US" dirty="0"/>
              <a:t>の場合」に進んでください。</a:t>
            </a:r>
            <a:endParaRPr kumimoji="1" lang="ja-JP" altLang="en-US" dirty="0"/>
          </a:p>
        </p:txBody>
      </p:sp>
      <p:sp>
        <p:nvSpPr>
          <p:cNvPr id="4" name="スライド番号プレースホルダー 3">
            <a:extLst>
              <a:ext uri="{FF2B5EF4-FFF2-40B4-BE49-F238E27FC236}">
                <a16:creationId xmlns:a16="http://schemas.microsoft.com/office/drawing/2014/main" id="{97B96EC8-03C0-4538-AEC8-4B90AC7C9C2B}"/>
              </a:ext>
            </a:extLst>
          </p:cNvPr>
          <p:cNvSpPr>
            <a:spLocks noGrp="1"/>
          </p:cNvSpPr>
          <p:nvPr>
            <p:ph type="sldNum" sz="quarter" idx="12"/>
          </p:nvPr>
        </p:nvSpPr>
        <p:spPr/>
        <p:txBody>
          <a:bodyPr/>
          <a:lstStyle/>
          <a:p>
            <a:fld id="{6F84F5BE-853B-463E-BD2A-CF66A7E28F35}" type="slidenum">
              <a:rPr kumimoji="1" lang="ja-JP" altLang="en-US" smtClean="0"/>
              <a:t>117</a:t>
            </a:fld>
            <a:endParaRPr kumimoji="1" lang="ja-JP" altLang="en-US"/>
          </a:p>
        </p:txBody>
      </p:sp>
    </p:spTree>
    <p:extLst>
      <p:ext uri="{BB962C8B-B14F-4D97-AF65-F5344CB8AC3E}">
        <p14:creationId xmlns:p14="http://schemas.microsoft.com/office/powerpoint/2010/main" val="12566209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494BA3-FFAF-4EE3-AE4E-1696D35A4283}"/>
              </a:ext>
            </a:extLst>
          </p:cNvPr>
          <p:cNvSpPr>
            <a:spLocks noGrp="1"/>
          </p:cNvSpPr>
          <p:nvPr>
            <p:ph type="title"/>
          </p:nvPr>
        </p:nvSpPr>
        <p:spPr/>
        <p:txBody>
          <a:bodyPr/>
          <a:lstStyle/>
          <a:p>
            <a:r>
              <a:rPr kumimoji="1" lang="ja-JP" altLang="en-US" dirty="0"/>
              <a:t>入力の設定 </a:t>
            </a:r>
            <a:r>
              <a:rPr kumimoji="1" lang="en-US" altLang="ja-JP" dirty="0"/>
              <a:t>–</a:t>
            </a:r>
            <a:r>
              <a:rPr kumimoji="1" lang="ja-JP" altLang="en-US" dirty="0"/>
              <a:t> </a:t>
            </a:r>
            <a:r>
              <a:rPr kumimoji="1" lang="en-US" altLang="ja-JP" dirty="0"/>
              <a:t>S1</a:t>
            </a:r>
            <a:r>
              <a:rPr kumimoji="1" lang="ja-JP" altLang="en-US" dirty="0"/>
              <a:t>以上の場合</a:t>
            </a:r>
          </a:p>
        </p:txBody>
      </p:sp>
      <p:sp>
        <p:nvSpPr>
          <p:cNvPr id="3" name="コンテンツ プレースホルダー 2">
            <a:extLst>
              <a:ext uri="{FF2B5EF4-FFF2-40B4-BE49-F238E27FC236}">
                <a16:creationId xmlns:a16="http://schemas.microsoft.com/office/drawing/2014/main" id="{6F22B0B1-CDCA-4334-934F-F1FCA7E12CB5}"/>
              </a:ext>
            </a:extLst>
          </p:cNvPr>
          <p:cNvSpPr>
            <a:spLocks noGrp="1"/>
          </p:cNvSpPr>
          <p:nvPr>
            <p:ph idx="1"/>
          </p:nvPr>
        </p:nvSpPr>
        <p:spPr>
          <a:xfrm>
            <a:off x="169200" y="1054800"/>
            <a:ext cx="11815200" cy="724381"/>
          </a:xfrm>
        </p:spPr>
        <p:txBody>
          <a:bodyPr/>
          <a:lstStyle/>
          <a:p>
            <a:r>
              <a:rPr kumimoji="1" lang="ja-JP" altLang="en-US" dirty="0"/>
              <a:t>前述の通りなので、</a:t>
            </a:r>
            <a:r>
              <a:rPr kumimoji="1" lang="en-US" altLang="ja-JP" dirty="0"/>
              <a:t>IoT</a:t>
            </a:r>
            <a:r>
              <a:rPr kumimoji="1" lang="ja-JP" altLang="en-US" dirty="0"/>
              <a:t> </a:t>
            </a:r>
            <a:r>
              <a:rPr kumimoji="1" lang="en-US" altLang="ja-JP" dirty="0"/>
              <a:t>Hub</a:t>
            </a:r>
            <a:r>
              <a:rPr kumimoji="1" lang="ja-JP" altLang="en-US" dirty="0"/>
              <a:t>に以下の修正を加えます</a:t>
            </a:r>
          </a:p>
        </p:txBody>
      </p:sp>
      <p:sp>
        <p:nvSpPr>
          <p:cNvPr id="4" name="スライド番号プレースホルダー 3">
            <a:extLst>
              <a:ext uri="{FF2B5EF4-FFF2-40B4-BE49-F238E27FC236}">
                <a16:creationId xmlns:a16="http://schemas.microsoft.com/office/drawing/2014/main" id="{AB43AB91-1FD6-434F-BFDC-D346EB047425}"/>
              </a:ext>
            </a:extLst>
          </p:cNvPr>
          <p:cNvSpPr>
            <a:spLocks noGrp="1"/>
          </p:cNvSpPr>
          <p:nvPr>
            <p:ph type="sldNum" sz="quarter" idx="12"/>
          </p:nvPr>
        </p:nvSpPr>
        <p:spPr/>
        <p:txBody>
          <a:bodyPr/>
          <a:lstStyle/>
          <a:p>
            <a:fld id="{6F84F5BE-853B-463E-BD2A-CF66A7E28F35}" type="slidenum">
              <a:rPr kumimoji="1" lang="ja-JP" altLang="en-US" smtClean="0"/>
              <a:t>118</a:t>
            </a:fld>
            <a:endParaRPr kumimoji="1" lang="ja-JP" altLang="en-US"/>
          </a:p>
        </p:txBody>
      </p:sp>
      <p:pic>
        <p:nvPicPr>
          <p:cNvPr id="5" name="図 4">
            <a:extLst>
              <a:ext uri="{FF2B5EF4-FFF2-40B4-BE49-F238E27FC236}">
                <a16:creationId xmlns:a16="http://schemas.microsoft.com/office/drawing/2014/main" id="{F0B051A2-4982-427A-A7CF-63787CC416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2916" y="2942446"/>
            <a:ext cx="786579" cy="786579"/>
          </a:xfrm>
          <a:prstGeom prst="rect">
            <a:avLst/>
          </a:prstGeom>
        </p:spPr>
      </p:pic>
      <p:pic>
        <p:nvPicPr>
          <p:cNvPr id="6" name="Picture 1">
            <a:extLst>
              <a:ext uri="{FF2B5EF4-FFF2-40B4-BE49-F238E27FC236}">
                <a16:creationId xmlns:a16="http://schemas.microsoft.com/office/drawing/2014/main" id="{72C07CE0-ADBB-4F35-BC56-B25357606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549" y="3003290"/>
            <a:ext cx="622339" cy="664892"/>
          </a:xfrm>
          <a:prstGeom prst="rect">
            <a:avLst/>
          </a:prstGeom>
        </p:spPr>
      </p:pic>
      <p:cxnSp>
        <p:nvCxnSpPr>
          <p:cNvPr id="7" name="直線矢印コネクタ 164">
            <a:extLst>
              <a:ext uri="{FF2B5EF4-FFF2-40B4-BE49-F238E27FC236}">
                <a16:creationId xmlns:a16="http://schemas.microsoft.com/office/drawing/2014/main" id="{ACFF225E-DC93-4540-B713-C0260AB14BA5}"/>
              </a:ext>
            </a:extLst>
          </p:cNvPr>
          <p:cNvCxnSpPr>
            <a:cxnSpLocks/>
            <a:stCxn id="6" idx="3"/>
            <a:endCxn id="8" idx="1"/>
          </p:cNvCxnSpPr>
          <p:nvPr/>
        </p:nvCxnSpPr>
        <p:spPr>
          <a:xfrm flipV="1">
            <a:off x="1277888" y="3332591"/>
            <a:ext cx="642369" cy="314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8" name="図 7">
            <a:extLst>
              <a:ext uri="{FF2B5EF4-FFF2-40B4-BE49-F238E27FC236}">
                <a16:creationId xmlns:a16="http://schemas.microsoft.com/office/drawing/2014/main" id="{5C02F333-B785-44FF-8735-47EAA50D60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0257" y="2942446"/>
            <a:ext cx="780290" cy="780290"/>
          </a:xfrm>
          <a:prstGeom prst="rect">
            <a:avLst/>
          </a:prstGeom>
        </p:spPr>
      </p:pic>
      <p:cxnSp>
        <p:nvCxnSpPr>
          <p:cNvPr id="11" name="直線矢印コネクタ 164">
            <a:extLst>
              <a:ext uri="{FF2B5EF4-FFF2-40B4-BE49-F238E27FC236}">
                <a16:creationId xmlns:a16="http://schemas.microsoft.com/office/drawing/2014/main" id="{33CD7A2B-4C12-49CC-BCBE-89923B55E669}"/>
              </a:ext>
            </a:extLst>
          </p:cNvPr>
          <p:cNvCxnSpPr>
            <a:cxnSpLocks/>
            <a:stCxn id="8" idx="3"/>
            <a:endCxn id="5" idx="1"/>
          </p:cNvCxnSpPr>
          <p:nvPr/>
        </p:nvCxnSpPr>
        <p:spPr>
          <a:xfrm>
            <a:off x="2700547" y="3332591"/>
            <a:ext cx="642369" cy="314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4" name="テキスト ボックス 13">
            <a:extLst>
              <a:ext uri="{FF2B5EF4-FFF2-40B4-BE49-F238E27FC236}">
                <a16:creationId xmlns:a16="http://schemas.microsoft.com/office/drawing/2014/main" id="{BEE93931-51AD-4A7B-8879-32FBC0938056}"/>
              </a:ext>
            </a:extLst>
          </p:cNvPr>
          <p:cNvSpPr txBox="1"/>
          <p:nvPr/>
        </p:nvSpPr>
        <p:spPr>
          <a:xfrm>
            <a:off x="1223007" y="2670844"/>
            <a:ext cx="752129" cy="369332"/>
          </a:xfrm>
          <a:prstGeom prst="rect">
            <a:avLst/>
          </a:prstGeom>
          <a:noFill/>
        </p:spPr>
        <p:txBody>
          <a:bodyPr wrap="none" rtlCol="0">
            <a:spAutoFit/>
          </a:bodyPr>
          <a:lstStyle/>
          <a:p>
            <a:r>
              <a:rPr kumimoji="1" lang="en-US" altLang="ja-JP" dirty="0"/>
              <a:t>Route</a:t>
            </a:r>
            <a:endParaRPr kumimoji="1" lang="ja-JP" altLang="en-US" dirty="0"/>
          </a:p>
        </p:txBody>
      </p:sp>
      <p:sp>
        <p:nvSpPr>
          <p:cNvPr id="15" name="テキスト ボックス 14">
            <a:extLst>
              <a:ext uri="{FF2B5EF4-FFF2-40B4-BE49-F238E27FC236}">
                <a16:creationId xmlns:a16="http://schemas.microsoft.com/office/drawing/2014/main" id="{82553866-CAB0-46CD-99A3-BA02BE7B25E6}"/>
              </a:ext>
            </a:extLst>
          </p:cNvPr>
          <p:cNvSpPr txBox="1"/>
          <p:nvPr/>
        </p:nvSpPr>
        <p:spPr>
          <a:xfrm>
            <a:off x="2072006" y="2611974"/>
            <a:ext cx="587020" cy="369332"/>
          </a:xfrm>
          <a:prstGeom prst="rect">
            <a:avLst/>
          </a:prstGeom>
          <a:noFill/>
        </p:spPr>
        <p:txBody>
          <a:bodyPr wrap="none" rtlCol="0">
            <a:spAutoFit/>
          </a:bodyPr>
          <a:lstStyle/>
          <a:p>
            <a:r>
              <a:rPr kumimoji="1" lang="en-US" altLang="ja-JP" dirty="0" err="1"/>
              <a:t>tosa</a:t>
            </a:r>
            <a:endParaRPr kumimoji="1" lang="ja-JP" altLang="en-US" dirty="0"/>
          </a:p>
        </p:txBody>
      </p:sp>
      <p:sp>
        <p:nvSpPr>
          <p:cNvPr id="16" name="テキスト ボックス 15">
            <a:extLst>
              <a:ext uri="{FF2B5EF4-FFF2-40B4-BE49-F238E27FC236}">
                <a16:creationId xmlns:a16="http://schemas.microsoft.com/office/drawing/2014/main" id="{B284CEE0-2F7F-42CA-B8EB-5E650DF925DB}"/>
              </a:ext>
            </a:extLst>
          </p:cNvPr>
          <p:cNvSpPr txBox="1"/>
          <p:nvPr/>
        </p:nvSpPr>
        <p:spPr>
          <a:xfrm>
            <a:off x="5059455" y="2522407"/>
            <a:ext cx="5038559" cy="1200329"/>
          </a:xfrm>
          <a:prstGeom prst="rect">
            <a:avLst/>
          </a:prstGeom>
          <a:noFill/>
        </p:spPr>
        <p:txBody>
          <a:bodyPr wrap="none" rtlCol="0">
            <a:spAutoFit/>
          </a:bodyPr>
          <a:lstStyle/>
          <a:p>
            <a:pPr marL="342900" indent="-342900">
              <a:buFont typeface="+mj-lt"/>
              <a:buAutoNum type="arabicPeriod"/>
            </a:pPr>
            <a:r>
              <a:rPr kumimoji="1" lang="en-US" altLang="ja-JP" dirty="0"/>
              <a:t>IoT</a:t>
            </a:r>
            <a:r>
              <a:rPr kumimoji="1" lang="ja-JP" altLang="en-US" dirty="0"/>
              <a:t> </a:t>
            </a:r>
            <a:r>
              <a:rPr kumimoji="1" lang="en-US" altLang="ja-JP" dirty="0"/>
              <a:t>Hub</a:t>
            </a:r>
            <a:r>
              <a:rPr kumimoji="1" lang="ja-JP" altLang="en-US" dirty="0"/>
              <a:t>から</a:t>
            </a:r>
            <a:r>
              <a:rPr kumimoji="1" lang="en-US" altLang="ja-JP" dirty="0"/>
              <a:t>Stream</a:t>
            </a:r>
            <a:r>
              <a:rPr kumimoji="1" lang="ja-JP" altLang="en-US" dirty="0"/>
              <a:t> </a:t>
            </a:r>
            <a:r>
              <a:rPr kumimoji="1" lang="en-US" altLang="ja-JP" dirty="0"/>
              <a:t>Analytics</a:t>
            </a:r>
            <a:r>
              <a:rPr lang="ja-JP" altLang="en-US" dirty="0"/>
              <a:t>に</a:t>
            </a:r>
            <a:br>
              <a:rPr lang="en-US" altLang="ja-JP" dirty="0"/>
            </a:br>
            <a:r>
              <a:rPr kumimoji="1" lang="ja-JP" altLang="en-US" dirty="0"/>
              <a:t>ルーティングするための</a:t>
            </a:r>
            <a:r>
              <a:rPr kumimoji="1" lang="en-US" altLang="ja-JP" dirty="0"/>
              <a:t>Event</a:t>
            </a:r>
            <a:r>
              <a:rPr kumimoji="1" lang="ja-JP" altLang="en-US" dirty="0"/>
              <a:t> </a:t>
            </a:r>
            <a:r>
              <a:rPr kumimoji="1" lang="en-US" altLang="ja-JP" dirty="0"/>
              <a:t>Hub</a:t>
            </a:r>
            <a:r>
              <a:rPr kumimoji="1" lang="ja-JP" altLang="en-US" dirty="0"/>
              <a:t>を作成</a:t>
            </a:r>
            <a:endParaRPr kumimoji="1" lang="en-US" altLang="ja-JP" dirty="0"/>
          </a:p>
          <a:p>
            <a:pPr marL="342900" indent="-342900">
              <a:buFont typeface="+mj-lt"/>
              <a:buAutoNum type="arabicPeriod"/>
            </a:pPr>
            <a:r>
              <a:rPr kumimoji="1" lang="ja-JP" altLang="en-US" dirty="0"/>
              <a:t>作成した</a:t>
            </a:r>
            <a:r>
              <a:rPr kumimoji="1" lang="en-US" altLang="ja-JP" dirty="0"/>
              <a:t>Event</a:t>
            </a:r>
            <a:r>
              <a:rPr kumimoji="1" lang="ja-JP" altLang="en-US" dirty="0"/>
              <a:t> </a:t>
            </a:r>
            <a:r>
              <a:rPr kumimoji="1" lang="en-US" altLang="ja-JP" dirty="0"/>
              <a:t>Hub</a:t>
            </a:r>
            <a:r>
              <a:rPr kumimoji="1" lang="ja-JP" altLang="en-US" dirty="0"/>
              <a:t>を</a:t>
            </a:r>
            <a:r>
              <a:rPr kumimoji="1" lang="en-US" altLang="ja-JP" dirty="0"/>
              <a:t>IoT</a:t>
            </a:r>
            <a:r>
              <a:rPr kumimoji="1" lang="ja-JP" altLang="en-US" dirty="0"/>
              <a:t> </a:t>
            </a:r>
            <a:r>
              <a:rPr kumimoji="1" lang="en-US" altLang="ja-JP" dirty="0"/>
              <a:t>Hub</a:t>
            </a:r>
            <a:r>
              <a:rPr kumimoji="1" lang="ja-JP" altLang="en-US" dirty="0"/>
              <a:t>の</a:t>
            </a:r>
            <a:r>
              <a:rPr kumimoji="1" lang="en-US" altLang="ja-JP" dirty="0"/>
              <a:t>Routes</a:t>
            </a:r>
            <a:r>
              <a:rPr kumimoji="1" lang="ja-JP" altLang="en-US" dirty="0"/>
              <a:t>に追加</a:t>
            </a:r>
            <a:endParaRPr kumimoji="1" lang="en-US" altLang="ja-JP" dirty="0"/>
          </a:p>
          <a:p>
            <a:pPr marL="342900" indent="-342900">
              <a:buFont typeface="+mj-lt"/>
              <a:buAutoNum type="arabicPeriod"/>
            </a:pPr>
            <a:r>
              <a:rPr lang="en-US" altLang="ja-JP" dirty="0"/>
              <a:t>Event</a:t>
            </a:r>
            <a:r>
              <a:rPr lang="ja-JP" altLang="en-US" dirty="0"/>
              <a:t> </a:t>
            </a:r>
            <a:r>
              <a:rPr lang="en-US" altLang="ja-JP" dirty="0"/>
              <a:t>Hub</a:t>
            </a:r>
            <a:r>
              <a:rPr lang="ja-JP" altLang="en-US" dirty="0"/>
              <a:t>を</a:t>
            </a:r>
            <a:r>
              <a:rPr lang="en-US" altLang="ja-JP" dirty="0"/>
              <a:t>Stream</a:t>
            </a:r>
            <a:r>
              <a:rPr lang="ja-JP" altLang="en-US" dirty="0"/>
              <a:t> </a:t>
            </a:r>
            <a:r>
              <a:rPr lang="en-US" altLang="ja-JP" dirty="0"/>
              <a:t>Analytics</a:t>
            </a:r>
            <a:r>
              <a:rPr lang="ja-JP" altLang="en-US" dirty="0"/>
              <a:t>の入力に設定</a:t>
            </a:r>
            <a:endParaRPr kumimoji="1" lang="ja-JP" altLang="en-US" dirty="0"/>
          </a:p>
        </p:txBody>
      </p:sp>
    </p:spTree>
    <p:extLst>
      <p:ext uri="{BB962C8B-B14F-4D97-AF65-F5344CB8AC3E}">
        <p14:creationId xmlns:p14="http://schemas.microsoft.com/office/powerpoint/2010/main" val="189176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0CF4E-321A-4A0F-AC8D-0B11CA90B042}"/>
              </a:ext>
            </a:extLst>
          </p:cNvPr>
          <p:cNvSpPr>
            <a:spLocks noGrp="1"/>
          </p:cNvSpPr>
          <p:nvPr>
            <p:ph type="title"/>
          </p:nvPr>
        </p:nvSpPr>
        <p:spPr/>
        <p:txBody>
          <a:bodyPr/>
          <a:lstStyle/>
          <a:p>
            <a:r>
              <a:rPr lang="ja-JP" altLang="en-US" dirty="0"/>
              <a:t>続き </a:t>
            </a:r>
            <a:r>
              <a:rPr lang="en-US" altLang="ja-JP" dirty="0"/>
              <a:t>–</a:t>
            </a:r>
            <a:r>
              <a:rPr lang="ja-JP" altLang="en-US" dirty="0"/>
              <a:t> ルーティング用</a:t>
            </a:r>
            <a:r>
              <a:rPr lang="en-US" altLang="ja-JP" dirty="0"/>
              <a:t>Event</a:t>
            </a:r>
            <a:r>
              <a:rPr lang="ja-JP" altLang="en-US" dirty="0"/>
              <a:t> </a:t>
            </a:r>
            <a:r>
              <a:rPr lang="en-US" altLang="ja-JP" dirty="0"/>
              <a:t>Hub</a:t>
            </a:r>
            <a:r>
              <a:rPr lang="ja-JP" altLang="en-US" dirty="0"/>
              <a:t>の作成</a:t>
            </a:r>
            <a:endParaRPr kumimoji="1" lang="ja-JP" altLang="en-US" dirty="0"/>
          </a:p>
        </p:txBody>
      </p:sp>
      <p:sp>
        <p:nvSpPr>
          <p:cNvPr id="3" name="コンテンツ プレースホルダー 2">
            <a:extLst>
              <a:ext uri="{FF2B5EF4-FFF2-40B4-BE49-F238E27FC236}">
                <a16:creationId xmlns:a16="http://schemas.microsoft.com/office/drawing/2014/main" id="{7DD4473C-CA67-4A44-8B42-535C9D76F91B}"/>
              </a:ext>
            </a:extLst>
          </p:cNvPr>
          <p:cNvSpPr>
            <a:spLocks noGrp="1"/>
          </p:cNvSpPr>
          <p:nvPr>
            <p:ph idx="1"/>
          </p:nvPr>
        </p:nvSpPr>
        <p:spPr>
          <a:xfrm>
            <a:off x="169200" y="1054800"/>
            <a:ext cx="11815200" cy="745647"/>
          </a:xfrm>
        </p:spPr>
        <p:txBody>
          <a:bodyPr/>
          <a:lstStyle/>
          <a:p>
            <a:r>
              <a:rPr kumimoji="1" lang="ja-JP" altLang="en-US" dirty="0"/>
              <a:t>既に作成済の</a:t>
            </a:r>
            <a:r>
              <a:rPr kumimoji="1" lang="en-US" altLang="ja-JP" dirty="0"/>
              <a:t>Event</a:t>
            </a:r>
            <a:r>
              <a:rPr kumimoji="1" lang="ja-JP" altLang="en-US" dirty="0"/>
              <a:t> </a:t>
            </a:r>
            <a:r>
              <a:rPr kumimoji="1" lang="en-US" altLang="ja-JP" dirty="0"/>
              <a:t>Hub</a:t>
            </a:r>
            <a:r>
              <a:rPr kumimoji="1" lang="ja-JP" altLang="en-US" dirty="0"/>
              <a:t>名前空間に“</a:t>
            </a:r>
            <a:r>
              <a:rPr kumimoji="1" lang="en-US" altLang="ja-JP" dirty="0" err="1"/>
              <a:t>tosa</a:t>
            </a:r>
            <a:r>
              <a:rPr kumimoji="1" lang="ja-JP" altLang="en-US" dirty="0"/>
              <a:t>”という名前で</a:t>
            </a:r>
            <a:r>
              <a:rPr kumimoji="1" lang="en-US" altLang="ja-JP" dirty="0"/>
              <a:t>Event</a:t>
            </a:r>
            <a:r>
              <a:rPr kumimoji="1" lang="ja-JP" altLang="en-US" dirty="0"/>
              <a:t> </a:t>
            </a:r>
            <a:r>
              <a:rPr kumimoji="1" lang="en-US" altLang="ja-JP" dirty="0"/>
              <a:t>Hub</a:t>
            </a:r>
            <a:r>
              <a:rPr kumimoji="1" lang="ja-JP" altLang="en-US" dirty="0"/>
              <a:t>を追加</a:t>
            </a:r>
          </a:p>
        </p:txBody>
      </p:sp>
      <p:sp>
        <p:nvSpPr>
          <p:cNvPr id="4" name="スライド番号プレースホルダー 3">
            <a:extLst>
              <a:ext uri="{FF2B5EF4-FFF2-40B4-BE49-F238E27FC236}">
                <a16:creationId xmlns:a16="http://schemas.microsoft.com/office/drawing/2014/main" id="{5BD7164D-3D70-4AAD-B878-6DAD056834DF}"/>
              </a:ext>
            </a:extLst>
          </p:cNvPr>
          <p:cNvSpPr>
            <a:spLocks noGrp="1"/>
          </p:cNvSpPr>
          <p:nvPr>
            <p:ph type="sldNum" sz="quarter" idx="12"/>
          </p:nvPr>
        </p:nvSpPr>
        <p:spPr/>
        <p:txBody>
          <a:bodyPr/>
          <a:lstStyle/>
          <a:p>
            <a:fld id="{6F84F5BE-853B-463E-BD2A-CF66A7E28F35}" type="slidenum">
              <a:rPr kumimoji="1" lang="ja-JP" altLang="en-US" smtClean="0"/>
              <a:t>119</a:t>
            </a:fld>
            <a:endParaRPr kumimoji="1" lang="ja-JP" altLang="en-US"/>
          </a:p>
        </p:txBody>
      </p:sp>
      <mc:AlternateContent xmlns:mc="http://schemas.openxmlformats.org/markup-compatibility/2006" xmlns:pslz="http://schemas.microsoft.com/office/powerpoint/2016/slidezoom">
        <mc:Choice Requires="pslz">
          <p:graphicFrame>
            <p:nvGraphicFramePr>
              <p:cNvPr id="5" name="スライド ズーム 4">
                <a:extLst>
                  <a:ext uri="{FF2B5EF4-FFF2-40B4-BE49-F238E27FC236}">
                    <a16:creationId xmlns:a16="http://schemas.microsoft.com/office/drawing/2014/main" id="{3E1B6813-78D8-4545-AFD8-B57E9241B4FB}"/>
                  </a:ext>
                </a:extLst>
              </p:cNvPr>
              <p:cNvGraphicFramePr>
                <a:graphicFrameLocks noChangeAspect="1"/>
              </p:cNvGraphicFramePr>
              <p:nvPr>
                <p:extLst>
                  <p:ext uri="{D42A27DB-BD31-4B8C-83A1-F6EECF244321}">
                    <p14:modId xmlns:p14="http://schemas.microsoft.com/office/powerpoint/2010/main" val="1952531163"/>
                  </p:ext>
                </p:extLst>
              </p:nvPr>
            </p:nvGraphicFramePr>
            <p:xfrm>
              <a:off x="169200" y="3216172"/>
              <a:ext cx="3771013" cy="2121195"/>
            </p:xfrm>
            <a:graphic>
              <a:graphicData uri="http://schemas.microsoft.com/office/powerpoint/2016/slidezoom">
                <pslz:sldZm>
                  <pslz:sldZmObj sldId="759" cId="2899430787">
                    <pslz:zmPr id="{F5DD53BD-3205-4B4C-9B23-72279059C958}" returnToParent="0" transitionDur="1000">
                      <p166:blipFill xmlns:p166="http://schemas.microsoft.com/office/powerpoint/2016/6/main">
                        <a:blip r:embed="rId2"/>
                        <a:stretch>
                          <a:fillRect/>
                        </a:stretch>
                      </p166:blipFill>
                      <p166:spPr xmlns:p166="http://schemas.microsoft.com/office/powerpoint/2016/6/main">
                        <a:xfrm>
                          <a:off x="0" y="0"/>
                          <a:ext cx="3771013" cy="2121195"/>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5" name="スライド ズーム 4">
                <a:hlinkClick r:id="rId3" action="ppaction://hlinksldjump"/>
                <a:extLst>
                  <a:ext uri="{FF2B5EF4-FFF2-40B4-BE49-F238E27FC236}">
                    <a16:creationId xmlns:pslz="http://schemas.microsoft.com/office/powerpoint/2016/slidezoom" xmlns="" xmlns:a16="http://schemas.microsoft.com/office/drawing/2014/main" id="{3E1B6813-78D8-4545-AFD8-B57E9241B4FB}"/>
                  </a:ext>
                </a:extLst>
              </p:cNvPr>
              <p:cNvPicPr>
                <a:picLocks noGrp="1" noRot="1" noChangeAspect="1" noMove="1" noResize="1" noEditPoints="1" noAdjustHandles="1" noChangeArrowheads="1" noChangeShapeType="1"/>
              </p:cNvPicPr>
              <p:nvPr/>
            </p:nvPicPr>
            <p:blipFill>
              <a:blip r:embed="rId4"/>
              <a:stretch>
                <a:fillRect/>
              </a:stretch>
            </p:blipFill>
            <p:spPr>
              <a:xfrm>
                <a:off x="169200" y="3216172"/>
                <a:ext cx="3771013" cy="2121195"/>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6" name="スライド ズーム 5">
                <a:extLst>
                  <a:ext uri="{FF2B5EF4-FFF2-40B4-BE49-F238E27FC236}">
                    <a16:creationId xmlns:a16="http://schemas.microsoft.com/office/drawing/2014/main" id="{1EB87C15-D4C4-4032-AA19-3DB748709073}"/>
                  </a:ext>
                </a:extLst>
              </p:cNvPr>
              <p:cNvGraphicFramePr>
                <a:graphicFrameLocks noChangeAspect="1"/>
              </p:cNvGraphicFramePr>
              <p:nvPr>
                <p:extLst>
                  <p:ext uri="{D42A27DB-BD31-4B8C-83A1-F6EECF244321}">
                    <p14:modId xmlns:p14="http://schemas.microsoft.com/office/powerpoint/2010/main" val="884818709"/>
                  </p:ext>
                </p:extLst>
              </p:nvPr>
            </p:nvGraphicFramePr>
            <p:xfrm>
              <a:off x="4075812" y="3216171"/>
              <a:ext cx="3771013" cy="2121195"/>
            </p:xfrm>
            <a:graphic>
              <a:graphicData uri="http://schemas.microsoft.com/office/powerpoint/2016/slidezoom">
                <pslz:sldZm>
                  <pslz:sldZmObj sldId="760" cId="16584431">
                    <pslz:zmPr id="{19EC6307-F7AB-46E2-9964-5BCE8482C4C9}" returnToParent="0" transitionDur="1000">
                      <p166:blipFill xmlns:p166="http://schemas.microsoft.com/office/powerpoint/2016/6/main">
                        <a:blip r:embed="rId5"/>
                        <a:stretch>
                          <a:fillRect/>
                        </a:stretch>
                      </p166:blipFill>
                      <p166:spPr xmlns:p166="http://schemas.microsoft.com/office/powerpoint/2016/6/main">
                        <a:xfrm>
                          <a:off x="0" y="0"/>
                          <a:ext cx="3771013" cy="2121195"/>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6" name="スライド ズーム 5">
                <a:hlinkClick r:id="rId6" action="ppaction://hlinksldjump"/>
                <a:extLst>
                  <a:ext uri="{FF2B5EF4-FFF2-40B4-BE49-F238E27FC236}">
                    <a16:creationId xmlns:pslz="http://schemas.microsoft.com/office/powerpoint/2016/slidezoom" xmlns="" xmlns:a16="http://schemas.microsoft.com/office/drawing/2014/main" id="{1EB87C15-D4C4-4032-AA19-3DB748709073}"/>
                  </a:ext>
                </a:extLst>
              </p:cNvPr>
              <p:cNvPicPr>
                <a:picLocks noGrp="1" noRot="1" noChangeAspect="1" noMove="1" noResize="1" noEditPoints="1" noAdjustHandles="1" noChangeArrowheads="1" noChangeShapeType="1"/>
              </p:cNvPicPr>
              <p:nvPr/>
            </p:nvPicPr>
            <p:blipFill>
              <a:blip r:embed="rId7"/>
              <a:stretch>
                <a:fillRect/>
              </a:stretch>
            </p:blipFill>
            <p:spPr>
              <a:xfrm>
                <a:off x="4075812" y="3216171"/>
                <a:ext cx="3771013" cy="2121195"/>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7" name="スライド ズーム 6">
                <a:extLst>
                  <a:ext uri="{FF2B5EF4-FFF2-40B4-BE49-F238E27FC236}">
                    <a16:creationId xmlns:a16="http://schemas.microsoft.com/office/drawing/2014/main" id="{77856A54-4B44-4805-9770-E5C5B67B3DA8}"/>
                  </a:ext>
                </a:extLst>
              </p:cNvPr>
              <p:cNvGraphicFramePr>
                <a:graphicFrameLocks noChangeAspect="1"/>
              </p:cNvGraphicFramePr>
              <p:nvPr>
                <p:extLst>
                  <p:ext uri="{D42A27DB-BD31-4B8C-83A1-F6EECF244321}">
                    <p14:modId xmlns:p14="http://schemas.microsoft.com/office/powerpoint/2010/main" val="374261719"/>
                  </p:ext>
                </p:extLst>
              </p:nvPr>
            </p:nvGraphicFramePr>
            <p:xfrm>
              <a:off x="7982424" y="3216170"/>
              <a:ext cx="3771013" cy="2121195"/>
            </p:xfrm>
            <a:graphic>
              <a:graphicData uri="http://schemas.microsoft.com/office/powerpoint/2016/slidezoom">
                <pslz:sldZm>
                  <pslz:sldZmObj sldId="761" cId="1461572147">
                    <pslz:zmPr id="{E5678593-4FA0-435F-BA98-0D6B2FE4978E}" returnToParent="0" transitionDur="1000">
                      <p166:blipFill xmlns:p166="http://schemas.microsoft.com/office/powerpoint/2016/6/main">
                        <a:blip r:embed="rId8"/>
                        <a:stretch>
                          <a:fillRect/>
                        </a:stretch>
                      </p166:blipFill>
                      <p166:spPr xmlns:p166="http://schemas.microsoft.com/office/powerpoint/2016/6/main">
                        <a:xfrm>
                          <a:off x="0" y="0"/>
                          <a:ext cx="3771013" cy="2121195"/>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7" name="スライド ズーム 6">
                <a:hlinkClick r:id="rId9" action="ppaction://hlinksldjump"/>
                <a:extLst>
                  <a:ext uri="{FF2B5EF4-FFF2-40B4-BE49-F238E27FC236}">
                    <a16:creationId xmlns:pslz="http://schemas.microsoft.com/office/powerpoint/2016/slidezoom" xmlns="" xmlns:a16="http://schemas.microsoft.com/office/drawing/2014/main" id="{77856A54-4B44-4805-9770-E5C5B67B3DA8}"/>
                  </a:ext>
                </a:extLst>
              </p:cNvPr>
              <p:cNvPicPr>
                <a:picLocks noGrp="1" noRot="1" noChangeAspect="1" noMove="1" noResize="1" noEditPoints="1" noAdjustHandles="1" noChangeArrowheads="1" noChangeShapeType="1"/>
              </p:cNvPicPr>
              <p:nvPr/>
            </p:nvPicPr>
            <p:blipFill>
              <a:blip r:embed="rId10"/>
              <a:stretch>
                <a:fillRect/>
              </a:stretch>
            </p:blipFill>
            <p:spPr>
              <a:xfrm>
                <a:off x="7982424" y="3216170"/>
                <a:ext cx="3771013" cy="2121195"/>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8" name="テキスト ボックス 7">
            <a:extLst>
              <a:ext uri="{FF2B5EF4-FFF2-40B4-BE49-F238E27FC236}">
                <a16:creationId xmlns:a16="http://schemas.microsoft.com/office/drawing/2014/main" id="{33DAC6D5-6198-46F6-8AA9-67C2C57EF444}"/>
              </a:ext>
            </a:extLst>
          </p:cNvPr>
          <p:cNvSpPr txBox="1"/>
          <p:nvPr/>
        </p:nvSpPr>
        <p:spPr>
          <a:xfrm>
            <a:off x="1138952" y="2388782"/>
            <a:ext cx="10214848" cy="369332"/>
          </a:xfrm>
          <a:prstGeom prst="rect">
            <a:avLst/>
          </a:prstGeom>
          <a:noFill/>
        </p:spPr>
        <p:txBody>
          <a:bodyPr wrap="none" rtlCol="0">
            <a:spAutoFit/>
          </a:bodyPr>
          <a:lstStyle/>
          <a:p>
            <a:r>
              <a:rPr kumimoji="1" lang="ja-JP" altLang="en-US" dirty="0"/>
              <a:t>“</a:t>
            </a:r>
            <a:r>
              <a:rPr kumimoji="1" lang="en-US" altLang="ja-JP" dirty="0"/>
              <a:t>processed</a:t>
            </a:r>
            <a:r>
              <a:rPr kumimoji="1" lang="ja-JP" altLang="en-US" dirty="0"/>
              <a:t>”という名前の</a:t>
            </a:r>
            <a:r>
              <a:rPr kumimoji="1" lang="en-US" altLang="ja-JP" dirty="0"/>
              <a:t>Event</a:t>
            </a:r>
            <a:r>
              <a:rPr kumimoji="1" lang="ja-JP" altLang="en-US" dirty="0"/>
              <a:t> </a:t>
            </a:r>
            <a:r>
              <a:rPr kumimoji="1" lang="en-US" altLang="ja-JP" dirty="0"/>
              <a:t>Hub</a:t>
            </a:r>
            <a:r>
              <a:rPr kumimoji="1" lang="ja-JP" altLang="en-US" dirty="0"/>
              <a:t>を作成した手順で、“</a:t>
            </a:r>
            <a:r>
              <a:rPr kumimoji="1" lang="en-US" altLang="ja-JP" dirty="0" err="1"/>
              <a:t>tosa</a:t>
            </a:r>
            <a:r>
              <a:rPr kumimoji="1" lang="ja-JP" altLang="en-US" dirty="0"/>
              <a:t>”という名前の</a:t>
            </a:r>
            <a:r>
              <a:rPr kumimoji="1" lang="en-US" altLang="ja-JP" dirty="0"/>
              <a:t>Event</a:t>
            </a:r>
            <a:r>
              <a:rPr kumimoji="1" lang="ja-JP" altLang="en-US" dirty="0"/>
              <a:t> </a:t>
            </a:r>
            <a:r>
              <a:rPr kumimoji="1" lang="en-US" altLang="ja-JP" dirty="0"/>
              <a:t>Hub</a:t>
            </a:r>
            <a:r>
              <a:rPr kumimoji="1" lang="ja-JP" altLang="en-US" dirty="0"/>
              <a:t>を追加する</a:t>
            </a:r>
          </a:p>
        </p:txBody>
      </p:sp>
      <p:cxnSp>
        <p:nvCxnSpPr>
          <p:cNvPr id="9" name="コネクタ: カギ線 8">
            <a:extLst>
              <a:ext uri="{FF2B5EF4-FFF2-40B4-BE49-F238E27FC236}">
                <a16:creationId xmlns:a16="http://schemas.microsoft.com/office/drawing/2014/main" id="{D7F2CB28-946E-4648-8189-F1D6BD11FE40}"/>
              </a:ext>
            </a:extLst>
          </p:cNvPr>
          <p:cNvCxnSpPr>
            <a:cxnSpLocks/>
            <a:stCxn id="5" idx="2"/>
            <a:endCxn id="6" idx="2"/>
          </p:cNvCxnSpPr>
          <p:nvPr/>
        </p:nvCxnSpPr>
        <p:spPr>
          <a:xfrm rot="5400000" flipH="1" flipV="1">
            <a:off x="4008012" y="3384061"/>
            <a:ext cx="1" cy="3906612"/>
          </a:xfrm>
          <a:prstGeom prst="bentConnector3">
            <a:avLst>
              <a:gd name="adj1" fmla="val -228600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21B6D68A-66B0-4662-8262-083A81F3D794}"/>
              </a:ext>
            </a:extLst>
          </p:cNvPr>
          <p:cNvCxnSpPr>
            <a:cxnSpLocks/>
            <a:stCxn id="6" idx="0"/>
            <a:endCxn id="7" idx="0"/>
          </p:cNvCxnSpPr>
          <p:nvPr/>
        </p:nvCxnSpPr>
        <p:spPr>
          <a:xfrm rot="5400000" flipH="1" flipV="1">
            <a:off x="7914625" y="1262865"/>
            <a:ext cx="1" cy="3906612"/>
          </a:xfrm>
          <a:prstGeom prst="bentConnector3">
            <a:avLst>
              <a:gd name="adj1" fmla="val 228601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33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ダッシュボードにリソースグループを保存する</a:t>
            </a:r>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12</a:t>
            </a:fld>
            <a:endParaRPr kumimoji="1" lang="ja-JP" altLang="en-US"/>
          </a:p>
        </p:txBody>
      </p:sp>
      <p:pic>
        <p:nvPicPr>
          <p:cNvPr id="5" name="図 4"/>
          <p:cNvPicPr>
            <a:picLocks noChangeAspect="1"/>
          </p:cNvPicPr>
          <p:nvPr/>
        </p:nvPicPr>
        <p:blipFill>
          <a:blip r:embed="rId2"/>
          <a:stretch>
            <a:fillRect/>
          </a:stretch>
        </p:blipFill>
        <p:spPr>
          <a:xfrm>
            <a:off x="347565" y="1015980"/>
            <a:ext cx="11458470" cy="5373957"/>
          </a:xfrm>
          <a:prstGeom prst="rect">
            <a:avLst/>
          </a:prstGeom>
        </p:spPr>
      </p:pic>
    </p:spTree>
    <p:extLst>
      <p:ext uri="{BB962C8B-B14F-4D97-AF65-F5344CB8AC3E}">
        <p14:creationId xmlns:p14="http://schemas.microsoft.com/office/powerpoint/2010/main" val="12690373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6AE42-A090-4AE5-AA1A-7E080BE84DC4}"/>
              </a:ext>
            </a:extLst>
          </p:cNvPr>
          <p:cNvSpPr>
            <a:spLocks noGrp="1"/>
          </p:cNvSpPr>
          <p:nvPr>
            <p:ph type="title"/>
          </p:nvPr>
        </p:nvSpPr>
        <p:spPr/>
        <p:txBody>
          <a:bodyPr>
            <a:normAutofit fontScale="90000"/>
          </a:bodyPr>
          <a:lstStyle/>
          <a:p>
            <a:r>
              <a:rPr kumimoji="1" lang="ja-JP" altLang="en-US" dirty="0"/>
              <a:t>続き </a:t>
            </a:r>
            <a:r>
              <a:rPr lang="ja-JP" altLang="en-US" dirty="0"/>
              <a:t>～ </a:t>
            </a:r>
            <a:r>
              <a:rPr lang="en-US" altLang="ja-JP" dirty="0"/>
              <a:t>Event</a:t>
            </a:r>
            <a:r>
              <a:rPr lang="ja-JP" altLang="en-US" dirty="0"/>
              <a:t> </a:t>
            </a:r>
            <a:r>
              <a:rPr lang="en-US" altLang="ja-JP" dirty="0"/>
              <a:t>Hub</a:t>
            </a:r>
            <a:r>
              <a:rPr lang="ja-JP" altLang="en-US" dirty="0"/>
              <a:t> “</a:t>
            </a:r>
            <a:r>
              <a:rPr lang="en-US" altLang="ja-JP" dirty="0" err="1"/>
              <a:t>tosa</a:t>
            </a:r>
            <a:r>
              <a:rPr lang="ja-JP" altLang="en-US" dirty="0"/>
              <a:t>”を</a:t>
            </a:r>
            <a:r>
              <a:rPr lang="en-US" altLang="ja-JP" dirty="0"/>
              <a:t>IoT</a:t>
            </a:r>
            <a:r>
              <a:rPr lang="ja-JP" altLang="en-US" dirty="0"/>
              <a:t> </a:t>
            </a:r>
            <a:r>
              <a:rPr lang="en-US" altLang="ja-JP" dirty="0"/>
              <a:t>Hub</a:t>
            </a:r>
            <a:r>
              <a:rPr lang="ja-JP" altLang="en-US" dirty="0"/>
              <a:t>の</a:t>
            </a:r>
            <a:r>
              <a:rPr lang="en-US" altLang="ja-JP" dirty="0"/>
              <a:t>Route</a:t>
            </a:r>
            <a:r>
              <a:rPr lang="ja-JP" altLang="en-US" dirty="0"/>
              <a:t>に追加 </a:t>
            </a:r>
            <a:endParaRPr kumimoji="1" lang="ja-JP" altLang="en-US" dirty="0"/>
          </a:p>
        </p:txBody>
      </p:sp>
      <p:sp>
        <p:nvSpPr>
          <p:cNvPr id="4" name="スライド番号プレースホルダー 3">
            <a:extLst>
              <a:ext uri="{FF2B5EF4-FFF2-40B4-BE49-F238E27FC236}">
                <a16:creationId xmlns:a16="http://schemas.microsoft.com/office/drawing/2014/main" id="{E90A1F94-FFEB-4890-B009-960A58B9F1E6}"/>
              </a:ext>
            </a:extLst>
          </p:cNvPr>
          <p:cNvSpPr>
            <a:spLocks noGrp="1"/>
          </p:cNvSpPr>
          <p:nvPr>
            <p:ph type="sldNum" sz="quarter" idx="12"/>
          </p:nvPr>
        </p:nvSpPr>
        <p:spPr/>
        <p:txBody>
          <a:bodyPr/>
          <a:lstStyle/>
          <a:p>
            <a:fld id="{6F84F5BE-853B-463E-BD2A-CF66A7E28F35}" type="slidenum">
              <a:rPr kumimoji="1" lang="ja-JP" altLang="en-US" smtClean="0"/>
              <a:t>120</a:t>
            </a:fld>
            <a:endParaRPr kumimoji="1" lang="ja-JP" altLang="en-US"/>
          </a:p>
        </p:txBody>
      </p:sp>
      <p:pic>
        <p:nvPicPr>
          <p:cNvPr id="5" name="図 4">
            <a:extLst>
              <a:ext uri="{FF2B5EF4-FFF2-40B4-BE49-F238E27FC236}">
                <a16:creationId xmlns:a16="http://schemas.microsoft.com/office/drawing/2014/main" id="{895733BB-16A7-48F3-96ED-66B259C73032}"/>
              </a:ext>
            </a:extLst>
          </p:cNvPr>
          <p:cNvPicPr>
            <a:picLocks noChangeAspect="1"/>
          </p:cNvPicPr>
          <p:nvPr/>
        </p:nvPicPr>
        <p:blipFill>
          <a:blip r:embed="rId2"/>
          <a:stretch>
            <a:fillRect/>
          </a:stretch>
        </p:blipFill>
        <p:spPr>
          <a:xfrm>
            <a:off x="355449" y="2861960"/>
            <a:ext cx="6566865" cy="372312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01128D2C-DE39-4A2B-89C7-A6594D9096EF}"/>
              </a:ext>
            </a:extLst>
          </p:cNvPr>
          <p:cNvPicPr>
            <a:picLocks noChangeAspect="1"/>
          </p:cNvPicPr>
          <p:nvPr/>
        </p:nvPicPr>
        <p:blipFill>
          <a:blip r:embed="rId3"/>
          <a:stretch>
            <a:fillRect/>
          </a:stretch>
        </p:blipFill>
        <p:spPr>
          <a:xfrm>
            <a:off x="5852591" y="949300"/>
            <a:ext cx="5699562" cy="5385772"/>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a16="http://schemas.microsoft.com/office/drawing/2014/main" id="{40027D32-E22A-475D-AFC3-3FB1B2B41FBD}"/>
              </a:ext>
            </a:extLst>
          </p:cNvPr>
          <p:cNvSpPr/>
          <p:nvPr/>
        </p:nvSpPr>
        <p:spPr>
          <a:xfrm>
            <a:off x="355449" y="5823075"/>
            <a:ext cx="1352849" cy="3579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35AD0C3A-FA8B-49F7-8792-3008EBE7392C}"/>
              </a:ext>
            </a:extLst>
          </p:cNvPr>
          <p:cNvCxnSpPr>
            <a:cxnSpLocks/>
            <a:stCxn id="7" idx="3"/>
            <a:endCxn id="9" idx="1"/>
          </p:cNvCxnSpPr>
          <p:nvPr/>
        </p:nvCxnSpPr>
        <p:spPr>
          <a:xfrm flipV="1">
            <a:off x="1708298" y="4653273"/>
            <a:ext cx="991974" cy="134879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A5E675CE-A5B8-4599-AFAA-68FCA04E2178}"/>
              </a:ext>
            </a:extLst>
          </p:cNvPr>
          <p:cNvSpPr/>
          <p:nvPr/>
        </p:nvSpPr>
        <p:spPr>
          <a:xfrm>
            <a:off x="2700272" y="4474285"/>
            <a:ext cx="857713" cy="3579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a16="http://schemas.microsoft.com/office/drawing/2014/main" id="{40737534-C28E-47C7-AE40-C645721CF429}"/>
              </a:ext>
            </a:extLst>
          </p:cNvPr>
          <p:cNvCxnSpPr>
            <a:cxnSpLocks/>
            <a:stCxn id="9" idx="3"/>
            <a:endCxn id="6" idx="1"/>
          </p:cNvCxnSpPr>
          <p:nvPr/>
        </p:nvCxnSpPr>
        <p:spPr>
          <a:xfrm flipV="1">
            <a:off x="3557985" y="3642186"/>
            <a:ext cx="2294606" cy="101108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FD393E4E-2D56-4D61-BD7C-E299864FD174}"/>
              </a:ext>
            </a:extLst>
          </p:cNvPr>
          <p:cNvSpPr/>
          <p:nvPr/>
        </p:nvSpPr>
        <p:spPr>
          <a:xfrm>
            <a:off x="5936114" y="1500722"/>
            <a:ext cx="986200" cy="4840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8CF778DD-32BC-4444-BE92-14748C00B210}"/>
              </a:ext>
            </a:extLst>
          </p:cNvPr>
          <p:cNvCxnSpPr>
            <a:cxnSpLocks/>
            <a:stCxn id="14" idx="3"/>
            <a:endCxn id="16" idx="0"/>
          </p:cNvCxnSpPr>
          <p:nvPr/>
        </p:nvCxnSpPr>
        <p:spPr>
          <a:xfrm>
            <a:off x="6922314" y="1742733"/>
            <a:ext cx="1188357" cy="221056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A8FCA01-BEB1-4E54-B155-DC9AA2F99A4D}"/>
              </a:ext>
            </a:extLst>
          </p:cNvPr>
          <p:cNvSpPr/>
          <p:nvPr/>
        </p:nvSpPr>
        <p:spPr>
          <a:xfrm>
            <a:off x="5936114" y="3953300"/>
            <a:ext cx="4349114" cy="4840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コネクタ: カギ線 16">
            <a:extLst>
              <a:ext uri="{FF2B5EF4-FFF2-40B4-BE49-F238E27FC236}">
                <a16:creationId xmlns:a16="http://schemas.microsoft.com/office/drawing/2014/main" id="{2FEA25AF-3CC8-40B8-BD75-24152C43715D}"/>
              </a:ext>
            </a:extLst>
          </p:cNvPr>
          <p:cNvCxnSpPr>
            <a:cxnSpLocks/>
            <a:stCxn id="16" idx="3"/>
            <a:endCxn id="20" idx="1"/>
          </p:cNvCxnSpPr>
          <p:nvPr/>
        </p:nvCxnSpPr>
        <p:spPr>
          <a:xfrm flipV="1">
            <a:off x="10285228" y="2541947"/>
            <a:ext cx="346931" cy="165336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B7FA7C25-7F83-47CD-AEFA-517031E84755}"/>
              </a:ext>
            </a:extLst>
          </p:cNvPr>
          <p:cNvSpPr/>
          <p:nvPr/>
        </p:nvSpPr>
        <p:spPr>
          <a:xfrm>
            <a:off x="10632159" y="2177661"/>
            <a:ext cx="1113273" cy="7285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4F72B4DA-7A69-46B1-A334-D2E6EA3C7C8C}"/>
              </a:ext>
            </a:extLst>
          </p:cNvPr>
          <p:cNvSpPr txBox="1"/>
          <p:nvPr/>
        </p:nvSpPr>
        <p:spPr>
          <a:xfrm>
            <a:off x="227236" y="960651"/>
            <a:ext cx="5232651" cy="1815882"/>
          </a:xfrm>
          <a:prstGeom prst="rect">
            <a:avLst/>
          </a:prstGeom>
          <a:noFill/>
        </p:spPr>
        <p:txBody>
          <a:bodyPr wrap="none" rtlCol="0">
            <a:spAutoFit/>
          </a:bodyPr>
          <a:lstStyle/>
          <a:p>
            <a:pPr marL="342900" indent="-342900">
              <a:buAutoNum type="arabicPeriod"/>
            </a:pPr>
            <a:r>
              <a:rPr kumimoji="1" lang="en-US" altLang="ja-JP" sz="1600" dirty="0"/>
              <a:t>IoT</a:t>
            </a:r>
            <a:r>
              <a:rPr kumimoji="1" lang="ja-JP" altLang="en-US" sz="1600" dirty="0"/>
              <a:t> </a:t>
            </a:r>
            <a:r>
              <a:rPr kumimoji="1" lang="en-US" altLang="ja-JP" sz="1600" dirty="0"/>
              <a:t>Hub</a:t>
            </a:r>
            <a:r>
              <a:rPr lang="ja-JP" altLang="en-US" sz="1600" dirty="0"/>
              <a:t>の“</a:t>
            </a:r>
            <a:r>
              <a:rPr lang="en-US" altLang="ja-JP" sz="1600" dirty="0"/>
              <a:t>Message</a:t>
            </a:r>
            <a:r>
              <a:rPr lang="ja-JP" altLang="en-US" sz="1600" dirty="0"/>
              <a:t> </a:t>
            </a:r>
            <a:r>
              <a:rPr lang="en-US" altLang="ja-JP" sz="1600" dirty="0"/>
              <a:t>Routing</a:t>
            </a:r>
            <a:r>
              <a:rPr lang="ja-JP" altLang="en-US" sz="1600" dirty="0"/>
              <a:t>”を選択</a:t>
            </a:r>
            <a:endParaRPr lang="en-US" altLang="ja-JP" sz="1600" dirty="0"/>
          </a:p>
          <a:p>
            <a:pPr marL="342900" indent="-342900">
              <a:buAutoNum type="arabicPeriod"/>
            </a:pPr>
            <a:r>
              <a:rPr kumimoji="1" lang="ja-JP" altLang="en-US" sz="1600" dirty="0"/>
              <a:t>“</a:t>
            </a:r>
            <a:r>
              <a:rPr kumimoji="1" lang="en-US" altLang="ja-JP" sz="1600" dirty="0"/>
              <a:t>Routes</a:t>
            </a:r>
            <a:r>
              <a:rPr kumimoji="1" lang="ja-JP" altLang="en-US" sz="1600" dirty="0"/>
              <a:t>”の“</a:t>
            </a:r>
            <a:r>
              <a:rPr kumimoji="1" lang="en-US" altLang="ja-JP" sz="1600" dirty="0"/>
              <a:t>+Add</a:t>
            </a:r>
            <a:r>
              <a:rPr kumimoji="1" lang="ja-JP" altLang="en-US" sz="1600" dirty="0"/>
              <a:t>”をクリック</a:t>
            </a:r>
            <a:endParaRPr kumimoji="1" lang="en-US" altLang="ja-JP" sz="1600" dirty="0"/>
          </a:p>
          <a:p>
            <a:pPr marL="342900" indent="-342900">
              <a:buAutoNum type="arabicPeriod"/>
            </a:pPr>
            <a:r>
              <a:rPr lang="ja-JP" altLang="en-US" sz="1600" dirty="0"/>
              <a:t>“</a:t>
            </a:r>
            <a:r>
              <a:rPr lang="en-US" altLang="ja-JP" sz="1600" dirty="0"/>
              <a:t>Name</a:t>
            </a:r>
            <a:r>
              <a:rPr lang="ja-JP" altLang="en-US" sz="1600" dirty="0"/>
              <a:t>”に“</a:t>
            </a:r>
            <a:r>
              <a:rPr lang="en-US" altLang="ja-JP" sz="1600" dirty="0" err="1"/>
              <a:t>tosa</a:t>
            </a:r>
            <a:r>
              <a:rPr kumimoji="1" lang="ja-JP" altLang="en-US" sz="1600" dirty="0"/>
              <a:t>”と入力</a:t>
            </a:r>
            <a:endParaRPr kumimoji="1" lang="en-US" altLang="ja-JP" sz="1600" dirty="0"/>
          </a:p>
          <a:p>
            <a:pPr marL="342900" indent="-342900">
              <a:buAutoNum type="arabicPeriod"/>
            </a:pPr>
            <a:r>
              <a:rPr lang="ja-JP" altLang="en-US" sz="1600" dirty="0"/>
              <a:t>“</a:t>
            </a:r>
            <a:r>
              <a:rPr lang="en-US" altLang="ja-JP" sz="1600" dirty="0"/>
              <a:t>Routing</a:t>
            </a:r>
            <a:r>
              <a:rPr lang="ja-JP" altLang="en-US" sz="1600" dirty="0"/>
              <a:t> </a:t>
            </a:r>
            <a:r>
              <a:rPr lang="en-US" altLang="ja-JP" sz="1600" dirty="0"/>
              <a:t>query</a:t>
            </a:r>
            <a:r>
              <a:rPr lang="ja-JP" altLang="en-US" sz="1600" dirty="0"/>
              <a:t>”に</a:t>
            </a:r>
            <a:br>
              <a:rPr lang="en-US" altLang="ja-JP" sz="1600" dirty="0"/>
            </a:br>
            <a:r>
              <a:rPr lang="en-US" altLang="ja-JP" sz="1600" dirty="0"/>
              <a:t>$</a:t>
            </a:r>
            <a:r>
              <a:rPr lang="en-US" altLang="ja-JP" sz="1600" dirty="0" err="1"/>
              <a:t>twin.properties.desired.realtimeprocessing</a:t>
            </a:r>
            <a:r>
              <a:rPr lang="en-US" altLang="ja-JP" sz="1600" dirty="0"/>
              <a:t> = ‘enabled’</a:t>
            </a:r>
            <a:br>
              <a:rPr lang="en-US" altLang="ja-JP" sz="1600" dirty="0"/>
            </a:br>
            <a:r>
              <a:rPr lang="ja-JP" altLang="en-US" sz="1600" dirty="0"/>
              <a:t>と入力</a:t>
            </a:r>
            <a:endParaRPr lang="en-US" altLang="ja-JP" sz="1600" dirty="0"/>
          </a:p>
          <a:p>
            <a:pPr marL="342900" indent="-342900">
              <a:buAutoNum type="arabicPeriod"/>
            </a:pPr>
            <a:r>
              <a:rPr kumimoji="1" lang="ja-JP" altLang="en-US" sz="1600" dirty="0"/>
              <a:t>“</a:t>
            </a:r>
            <a:r>
              <a:rPr kumimoji="1" lang="en-US" altLang="ja-JP" sz="1600" dirty="0"/>
              <a:t>+Add</a:t>
            </a:r>
            <a:r>
              <a:rPr kumimoji="1" lang="ja-JP" altLang="en-US" sz="1600" dirty="0"/>
              <a:t>をクリックし、”</a:t>
            </a:r>
            <a:r>
              <a:rPr kumimoji="1" lang="en-US" altLang="ja-JP" sz="1600" dirty="0"/>
              <a:t>Event</a:t>
            </a:r>
            <a:r>
              <a:rPr kumimoji="1" lang="ja-JP" altLang="en-US" sz="1600" dirty="0"/>
              <a:t> </a:t>
            </a:r>
            <a:r>
              <a:rPr kumimoji="1" lang="en-US" altLang="ja-JP" sz="1600" dirty="0"/>
              <a:t>hubs</a:t>
            </a:r>
            <a:r>
              <a:rPr kumimoji="1" lang="ja-JP" altLang="en-US" sz="1600" dirty="0"/>
              <a:t>“を選択</a:t>
            </a:r>
          </a:p>
        </p:txBody>
      </p:sp>
    </p:spTree>
    <p:extLst>
      <p:ext uri="{BB962C8B-B14F-4D97-AF65-F5344CB8AC3E}">
        <p14:creationId xmlns:p14="http://schemas.microsoft.com/office/powerpoint/2010/main" val="8556658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AD0D12-4AF0-44E7-A175-85B303A214B1}"/>
              </a:ext>
            </a:extLst>
          </p:cNvPr>
          <p:cNvSpPr>
            <a:spLocks noGrp="1"/>
          </p:cNvSpPr>
          <p:nvPr>
            <p:ph type="title"/>
          </p:nvPr>
        </p:nvSpPr>
        <p:spPr/>
        <p:txBody>
          <a:bodyPr/>
          <a:lstStyle/>
          <a:p>
            <a:r>
              <a:rPr kumimoji="1" lang="ja-JP" altLang="en-US" dirty="0"/>
              <a:t>続き </a:t>
            </a:r>
          </a:p>
        </p:txBody>
      </p:sp>
      <p:sp>
        <p:nvSpPr>
          <p:cNvPr id="4" name="スライド番号プレースホルダー 3">
            <a:extLst>
              <a:ext uri="{FF2B5EF4-FFF2-40B4-BE49-F238E27FC236}">
                <a16:creationId xmlns:a16="http://schemas.microsoft.com/office/drawing/2014/main" id="{084497BE-3ABA-4293-8522-C5706B3487DE}"/>
              </a:ext>
            </a:extLst>
          </p:cNvPr>
          <p:cNvSpPr>
            <a:spLocks noGrp="1"/>
          </p:cNvSpPr>
          <p:nvPr>
            <p:ph type="sldNum" sz="quarter" idx="12"/>
          </p:nvPr>
        </p:nvSpPr>
        <p:spPr/>
        <p:txBody>
          <a:bodyPr/>
          <a:lstStyle/>
          <a:p>
            <a:fld id="{6F84F5BE-853B-463E-BD2A-CF66A7E28F35}" type="slidenum">
              <a:rPr kumimoji="1" lang="ja-JP" altLang="en-US" smtClean="0"/>
              <a:t>121</a:t>
            </a:fld>
            <a:endParaRPr kumimoji="1" lang="ja-JP" altLang="en-US"/>
          </a:p>
        </p:txBody>
      </p:sp>
      <p:pic>
        <p:nvPicPr>
          <p:cNvPr id="5" name="図 4">
            <a:extLst>
              <a:ext uri="{FF2B5EF4-FFF2-40B4-BE49-F238E27FC236}">
                <a16:creationId xmlns:a16="http://schemas.microsoft.com/office/drawing/2014/main" id="{5E7C0A7E-5BC5-40ED-B9FC-F6FAF3161942}"/>
              </a:ext>
            </a:extLst>
          </p:cNvPr>
          <p:cNvPicPr>
            <a:picLocks noChangeAspect="1"/>
          </p:cNvPicPr>
          <p:nvPr/>
        </p:nvPicPr>
        <p:blipFill>
          <a:blip r:embed="rId2"/>
          <a:stretch>
            <a:fillRect/>
          </a:stretch>
        </p:blipFill>
        <p:spPr>
          <a:xfrm>
            <a:off x="355449" y="2849757"/>
            <a:ext cx="5910672" cy="382211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C1C4F676-372B-4560-AADB-21CBBAE4308D}"/>
              </a:ext>
            </a:extLst>
          </p:cNvPr>
          <p:cNvPicPr>
            <a:picLocks noChangeAspect="1"/>
          </p:cNvPicPr>
          <p:nvPr/>
        </p:nvPicPr>
        <p:blipFill>
          <a:blip r:embed="rId3"/>
          <a:stretch>
            <a:fillRect/>
          </a:stretch>
        </p:blipFill>
        <p:spPr>
          <a:xfrm>
            <a:off x="5625219" y="1676762"/>
            <a:ext cx="6480690" cy="4470135"/>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a16="http://schemas.microsoft.com/office/drawing/2014/main" id="{7D8DF471-653B-465F-9C12-78646D10D234}"/>
              </a:ext>
            </a:extLst>
          </p:cNvPr>
          <p:cNvSpPr/>
          <p:nvPr/>
        </p:nvSpPr>
        <p:spPr>
          <a:xfrm>
            <a:off x="490128" y="3632768"/>
            <a:ext cx="1572588" cy="5635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5E257306-B0DA-48AC-9C9B-FFEEB3720FB6}"/>
              </a:ext>
            </a:extLst>
          </p:cNvPr>
          <p:cNvCxnSpPr>
            <a:cxnSpLocks/>
            <a:stCxn id="7" idx="3"/>
            <a:endCxn id="9" idx="1"/>
          </p:cNvCxnSpPr>
          <p:nvPr/>
        </p:nvCxnSpPr>
        <p:spPr>
          <a:xfrm flipH="1">
            <a:off x="490128" y="3914542"/>
            <a:ext cx="1572588" cy="1167571"/>
          </a:xfrm>
          <a:prstGeom prst="bentConnector5">
            <a:avLst>
              <a:gd name="adj1" fmla="val -14537"/>
              <a:gd name="adj2" fmla="val 50000"/>
              <a:gd name="adj3" fmla="val 11453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D67CF241-AEAA-437A-8CA7-B057AEAB50DD}"/>
              </a:ext>
            </a:extLst>
          </p:cNvPr>
          <p:cNvSpPr/>
          <p:nvPr/>
        </p:nvSpPr>
        <p:spPr>
          <a:xfrm>
            <a:off x="490128" y="4800339"/>
            <a:ext cx="1664737" cy="5635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C1D05EB-AAE9-41A2-A325-DA34CD1F1F7D}"/>
              </a:ext>
            </a:extLst>
          </p:cNvPr>
          <p:cNvSpPr txBox="1"/>
          <p:nvPr/>
        </p:nvSpPr>
        <p:spPr>
          <a:xfrm>
            <a:off x="227236" y="960651"/>
            <a:ext cx="5690982" cy="1569660"/>
          </a:xfrm>
          <a:prstGeom prst="rect">
            <a:avLst/>
          </a:prstGeom>
          <a:noFill/>
        </p:spPr>
        <p:txBody>
          <a:bodyPr wrap="none" rtlCol="0">
            <a:spAutoFit/>
          </a:bodyPr>
          <a:lstStyle/>
          <a:p>
            <a:pPr marL="342900" indent="-342900">
              <a:buAutoNum type="arabicPeriod"/>
            </a:pPr>
            <a:r>
              <a:rPr lang="ja-JP" altLang="en-US" sz="1600" dirty="0"/>
              <a:t>“</a:t>
            </a:r>
            <a:r>
              <a:rPr lang="en-US" altLang="ja-JP" sz="1600" dirty="0"/>
              <a:t>Endpoint</a:t>
            </a:r>
            <a:r>
              <a:rPr lang="ja-JP" altLang="en-US" sz="1600" dirty="0"/>
              <a:t> </a:t>
            </a:r>
            <a:r>
              <a:rPr lang="en-US" altLang="ja-JP" sz="1600" dirty="0"/>
              <a:t>name</a:t>
            </a:r>
            <a:r>
              <a:rPr lang="ja-JP" altLang="en-US" sz="1600" dirty="0"/>
              <a:t>”に“</a:t>
            </a:r>
            <a:r>
              <a:rPr lang="en-US" altLang="ja-JP" sz="1600" dirty="0" err="1"/>
              <a:t>realtimeprocessing</a:t>
            </a:r>
            <a:r>
              <a:rPr lang="ja-JP" altLang="en-US" sz="1600" dirty="0"/>
              <a:t>”と入力</a:t>
            </a:r>
            <a:endParaRPr lang="en-US" altLang="ja-JP" sz="1600" dirty="0"/>
          </a:p>
          <a:p>
            <a:pPr marL="342900" indent="-342900">
              <a:buAutoNum type="arabicPeriod"/>
            </a:pPr>
            <a:r>
              <a:rPr kumimoji="1" lang="ja-JP" altLang="en-US" sz="1600" dirty="0"/>
              <a:t>“</a:t>
            </a:r>
            <a:r>
              <a:rPr kumimoji="1" lang="en-US" altLang="ja-JP" sz="1600" dirty="0"/>
              <a:t>Event</a:t>
            </a:r>
            <a:r>
              <a:rPr kumimoji="1" lang="ja-JP" altLang="en-US" sz="1600" dirty="0"/>
              <a:t> </a:t>
            </a:r>
            <a:r>
              <a:rPr kumimoji="1" lang="en-US" altLang="ja-JP" sz="1600" dirty="0"/>
              <a:t>hub</a:t>
            </a:r>
            <a:r>
              <a:rPr kumimoji="1" lang="ja-JP" altLang="en-US" sz="1600" dirty="0"/>
              <a:t> </a:t>
            </a:r>
            <a:r>
              <a:rPr kumimoji="1" lang="en-US" altLang="ja-JP" sz="1600" dirty="0"/>
              <a:t>namespace</a:t>
            </a:r>
            <a:r>
              <a:rPr kumimoji="1" lang="ja-JP" altLang="en-US" sz="1600" dirty="0"/>
              <a:t>”で各自が作成した名前空間を選択</a:t>
            </a:r>
            <a:endParaRPr kumimoji="1" lang="en-US" altLang="ja-JP" sz="1600" dirty="0"/>
          </a:p>
          <a:p>
            <a:pPr marL="342900" indent="-342900">
              <a:buAutoNum type="arabicPeriod"/>
            </a:pPr>
            <a:r>
              <a:rPr lang="ja-JP" altLang="en-US" sz="1600" dirty="0"/>
              <a:t>“</a:t>
            </a:r>
            <a:r>
              <a:rPr lang="en-US" altLang="ja-JP" sz="1600" dirty="0"/>
              <a:t>Event</a:t>
            </a:r>
            <a:r>
              <a:rPr lang="ja-JP" altLang="en-US" sz="1600" dirty="0"/>
              <a:t> </a:t>
            </a:r>
            <a:r>
              <a:rPr lang="en-US" altLang="ja-JP" sz="1600" dirty="0"/>
              <a:t>hub</a:t>
            </a:r>
            <a:r>
              <a:rPr lang="ja-JP" altLang="en-US" sz="1600" dirty="0"/>
              <a:t> </a:t>
            </a:r>
            <a:r>
              <a:rPr lang="en-US" altLang="ja-JP" sz="1600" dirty="0"/>
              <a:t>instance</a:t>
            </a:r>
            <a:r>
              <a:rPr lang="ja-JP" altLang="en-US" sz="1600" dirty="0"/>
              <a:t>”で“</a:t>
            </a:r>
            <a:r>
              <a:rPr lang="en-US" altLang="ja-JP" sz="1600" dirty="0" err="1"/>
              <a:t>tosa</a:t>
            </a:r>
            <a:r>
              <a:rPr kumimoji="1" lang="ja-JP" altLang="en-US" sz="1600" dirty="0"/>
              <a:t>”を選択</a:t>
            </a:r>
            <a:endParaRPr kumimoji="1" lang="en-US" altLang="ja-JP" sz="1600" dirty="0"/>
          </a:p>
          <a:p>
            <a:pPr marL="342900" indent="-342900">
              <a:buAutoNum type="arabicPeriod"/>
            </a:pPr>
            <a:r>
              <a:rPr lang="ja-JP" altLang="en-US" sz="1600" dirty="0"/>
              <a:t>“</a:t>
            </a:r>
            <a:r>
              <a:rPr lang="en-US" altLang="ja-JP" sz="1600" dirty="0"/>
              <a:t>Create</a:t>
            </a:r>
            <a:r>
              <a:rPr lang="ja-JP" altLang="en-US" sz="1600" dirty="0"/>
              <a:t>”をクリック</a:t>
            </a:r>
            <a:endParaRPr lang="en-US" altLang="ja-JP" sz="1600" dirty="0"/>
          </a:p>
          <a:p>
            <a:pPr marL="342900" indent="-342900">
              <a:buAutoNum type="arabicPeriod"/>
            </a:pPr>
            <a:r>
              <a:rPr kumimoji="1" lang="ja-JP" altLang="en-US" sz="1600" dirty="0"/>
              <a:t>元の“</a:t>
            </a:r>
            <a:r>
              <a:rPr kumimoji="1" lang="en-US" altLang="ja-JP" sz="1600" dirty="0"/>
              <a:t>Add</a:t>
            </a:r>
            <a:r>
              <a:rPr kumimoji="1" lang="ja-JP" altLang="en-US" sz="1600" dirty="0"/>
              <a:t> </a:t>
            </a:r>
            <a:r>
              <a:rPr kumimoji="1" lang="en-US" altLang="ja-JP" sz="1600" dirty="0"/>
              <a:t>a</a:t>
            </a:r>
            <a:r>
              <a:rPr kumimoji="1" lang="ja-JP" altLang="en-US" sz="1600" dirty="0"/>
              <a:t> </a:t>
            </a:r>
            <a:r>
              <a:rPr kumimoji="1" lang="en-US" altLang="ja-JP" sz="1600" dirty="0"/>
              <a:t>route</a:t>
            </a:r>
            <a:r>
              <a:rPr kumimoji="1" lang="ja-JP" altLang="en-US" sz="1600" dirty="0"/>
              <a:t>”画面に戻り、“</a:t>
            </a:r>
            <a:r>
              <a:rPr kumimoji="1" lang="en-US" altLang="ja-JP" sz="1600" dirty="0"/>
              <a:t>Endpoint</a:t>
            </a:r>
            <a:r>
              <a:rPr kumimoji="1" lang="ja-JP" altLang="en-US" sz="1600" dirty="0"/>
              <a:t>”の選択を</a:t>
            </a:r>
            <a:br>
              <a:rPr kumimoji="1" lang="en-US" altLang="ja-JP" sz="1600" dirty="0"/>
            </a:br>
            <a:r>
              <a:rPr kumimoji="1" lang="ja-JP" altLang="en-US" sz="1600" dirty="0"/>
              <a:t>確認し、“</a:t>
            </a:r>
            <a:r>
              <a:rPr kumimoji="1" lang="en-US" altLang="ja-JP" sz="1600" dirty="0"/>
              <a:t>Save</a:t>
            </a:r>
            <a:r>
              <a:rPr kumimoji="1" lang="ja-JP" altLang="en-US" sz="1600" dirty="0"/>
              <a:t>”をクリック</a:t>
            </a:r>
          </a:p>
        </p:txBody>
      </p:sp>
      <p:sp>
        <p:nvSpPr>
          <p:cNvPr id="15" name="四角形: 角を丸くする 14">
            <a:extLst>
              <a:ext uri="{FF2B5EF4-FFF2-40B4-BE49-F238E27FC236}">
                <a16:creationId xmlns:a16="http://schemas.microsoft.com/office/drawing/2014/main" id="{D7CEFD66-87C1-450B-A163-01AE52CEC6B5}"/>
              </a:ext>
            </a:extLst>
          </p:cNvPr>
          <p:cNvSpPr/>
          <p:nvPr/>
        </p:nvSpPr>
        <p:spPr>
          <a:xfrm>
            <a:off x="454686" y="5455866"/>
            <a:ext cx="1664737" cy="5635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63E953C9-5828-484D-ADD1-9745D9B21683}"/>
              </a:ext>
            </a:extLst>
          </p:cNvPr>
          <p:cNvCxnSpPr>
            <a:cxnSpLocks/>
            <a:stCxn id="9" idx="3"/>
            <a:endCxn id="15" idx="3"/>
          </p:cNvCxnSpPr>
          <p:nvPr/>
        </p:nvCxnSpPr>
        <p:spPr>
          <a:xfrm flipH="1">
            <a:off x="2119423" y="5082113"/>
            <a:ext cx="35442" cy="655527"/>
          </a:xfrm>
          <a:prstGeom prst="bentConnector3">
            <a:avLst>
              <a:gd name="adj1" fmla="val -64499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033BB0AE-97A3-4E14-9CE6-00F8969C999F}"/>
              </a:ext>
            </a:extLst>
          </p:cNvPr>
          <p:cNvCxnSpPr>
            <a:cxnSpLocks/>
            <a:stCxn id="15" idx="1"/>
            <a:endCxn id="20" idx="1"/>
          </p:cNvCxnSpPr>
          <p:nvPr/>
        </p:nvCxnSpPr>
        <p:spPr>
          <a:xfrm rot="10800000" flipH="1" flipV="1">
            <a:off x="454686" y="5737640"/>
            <a:ext cx="187842" cy="617174"/>
          </a:xfrm>
          <a:prstGeom prst="bentConnector3">
            <a:avLst>
              <a:gd name="adj1" fmla="val -12169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C0AE081C-61D7-4D60-8361-4CE667D3863A}"/>
              </a:ext>
            </a:extLst>
          </p:cNvPr>
          <p:cNvSpPr/>
          <p:nvPr/>
        </p:nvSpPr>
        <p:spPr>
          <a:xfrm>
            <a:off x="642528" y="6146897"/>
            <a:ext cx="1051593" cy="415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コネクタ: カギ線 22">
            <a:extLst>
              <a:ext uri="{FF2B5EF4-FFF2-40B4-BE49-F238E27FC236}">
                <a16:creationId xmlns:a16="http://schemas.microsoft.com/office/drawing/2014/main" id="{F18228BC-41E0-4865-A0E1-DE0837324573}"/>
              </a:ext>
            </a:extLst>
          </p:cNvPr>
          <p:cNvCxnSpPr>
            <a:cxnSpLocks/>
            <a:stCxn id="20" idx="3"/>
            <a:endCxn id="6" idx="1"/>
          </p:cNvCxnSpPr>
          <p:nvPr/>
        </p:nvCxnSpPr>
        <p:spPr>
          <a:xfrm flipV="1">
            <a:off x="1694121" y="3911830"/>
            <a:ext cx="3931098" cy="244298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C5F7BCA4-4566-4AF4-BA65-771F7FC9AB37}"/>
              </a:ext>
            </a:extLst>
          </p:cNvPr>
          <p:cNvSpPr/>
          <p:nvPr/>
        </p:nvSpPr>
        <p:spPr>
          <a:xfrm>
            <a:off x="5742911" y="2938306"/>
            <a:ext cx="1572588" cy="5635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コネクタ: カギ線 26">
            <a:extLst>
              <a:ext uri="{FF2B5EF4-FFF2-40B4-BE49-F238E27FC236}">
                <a16:creationId xmlns:a16="http://schemas.microsoft.com/office/drawing/2014/main" id="{DAB8DF29-878A-4007-A4CD-4CD29D5EA990}"/>
              </a:ext>
            </a:extLst>
          </p:cNvPr>
          <p:cNvCxnSpPr>
            <a:cxnSpLocks/>
            <a:stCxn id="26" idx="2"/>
            <a:endCxn id="28" idx="1"/>
          </p:cNvCxnSpPr>
          <p:nvPr/>
        </p:nvCxnSpPr>
        <p:spPr>
          <a:xfrm rot="5400000">
            <a:off x="4921649" y="4297574"/>
            <a:ext cx="2403276" cy="811837"/>
          </a:xfrm>
          <a:prstGeom prst="bentConnector4">
            <a:avLst>
              <a:gd name="adj1" fmla="val 45674"/>
              <a:gd name="adj2" fmla="val 1281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F5CA993C-31E9-4436-96A6-DA8D25219364}"/>
              </a:ext>
            </a:extLst>
          </p:cNvPr>
          <p:cNvSpPr/>
          <p:nvPr/>
        </p:nvSpPr>
        <p:spPr>
          <a:xfrm>
            <a:off x="5717368" y="5697213"/>
            <a:ext cx="1051593" cy="415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9005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B2864B-617F-41AA-98FD-9FA0B62E0B29}"/>
              </a:ext>
            </a:extLst>
          </p:cNvPr>
          <p:cNvSpPr>
            <a:spLocks noGrp="1"/>
          </p:cNvSpPr>
          <p:nvPr>
            <p:ph type="title"/>
          </p:nvPr>
        </p:nvSpPr>
        <p:spPr/>
        <p:txBody>
          <a:bodyPr/>
          <a:lstStyle/>
          <a:p>
            <a:r>
              <a:rPr kumimoji="1" lang="ja-JP" altLang="en-US" dirty="0"/>
              <a:t>続き</a:t>
            </a:r>
          </a:p>
        </p:txBody>
      </p:sp>
      <p:sp>
        <p:nvSpPr>
          <p:cNvPr id="3" name="コンテンツ プレースホルダー 2">
            <a:extLst>
              <a:ext uri="{FF2B5EF4-FFF2-40B4-BE49-F238E27FC236}">
                <a16:creationId xmlns:a16="http://schemas.microsoft.com/office/drawing/2014/main" id="{57024759-48A5-4907-8B80-4C6962BA7FC6}"/>
              </a:ext>
            </a:extLst>
          </p:cNvPr>
          <p:cNvSpPr>
            <a:spLocks noGrp="1"/>
          </p:cNvSpPr>
          <p:nvPr>
            <p:ph idx="1"/>
          </p:nvPr>
        </p:nvSpPr>
        <p:spPr>
          <a:xfrm>
            <a:off x="169200" y="1054800"/>
            <a:ext cx="11815200" cy="759823"/>
          </a:xfrm>
        </p:spPr>
        <p:txBody>
          <a:bodyPr/>
          <a:lstStyle/>
          <a:p>
            <a:r>
              <a:rPr lang="en-US" altLang="ja-JP" dirty="0"/>
              <a:t>Device</a:t>
            </a:r>
            <a:r>
              <a:rPr lang="ja-JP" altLang="en-US" dirty="0"/>
              <a:t> </a:t>
            </a:r>
            <a:r>
              <a:rPr lang="en-US" altLang="ja-JP" dirty="0"/>
              <a:t>Twin</a:t>
            </a:r>
            <a:r>
              <a:rPr lang="ja-JP" altLang="en-US" dirty="0"/>
              <a:t>の更新</a:t>
            </a:r>
            <a:endParaRPr kumimoji="1" lang="ja-JP" altLang="en-US" dirty="0"/>
          </a:p>
        </p:txBody>
      </p:sp>
      <p:sp>
        <p:nvSpPr>
          <p:cNvPr id="4" name="スライド番号プレースホルダー 3">
            <a:extLst>
              <a:ext uri="{FF2B5EF4-FFF2-40B4-BE49-F238E27FC236}">
                <a16:creationId xmlns:a16="http://schemas.microsoft.com/office/drawing/2014/main" id="{E9EBDCF1-66A3-403D-90D8-FAE72C805D5C}"/>
              </a:ext>
            </a:extLst>
          </p:cNvPr>
          <p:cNvSpPr>
            <a:spLocks noGrp="1"/>
          </p:cNvSpPr>
          <p:nvPr>
            <p:ph type="sldNum" sz="quarter" idx="12"/>
          </p:nvPr>
        </p:nvSpPr>
        <p:spPr/>
        <p:txBody>
          <a:bodyPr/>
          <a:lstStyle/>
          <a:p>
            <a:fld id="{6F84F5BE-853B-463E-BD2A-CF66A7E28F35}" type="slidenum">
              <a:rPr kumimoji="1" lang="ja-JP" altLang="en-US" smtClean="0"/>
              <a:t>122</a:t>
            </a:fld>
            <a:endParaRPr kumimoji="1" lang="ja-JP" altLang="en-US"/>
          </a:p>
        </p:txBody>
      </p:sp>
      <p:pic>
        <p:nvPicPr>
          <p:cNvPr id="5" name="図 4">
            <a:extLst>
              <a:ext uri="{FF2B5EF4-FFF2-40B4-BE49-F238E27FC236}">
                <a16:creationId xmlns:a16="http://schemas.microsoft.com/office/drawing/2014/main" id="{6D930DC5-D41C-430A-9D4A-04C94B53E44B}"/>
              </a:ext>
            </a:extLst>
          </p:cNvPr>
          <p:cNvPicPr>
            <a:picLocks noChangeAspect="1"/>
          </p:cNvPicPr>
          <p:nvPr/>
        </p:nvPicPr>
        <p:blipFill>
          <a:blip r:embed="rId2"/>
          <a:stretch>
            <a:fillRect/>
          </a:stretch>
        </p:blipFill>
        <p:spPr>
          <a:xfrm>
            <a:off x="685846" y="1674736"/>
            <a:ext cx="4910154" cy="5043160"/>
          </a:xfrm>
          <a:prstGeom prst="rect">
            <a:avLst/>
          </a:prstGeom>
          <a:ln>
            <a:noFill/>
          </a:ln>
          <a:effectLst>
            <a:outerShdw blurRad="292100" dist="139700" dir="2700000" algn="tl" rotWithShape="0">
              <a:srgbClr val="333333">
                <a:alpha val="65000"/>
              </a:srgbClr>
            </a:outerShdw>
          </a:effectLst>
        </p:spPr>
      </p:pic>
      <p:sp>
        <p:nvSpPr>
          <p:cNvPr id="6" name="四角形: 角を丸くする 5">
            <a:extLst>
              <a:ext uri="{FF2B5EF4-FFF2-40B4-BE49-F238E27FC236}">
                <a16:creationId xmlns:a16="http://schemas.microsoft.com/office/drawing/2014/main" id="{D90F8830-598E-4C1A-AE9B-86E50E1315FA}"/>
              </a:ext>
            </a:extLst>
          </p:cNvPr>
          <p:cNvSpPr/>
          <p:nvPr/>
        </p:nvSpPr>
        <p:spPr>
          <a:xfrm>
            <a:off x="1170610" y="5803200"/>
            <a:ext cx="2253073" cy="4795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コネクタ: カギ線 6">
            <a:extLst>
              <a:ext uri="{FF2B5EF4-FFF2-40B4-BE49-F238E27FC236}">
                <a16:creationId xmlns:a16="http://schemas.microsoft.com/office/drawing/2014/main" id="{6B4AE314-CA50-45E7-86F3-C99DB5F467DF}"/>
              </a:ext>
            </a:extLst>
          </p:cNvPr>
          <p:cNvCxnSpPr>
            <a:cxnSpLocks/>
            <a:stCxn id="6" idx="3"/>
            <a:endCxn id="8" idx="3"/>
          </p:cNvCxnSpPr>
          <p:nvPr/>
        </p:nvCxnSpPr>
        <p:spPr>
          <a:xfrm flipH="1" flipV="1">
            <a:off x="1424764" y="2194791"/>
            <a:ext cx="1998919" cy="3848177"/>
          </a:xfrm>
          <a:prstGeom prst="bentConnector3">
            <a:avLst>
              <a:gd name="adj1" fmla="val -1143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四角形: 角を丸くする 7">
            <a:extLst>
              <a:ext uri="{FF2B5EF4-FFF2-40B4-BE49-F238E27FC236}">
                <a16:creationId xmlns:a16="http://schemas.microsoft.com/office/drawing/2014/main" id="{6CF5139D-5F2A-4683-9A0D-E0E058637DE9}"/>
              </a:ext>
            </a:extLst>
          </p:cNvPr>
          <p:cNvSpPr/>
          <p:nvPr/>
        </p:nvSpPr>
        <p:spPr>
          <a:xfrm>
            <a:off x="750626" y="1955023"/>
            <a:ext cx="674138" cy="4795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84FFFBE-D339-4D6D-819F-F3031E4ADBF8}"/>
              </a:ext>
            </a:extLst>
          </p:cNvPr>
          <p:cNvSpPr txBox="1"/>
          <p:nvPr/>
        </p:nvSpPr>
        <p:spPr>
          <a:xfrm>
            <a:off x="6076800" y="2844225"/>
            <a:ext cx="3191708" cy="1077218"/>
          </a:xfrm>
          <a:prstGeom prst="rect">
            <a:avLst/>
          </a:prstGeom>
          <a:noFill/>
        </p:spPr>
        <p:txBody>
          <a:bodyPr wrap="none" rtlCol="0">
            <a:spAutoFit/>
          </a:bodyPr>
          <a:lstStyle/>
          <a:p>
            <a:pPr marL="342900" indent="-342900">
              <a:buAutoNum type="arabicPeriod"/>
            </a:pPr>
            <a:r>
              <a:rPr lang="en-US" altLang="ja-JP" sz="1600" dirty="0"/>
              <a:t>Device</a:t>
            </a:r>
            <a:r>
              <a:rPr lang="ja-JP" altLang="en-US" sz="1600" dirty="0"/>
              <a:t> </a:t>
            </a:r>
            <a:r>
              <a:rPr lang="en-US" altLang="ja-JP" sz="1600" dirty="0"/>
              <a:t>Twin</a:t>
            </a:r>
            <a:r>
              <a:rPr lang="ja-JP" altLang="en-US" sz="1600" dirty="0"/>
              <a:t>のエディタを表示</a:t>
            </a:r>
            <a:endParaRPr lang="en-US" altLang="ja-JP" sz="1600" dirty="0"/>
          </a:p>
          <a:p>
            <a:pPr marL="342900" indent="-342900">
              <a:buAutoNum type="arabicPeriod"/>
            </a:pPr>
            <a:r>
              <a:rPr kumimoji="1" lang="ja-JP" altLang="en-US" sz="1600" dirty="0"/>
              <a:t>“</a:t>
            </a:r>
            <a:r>
              <a:rPr kumimoji="1" lang="en-US" altLang="ja-JP" sz="1600" dirty="0"/>
              <a:t>properties-&gt;desired</a:t>
            </a:r>
            <a:r>
              <a:rPr kumimoji="1" lang="ja-JP" altLang="en-US" sz="1600" dirty="0"/>
              <a:t>”の下に</a:t>
            </a:r>
            <a:br>
              <a:rPr kumimoji="1" lang="en-US" altLang="ja-JP" sz="1600" dirty="0"/>
            </a:br>
            <a:r>
              <a:rPr kumimoji="1" lang="en-US" altLang="ja-JP" sz="1600" dirty="0"/>
              <a:t>“”</a:t>
            </a:r>
            <a:r>
              <a:rPr kumimoji="1" lang="en-US" altLang="ja-JP" sz="1600" dirty="0" err="1"/>
              <a:t>realtimeprocessing</a:t>
            </a:r>
            <a:r>
              <a:rPr kumimoji="1" lang="en-US" altLang="ja-JP" sz="1600" dirty="0"/>
              <a:t>”:”enabled”</a:t>
            </a:r>
            <a:br>
              <a:rPr lang="en-US" altLang="ja-JP" sz="1600" dirty="0"/>
            </a:br>
            <a:r>
              <a:rPr lang="ja-JP" altLang="en-US" sz="1600" dirty="0"/>
              <a:t>と入力</a:t>
            </a:r>
            <a:endParaRPr kumimoji="1" lang="en-US" altLang="ja-JP" sz="1600" dirty="0"/>
          </a:p>
        </p:txBody>
      </p:sp>
    </p:spTree>
    <p:extLst>
      <p:ext uri="{BB962C8B-B14F-4D97-AF65-F5344CB8AC3E}">
        <p14:creationId xmlns:p14="http://schemas.microsoft.com/office/powerpoint/2010/main" val="36881358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C02F65-8511-4711-952F-BA122C71439B}"/>
              </a:ext>
            </a:extLst>
          </p:cNvPr>
          <p:cNvSpPr>
            <a:spLocks noGrp="1"/>
          </p:cNvSpPr>
          <p:nvPr>
            <p:ph type="title"/>
          </p:nvPr>
        </p:nvSpPr>
        <p:spPr/>
        <p:txBody>
          <a:bodyPr/>
          <a:lstStyle/>
          <a:p>
            <a:r>
              <a:rPr kumimoji="1" lang="ja-JP" altLang="en-US" dirty="0"/>
              <a:t>入力の設定 </a:t>
            </a:r>
            <a:r>
              <a:rPr kumimoji="1" lang="en-US" altLang="ja-JP" dirty="0"/>
              <a:t>–</a:t>
            </a:r>
            <a:r>
              <a:rPr kumimoji="1" lang="ja-JP" altLang="en-US" dirty="0"/>
              <a:t> </a:t>
            </a:r>
            <a:r>
              <a:rPr kumimoji="1" lang="en-US" altLang="ja-JP" dirty="0"/>
              <a:t>S1</a:t>
            </a:r>
            <a:r>
              <a:rPr kumimoji="1" lang="ja-JP" altLang="en-US" dirty="0"/>
              <a:t>以上の場合</a:t>
            </a:r>
          </a:p>
        </p:txBody>
      </p:sp>
      <p:sp>
        <p:nvSpPr>
          <p:cNvPr id="4" name="スライド番号プレースホルダー 3">
            <a:extLst>
              <a:ext uri="{FF2B5EF4-FFF2-40B4-BE49-F238E27FC236}">
                <a16:creationId xmlns:a16="http://schemas.microsoft.com/office/drawing/2014/main" id="{E2067A52-ACF2-4266-9C1B-7CACFF8B2444}"/>
              </a:ext>
            </a:extLst>
          </p:cNvPr>
          <p:cNvSpPr>
            <a:spLocks noGrp="1"/>
          </p:cNvSpPr>
          <p:nvPr>
            <p:ph type="sldNum" sz="quarter" idx="12"/>
          </p:nvPr>
        </p:nvSpPr>
        <p:spPr/>
        <p:txBody>
          <a:bodyPr/>
          <a:lstStyle/>
          <a:p>
            <a:fld id="{6F84F5BE-853B-463E-BD2A-CF66A7E28F35}" type="slidenum">
              <a:rPr kumimoji="1" lang="ja-JP" altLang="en-US" smtClean="0"/>
              <a:t>123</a:t>
            </a:fld>
            <a:endParaRPr kumimoji="1" lang="ja-JP" altLang="en-US"/>
          </a:p>
        </p:txBody>
      </p:sp>
      <p:pic>
        <p:nvPicPr>
          <p:cNvPr id="7" name="図 6">
            <a:extLst>
              <a:ext uri="{FF2B5EF4-FFF2-40B4-BE49-F238E27FC236}">
                <a16:creationId xmlns:a16="http://schemas.microsoft.com/office/drawing/2014/main" id="{D04D63B7-81C9-4B92-91D0-10B7AB4475A4}"/>
              </a:ext>
            </a:extLst>
          </p:cNvPr>
          <p:cNvPicPr>
            <a:picLocks noChangeAspect="1"/>
          </p:cNvPicPr>
          <p:nvPr/>
        </p:nvPicPr>
        <p:blipFill>
          <a:blip r:embed="rId2"/>
          <a:stretch>
            <a:fillRect/>
          </a:stretch>
        </p:blipFill>
        <p:spPr>
          <a:xfrm>
            <a:off x="305719" y="3470497"/>
            <a:ext cx="4766248" cy="3056411"/>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a16="http://schemas.microsoft.com/office/drawing/2014/main" id="{B2B253BA-D9F7-408E-986B-384774E4CF6E}"/>
              </a:ext>
            </a:extLst>
          </p:cNvPr>
          <p:cNvSpPr/>
          <p:nvPr/>
        </p:nvSpPr>
        <p:spPr>
          <a:xfrm>
            <a:off x="1709641" y="5349873"/>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5E288808-1EC3-4514-A252-103D35CD4BD1}"/>
              </a:ext>
            </a:extLst>
          </p:cNvPr>
          <p:cNvCxnSpPr>
            <a:cxnSpLocks/>
            <a:stCxn id="8" idx="3"/>
            <a:endCxn id="5" idx="1"/>
          </p:cNvCxnSpPr>
          <p:nvPr/>
        </p:nvCxnSpPr>
        <p:spPr>
          <a:xfrm flipV="1">
            <a:off x="2833591" y="3737966"/>
            <a:ext cx="494179" cy="188989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BED4FE0C-D562-4E73-A064-BF411ABF1C48}"/>
              </a:ext>
            </a:extLst>
          </p:cNvPr>
          <p:cNvSpPr txBox="1"/>
          <p:nvPr/>
        </p:nvSpPr>
        <p:spPr>
          <a:xfrm>
            <a:off x="181915" y="1485239"/>
            <a:ext cx="5542608" cy="584775"/>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Inputs</a:t>
            </a:r>
            <a:r>
              <a:rPr kumimoji="1" lang="ja-JP" altLang="en-US" sz="1600" dirty="0"/>
              <a:t>”をクリック</a:t>
            </a:r>
            <a:endParaRPr lang="en-US" altLang="ja-JP" sz="1600" dirty="0"/>
          </a:p>
          <a:p>
            <a:pPr marL="342900" indent="-342900">
              <a:buAutoNum type="arabicPeriod"/>
            </a:pPr>
            <a:r>
              <a:rPr kumimoji="1" lang="ja-JP" altLang="en-US" sz="1600" dirty="0"/>
              <a:t>“＋</a:t>
            </a:r>
            <a:r>
              <a:rPr kumimoji="1" lang="en-US" altLang="ja-JP" sz="1600" dirty="0"/>
              <a:t>Add</a:t>
            </a:r>
            <a:r>
              <a:rPr kumimoji="1" lang="ja-JP" altLang="en-US" sz="1600" dirty="0"/>
              <a:t> </a:t>
            </a:r>
            <a:r>
              <a:rPr kumimoji="1" lang="en-US" altLang="ja-JP" sz="1600" dirty="0"/>
              <a:t>stream</a:t>
            </a:r>
            <a:r>
              <a:rPr kumimoji="1" lang="ja-JP" altLang="en-US" sz="1600" dirty="0"/>
              <a:t> </a:t>
            </a:r>
            <a:r>
              <a:rPr kumimoji="1" lang="en-US" altLang="ja-JP" sz="1600" dirty="0"/>
              <a:t>input</a:t>
            </a:r>
            <a:r>
              <a:rPr kumimoji="1" lang="ja-JP" altLang="en-US" sz="1600" dirty="0"/>
              <a:t>”をクリック</a:t>
            </a:r>
            <a:r>
              <a:rPr lang="ja-JP" altLang="en-US" sz="1600" dirty="0"/>
              <a:t>し、“</a:t>
            </a:r>
            <a:r>
              <a:rPr lang="en-US" altLang="ja-JP" sz="1600" dirty="0"/>
              <a:t>Event</a:t>
            </a:r>
            <a:r>
              <a:rPr lang="ja-JP" altLang="en-US" sz="1600" dirty="0"/>
              <a:t> </a:t>
            </a:r>
            <a:r>
              <a:rPr lang="en-US" altLang="ja-JP" sz="1600" dirty="0"/>
              <a:t>Hub</a:t>
            </a:r>
            <a:r>
              <a:rPr lang="ja-JP" altLang="en-US" sz="1600" dirty="0"/>
              <a:t>”を</a:t>
            </a:r>
            <a:r>
              <a:rPr kumimoji="1" lang="ja-JP" altLang="en-US" sz="1600" dirty="0"/>
              <a:t>選択</a:t>
            </a:r>
          </a:p>
        </p:txBody>
      </p:sp>
      <p:pic>
        <p:nvPicPr>
          <p:cNvPr id="5" name="図 4">
            <a:extLst>
              <a:ext uri="{FF2B5EF4-FFF2-40B4-BE49-F238E27FC236}">
                <a16:creationId xmlns:a16="http://schemas.microsoft.com/office/drawing/2014/main" id="{8A2BD2AE-12E9-4529-A493-0F312941AC45}"/>
              </a:ext>
            </a:extLst>
          </p:cNvPr>
          <p:cNvPicPr>
            <a:picLocks noChangeAspect="1"/>
          </p:cNvPicPr>
          <p:nvPr/>
        </p:nvPicPr>
        <p:blipFill>
          <a:blip r:embed="rId3"/>
          <a:stretch>
            <a:fillRect/>
          </a:stretch>
        </p:blipFill>
        <p:spPr>
          <a:xfrm>
            <a:off x="3327770" y="2477229"/>
            <a:ext cx="4737633" cy="2521474"/>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7086939B-0FE1-4C96-ACC2-8A08429A63CF}"/>
              </a:ext>
            </a:extLst>
          </p:cNvPr>
          <p:cNvPicPr>
            <a:picLocks noChangeAspect="1"/>
          </p:cNvPicPr>
          <p:nvPr/>
        </p:nvPicPr>
        <p:blipFill>
          <a:blip r:embed="rId4"/>
          <a:stretch>
            <a:fillRect/>
          </a:stretch>
        </p:blipFill>
        <p:spPr>
          <a:xfrm>
            <a:off x="5674002" y="914400"/>
            <a:ext cx="3278612" cy="5760661"/>
          </a:xfrm>
          <a:prstGeom prst="rect">
            <a:avLst/>
          </a:prstGeom>
          <a:ln>
            <a:noFill/>
          </a:ln>
          <a:effectLst>
            <a:outerShdw blurRad="292100" dist="139700" dir="2700000" algn="tl" rotWithShape="0">
              <a:srgbClr val="333333">
                <a:alpha val="65000"/>
              </a:srgbClr>
            </a:outerShdw>
          </a:effectLst>
        </p:spPr>
      </p:pic>
      <p:sp>
        <p:nvSpPr>
          <p:cNvPr id="12" name="四角形: 角を丸くする 11">
            <a:extLst>
              <a:ext uri="{FF2B5EF4-FFF2-40B4-BE49-F238E27FC236}">
                <a16:creationId xmlns:a16="http://schemas.microsoft.com/office/drawing/2014/main" id="{F5BB3E07-E526-4B6B-BF79-7BC45AFABBB2}"/>
              </a:ext>
            </a:extLst>
          </p:cNvPr>
          <p:cNvSpPr/>
          <p:nvPr/>
        </p:nvSpPr>
        <p:spPr>
          <a:xfrm>
            <a:off x="3361453" y="2819601"/>
            <a:ext cx="1274341" cy="5679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DBF2F45A-6730-4CED-9D88-953B208EF2EA}"/>
              </a:ext>
            </a:extLst>
          </p:cNvPr>
          <p:cNvCxnSpPr>
            <a:cxnSpLocks/>
            <a:stCxn id="12" idx="3"/>
            <a:endCxn id="6" idx="1"/>
          </p:cNvCxnSpPr>
          <p:nvPr/>
        </p:nvCxnSpPr>
        <p:spPr>
          <a:xfrm>
            <a:off x="4635794" y="3103552"/>
            <a:ext cx="1038208" cy="69117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1ED400F2-E3E9-4E5E-895E-A38EAE517648}"/>
              </a:ext>
            </a:extLst>
          </p:cNvPr>
          <p:cNvSpPr/>
          <p:nvPr/>
        </p:nvSpPr>
        <p:spPr>
          <a:xfrm>
            <a:off x="5775044" y="1460205"/>
            <a:ext cx="994351" cy="50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98AF349E-0060-47F1-98CB-CB4183B2FC35}"/>
              </a:ext>
            </a:extLst>
          </p:cNvPr>
          <p:cNvSpPr/>
          <p:nvPr/>
        </p:nvSpPr>
        <p:spPr>
          <a:xfrm>
            <a:off x="5775044" y="2949502"/>
            <a:ext cx="1660658" cy="50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0F6558B0-92FE-4413-AABA-7F0DB85A89C6}"/>
              </a:ext>
            </a:extLst>
          </p:cNvPr>
          <p:cNvSpPr/>
          <p:nvPr/>
        </p:nvSpPr>
        <p:spPr>
          <a:xfrm>
            <a:off x="5775043" y="3515203"/>
            <a:ext cx="1824795" cy="6173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6B3E78E4-A1B5-45CF-A06B-F215C692772F}"/>
              </a:ext>
            </a:extLst>
          </p:cNvPr>
          <p:cNvSpPr/>
          <p:nvPr/>
        </p:nvSpPr>
        <p:spPr>
          <a:xfrm>
            <a:off x="5775044" y="4199695"/>
            <a:ext cx="1660658" cy="50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C3F1E270-8912-4C36-947F-CAB3C35F5EDC}"/>
              </a:ext>
            </a:extLst>
          </p:cNvPr>
          <p:cNvSpPr/>
          <p:nvPr/>
        </p:nvSpPr>
        <p:spPr>
          <a:xfrm>
            <a:off x="5674002" y="6199692"/>
            <a:ext cx="1051593" cy="4158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BBC04FA5-3771-480A-A952-3104AC1C696A}"/>
              </a:ext>
            </a:extLst>
          </p:cNvPr>
          <p:cNvSpPr txBox="1"/>
          <p:nvPr/>
        </p:nvSpPr>
        <p:spPr>
          <a:xfrm>
            <a:off x="9080252" y="1552578"/>
            <a:ext cx="2880917" cy="2308324"/>
          </a:xfrm>
          <a:prstGeom prst="rect">
            <a:avLst/>
          </a:prstGeom>
          <a:noFill/>
        </p:spPr>
        <p:txBody>
          <a:bodyPr wrap="none" rtlCol="0">
            <a:spAutoFit/>
          </a:bodyPr>
          <a:lstStyle/>
          <a:p>
            <a:pPr marL="342900" indent="-342900">
              <a:buFont typeface="+mj-lt"/>
              <a:buAutoNum type="arabicPeriod" startAt="3"/>
            </a:pPr>
            <a:r>
              <a:rPr kumimoji="1" lang="ja-JP" altLang="en-US" sz="1600" dirty="0"/>
              <a:t>“</a:t>
            </a:r>
            <a:r>
              <a:rPr kumimoji="1" lang="en-US" altLang="ja-JP" sz="1600" dirty="0"/>
              <a:t>Input</a:t>
            </a:r>
            <a:r>
              <a:rPr kumimoji="1" lang="ja-JP" altLang="en-US" sz="1600" dirty="0"/>
              <a:t> </a:t>
            </a:r>
            <a:r>
              <a:rPr kumimoji="1" lang="en-US" altLang="ja-JP" sz="1600" dirty="0"/>
              <a:t>alias</a:t>
            </a:r>
            <a:r>
              <a:rPr kumimoji="1" lang="ja-JP" altLang="en-US" sz="1600" dirty="0"/>
              <a:t>”に</a:t>
            </a:r>
            <a:br>
              <a:rPr kumimoji="1" lang="en-US" altLang="ja-JP" sz="1600" dirty="0"/>
            </a:br>
            <a:r>
              <a:rPr kumimoji="1" lang="ja-JP" altLang="en-US" sz="1600" dirty="0"/>
              <a:t>“</a:t>
            </a:r>
            <a:r>
              <a:rPr kumimoji="1" lang="en-US" altLang="ja-JP" sz="1600" dirty="0" err="1"/>
              <a:t>devroute</a:t>
            </a:r>
            <a:r>
              <a:rPr kumimoji="1" lang="ja-JP" altLang="en-US" sz="1600" dirty="0"/>
              <a:t>”と入力</a:t>
            </a:r>
            <a:endParaRPr lang="en-US" altLang="ja-JP" sz="1600" dirty="0"/>
          </a:p>
          <a:p>
            <a:pPr marL="342900" indent="-342900">
              <a:buFont typeface="+mj-lt"/>
              <a:buAutoNum type="arabicPeriod" startAt="3"/>
            </a:pPr>
            <a:r>
              <a:rPr kumimoji="1" lang="ja-JP" altLang="en-US" sz="1600" dirty="0"/>
              <a:t>“</a:t>
            </a:r>
            <a:r>
              <a:rPr kumimoji="1" lang="en-US" altLang="ja-JP" sz="1600" dirty="0"/>
              <a:t>Event</a:t>
            </a:r>
            <a:r>
              <a:rPr kumimoji="1" lang="ja-JP" altLang="en-US" sz="1600" dirty="0"/>
              <a:t> </a:t>
            </a:r>
            <a:r>
              <a:rPr kumimoji="1" lang="en-US" altLang="ja-JP" sz="1600" dirty="0"/>
              <a:t>Hub</a:t>
            </a:r>
            <a:r>
              <a:rPr kumimoji="1" lang="ja-JP" altLang="en-US" sz="1600" dirty="0"/>
              <a:t> </a:t>
            </a:r>
            <a:r>
              <a:rPr kumimoji="1" lang="en-US" altLang="ja-JP" sz="1600" dirty="0"/>
              <a:t>namespace</a:t>
            </a:r>
            <a:r>
              <a:rPr kumimoji="1" lang="ja-JP" altLang="en-US" sz="1600" dirty="0"/>
              <a:t>”で</a:t>
            </a:r>
            <a:br>
              <a:rPr kumimoji="1" lang="en-US" altLang="ja-JP" sz="1600" dirty="0"/>
            </a:br>
            <a:r>
              <a:rPr kumimoji="1" lang="ja-JP" altLang="en-US" sz="1600" dirty="0"/>
              <a:t>作成した名前空間を選択</a:t>
            </a:r>
            <a:endParaRPr kumimoji="1" lang="en-US" altLang="ja-JP" sz="1600" dirty="0"/>
          </a:p>
          <a:p>
            <a:pPr marL="342900" indent="-342900">
              <a:buFont typeface="+mj-lt"/>
              <a:buAutoNum type="arabicPeriod" startAt="3"/>
            </a:pPr>
            <a:r>
              <a:rPr lang="ja-JP" altLang="en-US" sz="1600" dirty="0"/>
              <a:t>“</a:t>
            </a:r>
            <a:r>
              <a:rPr lang="en-US" altLang="ja-JP" sz="1600" dirty="0"/>
              <a:t>Event</a:t>
            </a:r>
            <a:r>
              <a:rPr lang="ja-JP" altLang="en-US" sz="1600" dirty="0"/>
              <a:t> </a:t>
            </a:r>
            <a:r>
              <a:rPr lang="en-US" altLang="ja-JP" sz="1600" dirty="0"/>
              <a:t>Hub</a:t>
            </a:r>
            <a:r>
              <a:rPr lang="ja-JP" altLang="en-US" sz="1600" dirty="0"/>
              <a:t> </a:t>
            </a:r>
            <a:r>
              <a:rPr lang="en-US" altLang="ja-JP" sz="1600" dirty="0"/>
              <a:t>name”</a:t>
            </a:r>
            <a:r>
              <a:rPr lang="ja-JP" altLang="en-US" sz="1600" dirty="0"/>
              <a:t>で</a:t>
            </a:r>
            <a:br>
              <a:rPr lang="en-US" altLang="ja-JP" sz="1600" dirty="0"/>
            </a:br>
            <a:r>
              <a:rPr lang="ja-JP" altLang="en-US" sz="1600" dirty="0"/>
              <a:t>作成した“</a:t>
            </a:r>
            <a:r>
              <a:rPr lang="en-US" altLang="ja-JP" sz="1600" dirty="0" err="1"/>
              <a:t>tosa</a:t>
            </a:r>
            <a:r>
              <a:rPr lang="ja-JP" altLang="en-US" sz="1600" dirty="0"/>
              <a:t>”</a:t>
            </a:r>
            <a:r>
              <a:rPr kumimoji="1" lang="ja-JP" altLang="en-US" sz="1600" dirty="0"/>
              <a:t>を</a:t>
            </a:r>
            <a:r>
              <a:rPr lang="ja-JP" altLang="en-US" sz="1600" dirty="0"/>
              <a:t>選択</a:t>
            </a:r>
            <a:endParaRPr lang="en-US" altLang="ja-JP" sz="1600" dirty="0"/>
          </a:p>
          <a:p>
            <a:pPr marL="342900" indent="-342900">
              <a:buFont typeface="+mj-lt"/>
              <a:buAutoNum type="arabicPeriod" startAt="3"/>
            </a:pPr>
            <a:r>
              <a:rPr kumimoji="1" lang="ja-JP" altLang="en-US" sz="1600" dirty="0"/>
              <a:t>“</a:t>
            </a:r>
            <a:r>
              <a:rPr kumimoji="1" lang="en-US" altLang="ja-JP" sz="1600" dirty="0"/>
              <a:t>Event</a:t>
            </a:r>
            <a:r>
              <a:rPr kumimoji="1" lang="ja-JP" altLang="en-US" sz="1600" dirty="0"/>
              <a:t> </a:t>
            </a:r>
            <a:r>
              <a:rPr kumimoji="1" lang="en-US" altLang="ja-JP" sz="1600" dirty="0"/>
              <a:t>hub</a:t>
            </a:r>
            <a:r>
              <a:rPr kumimoji="1" lang="ja-JP" altLang="en-US" sz="1600" dirty="0"/>
              <a:t> </a:t>
            </a:r>
            <a:r>
              <a:rPr kumimoji="1" lang="en-US" altLang="ja-JP" sz="1600" dirty="0"/>
              <a:t>policy</a:t>
            </a:r>
            <a:r>
              <a:rPr kumimoji="1" lang="ja-JP" altLang="en-US" sz="1600" dirty="0"/>
              <a:t> </a:t>
            </a:r>
            <a:r>
              <a:rPr kumimoji="1" lang="en-US" altLang="ja-JP" sz="1600" dirty="0"/>
              <a:t>name</a:t>
            </a:r>
            <a:r>
              <a:rPr kumimoji="1" lang="ja-JP" altLang="en-US" sz="1600" dirty="0"/>
              <a:t>”で</a:t>
            </a:r>
            <a:br>
              <a:rPr kumimoji="1" lang="en-US" altLang="ja-JP" sz="1600" dirty="0"/>
            </a:br>
            <a:r>
              <a:rPr kumimoji="1" lang="ja-JP" altLang="en-US" sz="1600" dirty="0"/>
              <a:t>“</a:t>
            </a:r>
            <a:r>
              <a:rPr kumimoji="1" lang="en-US" altLang="ja-JP" sz="1600" dirty="0"/>
              <a:t>listen</a:t>
            </a:r>
            <a:r>
              <a:rPr kumimoji="1" lang="ja-JP" altLang="en-US" sz="1600" dirty="0"/>
              <a:t>”を選択</a:t>
            </a:r>
            <a:endParaRPr kumimoji="1" lang="en-US" altLang="ja-JP" sz="1600" dirty="0"/>
          </a:p>
          <a:p>
            <a:pPr marL="342900" indent="-342900">
              <a:buFont typeface="+mj-lt"/>
              <a:buAutoNum type="arabicPeriod" startAt="3"/>
            </a:pPr>
            <a:r>
              <a:rPr lang="ja-JP" altLang="en-US" sz="1600" dirty="0"/>
              <a:t>“</a:t>
            </a:r>
            <a:r>
              <a:rPr lang="en-US" altLang="ja-JP" sz="1600" dirty="0"/>
              <a:t>Save</a:t>
            </a:r>
            <a:r>
              <a:rPr lang="ja-JP" altLang="en-US" sz="1600" dirty="0"/>
              <a:t>”をクリック</a:t>
            </a:r>
            <a:endParaRPr kumimoji="1" lang="ja-JP" altLang="en-US" sz="1600" dirty="0"/>
          </a:p>
        </p:txBody>
      </p:sp>
    </p:spTree>
    <p:extLst>
      <p:ext uri="{BB962C8B-B14F-4D97-AF65-F5344CB8AC3E}">
        <p14:creationId xmlns:p14="http://schemas.microsoft.com/office/powerpoint/2010/main" val="19316037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2E943-97C1-4586-8644-AC9BE9EABDCD}"/>
              </a:ext>
            </a:extLst>
          </p:cNvPr>
          <p:cNvSpPr>
            <a:spLocks noGrp="1"/>
          </p:cNvSpPr>
          <p:nvPr>
            <p:ph type="title"/>
          </p:nvPr>
        </p:nvSpPr>
        <p:spPr/>
        <p:txBody>
          <a:bodyPr/>
          <a:lstStyle/>
          <a:p>
            <a:r>
              <a:rPr kumimoji="1" lang="ja-JP" altLang="en-US" dirty="0"/>
              <a:t>入力の設定 </a:t>
            </a:r>
            <a:r>
              <a:rPr kumimoji="1" lang="en-US" altLang="ja-JP" dirty="0"/>
              <a:t>–</a:t>
            </a:r>
            <a:r>
              <a:rPr kumimoji="1" lang="ja-JP" altLang="en-US" dirty="0"/>
              <a:t> </a:t>
            </a:r>
            <a:r>
              <a:rPr kumimoji="1" lang="en-US" altLang="ja-JP" dirty="0"/>
              <a:t>F0</a:t>
            </a:r>
            <a:r>
              <a:rPr kumimoji="1" lang="ja-JP" altLang="en-US" dirty="0"/>
              <a:t>の場合</a:t>
            </a:r>
          </a:p>
        </p:txBody>
      </p:sp>
      <p:sp>
        <p:nvSpPr>
          <p:cNvPr id="4" name="スライド番号プレースホルダー 3">
            <a:extLst>
              <a:ext uri="{FF2B5EF4-FFF2-40B4-BE49-F238E27FC236}">
                <a16:creationId xmlns:a16="http://schemas.microsoft.com/office/drawing/2014/main" id="{BAB03414-25A6-46C1-B8A0-D655806F6334}"/>
              </a:ext>
            </a:extLst>
          </p:cNvPr>
          <p:cNvSpPr>
            <a:spLocks noGrp="1"/>
          </p:cNvSpPr>
          <p:nvPr>
            <p:ph type="sldNum" sz="quarter" idx="12"/>
          </p:nvPr>
        </p:nvSpPr>
        <p:spPr/>
        <p:txBody>
          <a:bodyPr/>
          <a:lstStyle/>
          <a:p>
            <a:fld id="{6F84F5BE-853B-463E-BD2A-CF66A7E28F35}" type="slidenum">
              <a:rPr kumimoji="1" lang="ja-JP" altLang="en-US" smtClean="0"/>
              <a:t>124</a:t>
            </a:fld>
            <a:endParaRPr kumimoji="1" lang="ja-JP" altLang="en-US"/>
          </a:p>
        </p:txBody>
      </p:sp>
      <p:pic>
        <p:nvPicPr>
          <p:cNvPr id="5" name="図 4">
            <a:extLst>
              <a:ext uri="{FF2B5EF4-FFF2-40B4-BE49-F238E27FC236}">
                <a16:creationId xmlns:a16="http://schemas.microsoft.com/office/drawing/2014/main" id="{1B733EDD-22D7-466F-8592-E4124B20A05C}"/>
              </a:ext>
            </a:extLst>
          </p:cNvPr>
          <p:cNvPicPr>
            <a:picLocks noChangeAspect="1"/>
          </p:cNvPicPr>
          <p:nvPr/>
        </p:nvPicPr>
        <p:blipFill>
          <a:blip r:embed="rId2"/>
          <a:stretch>
            <a:fillRect/>
          </a:stretch>
        </p:blipFill>
        <p:spPr>
          <a:xfrm>
            <a:off x="305719" y="2762586"/>
            <a:ext cx="4766248" cy="3056411"/>
          </a:xfrm>
          <a:prstGeom prst="rect">
            <a:avLst/>
          </a:prstGeom>
          <a:ln>
            <a:noFill/>
          </a:ln>
          <a:effectLst>
            <a:outerShdw blurRad="292100" dist="139700" dir="2700000" algn="tl" rotWithShape="0">
              <a:srgbClr val="333333">
                <a:alpha val="65000"/>
              </a:srgbClr>
            </a:outerShdw>
          </a:effectLst>
        </p:spPr>
      </p:pic>
      <p:sp>
        <p:nvSpPr>
          <p:cNvPr id="6" name="四角形: 角を丸くする 5">
            <a:extLst>
              <a:ext uri="{FF2B5EF4-FFF2-40B4-BE49-F238E27FC236}">
                <a16:creationId xmlns:a16="http://schemas.microsoft.com/office/drawing/2014/main" id="{CFE1B4DA-3F20-40BB-8A72-EC26465B07DC}"/>
              </a:ext>
            </a:extLst>
          </p:cNvPr>
          <p:cNvSpPr/>
          <p:nvPr/>
        </p:nvSpPr>
        <p:spPr>
          <a:xfrm>
            <a:off x="1709641" y="4641962"/>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コネクタ: カギ線 6">
            <a:extLst>
              <a:ext uri="{FF2B5EF4-FFF2-40B4-BE49-F238E27FC236}">
                <a16:creationId xmlns:a16="http://schemas.microsoft.com/office/drawing/2014/main" id="{B9A2BFC0-84CE-4030-8329-EC3ADB34865F}"/>
              </a:ext>
            </a:extLst>
          </p:cNvPr>
          <p:cNvCxnSpPr>
            <a:cxnSpLocks/>
            <a:stCxn id="6" idx="3"/>
            <a:endCxn id="14" idx="1"/>
          </p:cNvCxnSpPr>
          <p:nvPr/>
        </p:nvCxnSpPr>
        <p:spPr>
          <a:xfrm flipV="1">
            <a:off x="2833591" y="2972597"/>
            <a:ext cx="335124" cy="194735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39817A7A-BBF8-4E6A-9A92-D228BA54C7B1}"/>
              </a:ext>
            </a:extLst>
          </p:cNvPr>
          <p:cNvPicPr>
            <a:picLocks noChangeAspect="1"/>
          </p:cNvPicPr>
          <p:nvPr/>
        </p:nvPicPr>
        <p:blipFill>
          <a:blip r:embed="rId3"/>
          <a:stretch>
            <a:fillRect/>
          </a:stretch>
        </p:blipFill>
        <p:spPr>
          <a:xfrm>
            <a:off x="3168715" y="2124542"/>
            <a:ext cx="2392330" cy="1696110"/>
          </a:xfrm>
          <a:prstGeom prst="rect">
            <a:avLst/>
          </a:prstGeom>
          <a:ln>
            <a:noFill/>
          </a:ln>
          <a:effectLst>
            <a:outerShdw blurRad="292100" dist="139700" dir="2700000" algn="tl" rotWithShape="0">
              <a:srgbClr val="333333">
                <a:alpha val="65000"/>
              </a:srgbClr>
            </a:outerShdw>
          </a:effectLst>
        </p:spPr>
      </p:pic>
      <p:pic>
        <p:nvPicPr>
          <p:cNvPr id="15" name="図 14">
            <a:extLst>
              <a:ext uri="{FF2B5EF4-FFF2-40B4-BE49-F238E27FC236}">
                <a16:creationId xmlns:a16="http://schemas.microsoft.com/office/drawing/2014/main" id="{F322EACC-5E7D-4B7D-B99C-34C8EA72A03E}"/>
              </a:ext>
            </a:extLst>
          </p:cNvPr>
          <p:cNvPicPr>
            <a:picLocks noChangeAspect="1"/>
          </p:cNvPicPr>
          <p:nvPr/>
        </p:nvPicPr>
        <p:blipFill>
          <a:blip r:embed="rId4"/>
          <a:stretch>
            <a:fillRect/>
          </a:stretch>
        </p:blipFill>
        <p:spPr>
          <a:xfrm>
            <a:off x="5818866" y="914400"/>
            <a:ext cx="2851660" cy="5494766"/>
          </a:xfrm>
          <a:prstGeom prst="rect">
            <a:avLst/>
          </a:prstGeom>
          <a:ln>
            <a:noFill/>
          </a:ln>
          <a:effectLst>
            <a:outerShdw blurRad="292100" dist="139700" dir="2700000" algn="tl" rotWithShape="0">
              <a:srgbClr val="333333">
                <a:alpha val="65000"/>
              </a:srgbClr>
            </a:outerShdw>
          </a:effectLst>
        </p:spPr>
      </p:pic>
      <p:sp>
        <p:nvSpPr>
          <p:cNvPr id="18" name="四角形: 角を丸くする 17">
            <a:extLst>
              <a:ext uri="{FF2B5EF4-FFF2-40B4-BE49-F238E27FC236}">
                <a16:creationId xmlns:a16="http://schemas.microsoft.com/office/drawing/2014/main" id="{432723B8-F80D-4BE0-915B-AE55CD7D1961}"/>
              </a:ext>
            </a:extLst>
          </p:cNvPr>
          <p:cNvSpPr/>
          <p:nvPr/>
        </p:nvSpPr>
        <p:spPr>
          <a:xfrm>
            <a:off x="3190001" y="2869560"/>
            <a:ext cx="930339" cy="2060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コネクタ: カギ線 18">
            <a:extLst>
              <a:ext uri="{FF2B5EF4-FFF2-40B4-BE49-F238E27FC236}">
                <a16:creationId xmlns:a16="http://schemas.microsoft.com/office/drawing/2014/main" id="{A2156E2A-3096-4A72-866C-3A0910C57910}"/>
              </a:ext>
            </a:extLst>
          </p:cNvPr>
          <p:cNvCxnSpPr>
            <a:cxnSpLocks/>
            <a:stCxn id="18" idx="3"/>
            <a:endCxn id="15" idx="1"/>
          </p:cNvCxnSpPr>
          <p:nvPr/>
        </p:nvCxnSpPr>
        <p:spPr>
          <a:xfrm>
            <a:off x="4120340" y="2972597"/>
            <a:ext cx="1698526" cy="68918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16E7C9C5-B1A3-4A8B-B76C-C5FC2C76A07B}"/>
              </a:ext>
            </a:extLst>
          </p:cNvPr>
          <p:cNvSpPr txBox="1"/>
          <p:nvPr/>
        </p:nvSpPr>
        <p:spPr>
          <a:xfrm>
            <a:off x="305719" y="1536529"/>
            <a:ext cx="3437864" cy="830997"/>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Inputs</a:t>
            </a:r>
            <a:r>
              <a:rPr kumimoji="1" lang="ja-JP" altLang="en-US" sz="1600" dirty="0"/>
              <a:t>”をクリック</a:t>
            </a:r>
            <a:endParaRPr lang="en-US" altLang="ja-JP" sz="1600" dirty="0"/>
          </a:p>
          <a:p>
            <a:pPr marL="342900" indent="-342900">
              <a:buAutoNum type="arabicPeriod"/>
            </a:pPr>
            <a:r>
              <a:rPr kumimoji="1" lang="ja-JP" altLang="en-US" sz="1600" dirty="0"/>
              <a:t>“＋</a:t>
            </a:r>
            <a:r>
              <a:rPr kumimoji="1" lang="en-US" altLang="ja-JP" sz="1600" dirty="0"/>
              <a:t>Add</a:t>
            </a:r>
            <a:r>
              <a:rPr kumimoji="1" lang="ja-JP" altLang="en-US" sz="1600" dirty="0"/>
              <a:t> </a:t>
            </a:r>
            <a:r>
              <a:rPr kumimoji="1" lang="en-US" altLang="ja-JP" sz="1600" dirty="0"/>
              <a:t>stream</a:t>
            </a:r>
            <a:r>
              <a:rPr kumimoji="1" lang="ja-JP" altLang="en-US" sz="1600" dirty="0"/>
              <a:t> </a:t>
            </a:r>
            <a:r>
              <a:rPr kumimoji="1" lang="en-US" altLang="ja-JP" sz="1600" dirty="0"/>
              <a:t>input</a:t>
            </a:r>
            <a:r>
              <a:rPr kumimoji="1" lang="ja-JP" altLang="en-US" sz="1600" dirty="0"/>
              <a:t>”をクリック</a:t>
            </a:r>
            <a:endParaRPr kumimoji="1" lang="en-US" altLang="ja-JP" sz="1600" dirty="0"/>
          </a:p>
          <a:p>
            <a:pPr marL="342900" indent="-342900">
              <a:buAutoNum type="arabicPeriod"/>
            </a:pPr>
            <a:r>
              <a:rPr lang="ja-JP" altLang="en-US" sz="1600" dirty="0"/>
              <a:t>“</a:t>
            </a:r>
            <a:r>
              <a:rPr lang="en-US" altLang="ja-JP" sz="1600" dirty="0"/>
              <a:t>IoT</a:t>
            </a:r>
            <a:r>
              <a:rPr lang="ja-JP" altLang="en-US" sz="1600" dirty="0"/>
              <a:t> </a:t>
            </a:r>
            <a:r>
              <a:rPr lang="en-US" altLang="ja-JP" sz="1600" dirty="0"/>
              <a:t>Hub</a:t>
            </a:r>
            <a:r>
              <a:rPr lang="ja-JP" altLang="en-US" sz="1600" dirty="0"/>
              <a:t>”を</a:t>
            </a:r>
            <a:r>
              <a:rPr kumimoji="1" lang="ja-JP" altLang="en-US" sz="1600" dirty="0"/>
              <a:t>選択</a:t>
            </a:r>
          </a:p>
        </p:txBody>
      </p:sp>
      <p:sp>
        <p:nvSpPr>
          <p:cNvPr id="25" name="テキスト ボックス 24">
            <a:extLst>
              <a:ext uri="{FF2B5EF4-FFF2-40B4-BE49-F238E27FC236}">
                <a16:creationId xmlns:a16="http://schemas.microsoft.com/office/drawing/2014/main" id="{6631DA10-66DB-4F51-B0C5-CE355BAF1E57}"/>
              </a:ext>
            </a:extLst>
          </p:cNvPr>
          <p:cNvSpPr txBox="1"/>
          <p:nvPr/>
        </p:nvSpPr>
        <p:spPr>
          <a:xfrm>
            <a:off x="8754136" y="1422994"/>
            <a:ext cx="3352139" cy="3046988"/>
          </a:xfrm>
          <a:prstGeom prst="rect">
            <a:avLst/>
          </a:prstGeom>
          <a:noFill/>
        </p:spPr>
        <p:txBody>
          <a:bodyPr wrap="square" rtlCol="0">
            <a:spAutoFit/>
          </a:bodyPr>
          <a:lstStyle/>
          <a:p>
            <a:pPr marL="342900" indent="-342900">
              <a:buFont typeface="+mj-lt"/>
              <a:buAutoNum type="arabicPeriod" startAt="4"/>
            </a:pPr>
            <a:r>
              <a:rPr kumimoji="1" lang="ja-JP" altLang="en-US" sz="1600" dirty="0"/>
              <a:t>“</a:t>
            </a:r>
            <a:r>
              <a:rPr kumimoji="1" lang="en-US" altLang="ja-JP" sz="1600" dirty="0"/>
              <a:t>Input</a:t>
            </a:r>
            <a:r>
              <a:rPr kumimoji="1" lang="ja-JP" altLang="en-US" sz="1600" dirty="0"/>
              <a:t> </a:t>
            </a:r>
            <a:r>
              <a:rPr kumimoji="1" lang="en-US" altLang="ja-JP" sz="1600" dirty="0"/>
              <a:t>alias</a:t>
            </a:r>
            <a:r>
              <a:rPr kumimoji="1" lang="ja-JP" altLang="en-US" sz="1600" dirty="0"/>
              <a:t>”に“</a:t>
            </a:r>
            <a:r>
              <a:rPr kumimoji="1" lang="en-US" altLang="ja-JP" sz="1600" dirty="0"/>
              <a:t>device</a:t>
            </a:r>
            <a:r>
              <a:rPr kumimoji="1" lang="ja-JP" altLang="en-US" sz="1600" dirty="0"/>
              <a:t>”と入力</a:t>
            </a:r>
            <a:endParaRPr lang="en-US" altLang="ja-JP" sz="1600" dirty="0"/>
          </a:p>
          <a:p>
            <a:pPr marL="342900" indent="-342900">
              <a:buFont typeface="+mj-lt"/>
              <a:buAutoNum type="arabicPeriod" startAt="4"/>
            </a:pPr>
            <a:r>
              <a:rPr kumimoji="1" lang="ja-JP" altLang="en-US" sz="1600" dirty="0"/>
              <a:t>“</a:t>
            </a:r>
            <a:r>
              <a:rPr lang="en-US" altLang="ja-JP" sz="1600" dirty="0"/>
              <a:t>Select</a:t>
            </a:r>
            <a:r>
              <a:rPr lang="ja-JP" altLang="en-US" sz="1600" dirty="0"/>
              <a:t> </a:t>
            </a:r>
            <a:r>
              <a:rPr lang="en-US" altLang="ja-JP" sz="1600" dirty="0"/>
              <a:t>IoT</a:t>
            </a:r>
            <a:r>
              <a:rPr lang="ja-JP" altLang="en-US" sz="1600" dirty="0"/>
              <a:t> </a:t>
            </a:r>
            <a:r>
              <a:rPr lang="en-US" altLang="ja-JP" sz="1600" dirty="0"/>
              <a:t>Hub</a:t>
            </a:r>
            <a:r>
              <a:rPr lang="ja-JP" altLang="en-US" sz="1600" dirty="0"/>
              <a:t> </a:t>
            </a:r>
            <a:r>
              <a:rPr lang="en-US" altLang="ja-JP" sz="1600" dirty="0"/>
              <a:t>from</a:t>
            </a:r>
            <a:r>
              <a:rPr lang="ja-JP" altLang="en-US" sz="1600" dirty="0"/>
              <a:t> </a:t>
            </a:r>
            <a:r>
              <a:rPr lang="en-US" altLang="ja-JP" sz="1600" dirty="0"/>
              <a:t>your</a:t>
            </a:r>
            <a:r>
              <a:rPr lang="ja-JP" altLang="en-US" sz="1600" dirty="0"/>
              <a:t> </a:t>
            </a:r>
            <a:r>
              <a:rPr lang="en-US" altLang="ja-JP" sz="1600" dirty="0"/>
              <a:t>subscription</a:t>
            </a:r>
            <a:r>
              <a:rPr kumimoji="1" lang="ja-JP" altLang="en-US" sz="1600" dirty="0"/>
              <a:t>”が選択されていることを確認して</a:t>
            </a:r>
            <a:r>
              <a:rPr kumimoji="1" lang="en-US" altLang="ja-JP" sz="1600" dirty="0"/>
              <a:t>…</a:t>
            </a:r>
          </a:p>
          <a:p>
            <a:pPr marL="342900" indent="-342900">
              <a:buFont typeface="+mj-lt"/>
              <a:buAutoNum type="arabicPeriod" startAt="4"/>
            </a:pPr>
            <a:r>
              <a:rPr lang="ja-JP" altLang="en-US" sz="1600" dirty="0"/>
              <a:t>“</a:t>
            </a:r>
            <a:r>
              <a:rPr lang="en-US" altLang="ja-JP" sz="1600" dirty="0"/>
              <a:t>IoT</a:t>
            </a:r>
            <a:r>
              <a:rPr lang="ja-JP" altLang="en-US" sz="1600" dirty="0"/>
              <a:t> </a:t>
            </a:r>
            <a:r>
              <a:rPr lang="en-US" altLang="ja-JP" sz="1600" dirty="0"/>
              <a:t>Hub</a:t>
            </a:r>
            <a:r>
              <a:rPr lang="ja-JP" altLang="en-US" sz="1600" dirty="0"/>
              <a:t>”を先ほど作成した</a:t>
            </a:r>
            <a:r>
              <a:rPr lang="en-US" altLang="ja-JP" sz="1600" dirty="0"/>
              <a:t>IoT</a:t>
            </a:r>
            <a:r>
              <a:rPr lang="ja-JP" altLang="en-US" sz="1600" dirty="0"/>
              <a:t> </a:t>
            </a:r>
            <a:r>
              <a:rPr lang="en-US" altLang="ja-JP" sz="1600" dirty="0"/>
              <a:t>Hub</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kumimoji="1" lang="en-US" altLang="ja-JP" sz="1600" dirty="0"/>
              <a:t>Endpoint</a:t>
            </a:r>
            <a:r>
              <a:rPr kumimoji="1" lang="ja-JP" altLang="en-US" sz="1600" dirty="0"/>
              <a:t>”は“</a:t>
            </a:r>
            <a:r>
              <a:rPr kumimoji="1" lang="en-US" altLang="ja-JP" sz="1600" dirty="0"/>
              <a:t>Messaging</a:t>
            </a:r>
            <a:r>
              <a:rPr kumimoji="1" lang="ja-JP" altLang="en-US" sz="1600" dirty="0"/>
              <a:t>”、“</a:t>
            </a:r>
            <a:r>
              <a:rPr lang="en-US" altLang="ja-JP" sz="1600" dirty="0"/>
              <a:t>Shared</a:t>
            </a:r>
            <a:r>
              <a:rPr lang="ja-JP" altLang="en-US" sz="1600" dirty="0"/>
              <a:t> </a:t>
            </a:r>
            <a:r>
              <a:rPr lang="en-US" altLang="ja-JP" sz="1600" dirty="0"/>
              <a:t>access</a:t>
            </a:r>
            <a:r>
              <a:rPr lang="ja-JP" altLang="en-US" sz="1600" dirty="0"/>
              <a:t> </a:t>
            </a:r>
            <a:r>
              <a:rPr lang="en-US" altLang="ja-JP" sz="1600" dirty="0"/>
              <a:t>policy</a:t>
            </a:r>
            <a:r>
              <a:rPr lang="ja-JP" altLang="en-US" sz="1600" dirty="0"/>
              <a:t> </a:t>
            </a:r>
            <a:r>
              <a:rPr lang="en-US" altLang="ja-JP" sz="1600" dirty="0"/>
              <a:t>name</a:t>
            </a:r>
            <a:r>
              <a:rPr lang="ja-JP" altLang="en-US" sz="1600" dirty="0"/>
              <a:t>”は“</a:t>
            </a:r>
            <a:r>
              <a:rPr lang="en-US" altLang="ja-JP" sz="1600" dirty="0"/>
              <a:t>service</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lang="en-US" altLang="ja-JP" sz="1600" dirty="0"/>
              <a:t>Consumer</a:t>
            </a:r>
            <a:r>
              <a:rPr lang="ja-JP" altLang="en-US" sz="1600" dirty="0"/>
              <a:t> </a:t>
            </a:r>
            <a:r>
              <a:rPr lang="en-US" altLang="ja-JP" sz="1600" dirty="0"/>
              <a:t>group</a:t>
            </a:r>
            <a:r>
              <a:rPr lang="ja-JP" altLang="en-US" sz="1600" dirty="0"/>
              <a:t>”は、“</a:t>
            </a:r>
            <a:r>
              <a:rPr lang="en-US" altLang="ja-JP" sz="1600" dirty="0" err="1"/>
              <a:t>sa</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kumimoji="1" lang="en-US" altLang="ja-JP" sz="1600" dirty="0"/>
              <a:t>Save</a:t>
            </a:r>
            <a:r>
              <a:rPr kumimoji="1" lang="ja-JP" altLang="en-US" sz="1600" dirty="0"/>
              <a:t>”をクリック</a:t>
            </a:r>
          </a:p>
        </p:txBody>
      </p:sp>
      <p:sp>
        <p:nvSpPr>
          <p:cNvPr id="27" name="四角形: 角を丸くする 26">
            <a:extLst>
              <a:ext uri="{FF2B5EF4-FFF2-40B4-BE49-F238E27FC236}">
                <a16:creationId xmlns:a16="http://schemas.microsoft.com/office/drawing/2014/main" id="{0E866CDA-C661-46F0-80E0-4AB985A9E111}"/>
              </a:ext>
            </a:extLst>
          </p:cNvPr>
          <p:cNvSpPr/>
          <p:nvPr/>
        </p:nvSpPr>
        <p:spPr>
          <a:xfrm>
            <a:off x="5954972" y="1330456"/>
            <a:ext cx="1024326"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148CE27F-065B-4DF1-A9D9-CC302FD00C64}"/>
              </a:ext>
            </a:extLst>
          </p:cNvPr>
          <p:cNvSpPr/>
          <p:nvPr/>
        </p:nvSpPr>
        <p:spPr>
          <a:xfrm>
            <a:off x="5914829" y="2569397"/>
            <a:ext cx="2576027"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391C663D-CB2D-4D15-B63D-DB83C525E5D4}"/>
              </a:ext>
            </a:extLst>
          </p:cNvPr>
          <p:cNvSpPr/>
          <p:nvPr/>
        </p:nvSpPr>
        <p:spPr>
          <a:xfrm>
            <a:off x="5914829" y="3064636"/>
            <a:ext cx="2576027" cy="6891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3CC83DDE-A6B9-47A4-B7C6-733D0D66A6A9}"/>
              </a:ext>
            </a:extLst>
          </p:cNvPr>
          <p:cNvSpPr/>
          <p:nvPr/>
        </p:nvSpPr>
        <p:spPr>
          <a:xfrm>
            <a:off x="5954972" y="4174085"/>
            <a:ext cx="2576027"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9A2BD6D9-8CA1-4645-851A-CEC163E1A853}"/>
              </a:ext>
            </a:extLst>
          </p:cNvPr>
          <p:cNvSpPr/>
          <p:nvPr/>
        </p:nvSpPr>
        <p:spPr>
          <a:xfrm>
            <a:off x="5914829" y="6111551"/>
            <a:ext cx="737898" cy="277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8305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CB25B9-DBDD-43AB-A2F6-20274AB8DBC7}"/>
              </a:ext>
            </a:extLst>
          </p:cNvPr>
          <p:cNvSpPr>
            <a:spLocks noGrp="1"/>
          </p:cNvSpPr>
          <p:nvPr>
            <p:ph type="title"/>
          </p:nvPr>
        </p:nvSpPr>
        <p:spPr/>
        <p:txBody>
          <a:bodyPr/>
          <a:lstStyle/>
          <a:p>
            <a:r>
              <a:rPr kumimoji="1" lang="ja-JP" altLang="en-US" dirty="0"/>
              <a:t>出力の設定</a:t>
            </a:r>
          </a:p>
        </p:txBody>
      </p:sp>
      <p:sp>
        <p:nvSpPr>
          <p:cNvPr id="4" name="スライド番号プレースホルダー 3">
            <a:extLst>
              <a:ext uri="{FF2B5EF4-FFF2-40B4-BE49-F238E27FC236}">
                <a16:creationId xmlns:a16="http://schemas.microsoft.com/office/drawing/2014/main" id="{3B2FA393-9057-4D40-8F62-17808F447D92}"/>
              </a:ext>
            </a:extLst>
          </p:cNvPr>
          <p:cNvSpPr>
            <a:spLocks noGrp="1"/>
          </p:cNvSpPr>
          <p:nvPr>
            <p:ph type="sldNum" sz="quarter" idx="12"/>
          </p:nvPr>
        </p:nvSpPr>
        <p:spPr/>
        <p:txBody>
          <a:bodyPr/>
          <a:lstStyle/>
          <a:p>
            <a:fld id="{6F84F5BE-853B-463E-BD2A-CF66A7E28F35}" type="slidenum">
              <a:rPr kumimoji="1" lang="ja-JP" altLang="en-US" smtClean="0"/>
              <a:t>125</a:t>
            </a:fld>
            <a:endParaRPr kumimoji="1" lang="ja-JP" altLang="en-US"/>
          </a:p>
        </p:txBody>
      </p:sp>
      <p:pic>
        <p:nvPicPr>
          <p:cNvPr id="5" name="図 4">
            <a:extLst>
              <a:ext uri="{FF2B5EF4-FFF2-40B4-BE49-F238E27FC236}">
                <a16:creationId xmlns:a16="http://schemas.microsoft.com/office/drawing/2014/main" id="{A802F1AF-087A-40C0-9411-6D657A89B9C6}"/>
              </a:ext>
            </a:extLst>
          </p:cNvPr>
          <p:cNvPicPr>
            <a:picLocks noChangeAspect="1"/>
          </p:cNvPicPr>
          <p:nvPr/>
        </p:nvPicPr>
        <p:blipFill>
          <a:blip r:embed="rId2"/>
          <a:stretch>
            <a:fillRect/>
          </a:stretch>
        </p:blipFill>
        <p:spPr>
          <a:xfrm>
            <a:off x="305718" y="2734589"/>
            <a:ext cx="4766248" cy="3056411"/>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a16="http://schemas.microsoft.com/office/drawing/2014/main" id="{AC9CC449-CB84-478F-B11E-3B2509431D5E}"/>
              </a:ext>
            </a:extLst>
          </p:cNvPr>
          <p:cNvSpPr/>
          <p:nvPr/>
        </p:nvSpPr>
        <p:spPr>
          <a:xfrm>
            <a:off x="1709640" y="5233263"/>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698B9A99-D6F5-4B6E-8454-6DED96D50B45}"/>
              </a:ext>
            </a:extLst>
          </p:cNvPr>
          <p:cNvCxnSpPr>
            <a:cxnSpLocks/>
            <a:stCxn id="8" idx="3"/>
            <a:endCxn id="14" idx="1"/>
          </p:cNvCxnSpPr>
          <p:nvPr/>
        </p:nvCxnSpPr>
        <p:spPr>
          <a:xfrm flipV="1">
            <a:off x="2833590" y="4834675"/>
            <a:ext cx="384178" cy="67657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D6CA74E3-D84C-4066-B1BD-791F45B2C1EB}"/>
              </a:ext>
            </a:extLst>
          </p:cNvPr>
          <p:cNvPicPr>
            <a:picLocks noChangeAspect="1"/>
          </p:cNvPicPr>
          <p:nvPr/>
        </p:nvPicPr>
        <p:blipFill>
          <a:blip r:embed="rId3"/>
          <a:stretch>
            <a:fillRect/>
          </a:stretch>
        </p:blipFill>
        <p:spPr>
          <a:xfrm>
            <a:off x="3217768" y="3429000"/>
            <a:ext cx="3146612" cy="2811350"/>
          </a:xfrm>
          <a:prstGeom prst="rect">
            <a:avLst/>
          </a:prstGeom>
          <a:ln>
            <a:noFill/>
          </a:ln>
          <a:effectLst>
            <a:outerShdw blurRad="292100" dist="139700" dir="2700000" algn="tl" rotWithShape="0">
              <a:srgbClr val="333333">
                <a:alpha val="65000"/>
              </a:srgbClr>
            </a:outerShdw>
          </a:effectLst>
        </p:spPr>
      </p:pic>
      <p:pic>
        <p:nvPicPr>
          <p:cNvPr id="15" name="図 14">
            <a:extLst>
              <a:ext uri="{FF2B5EF4-FFF2-40B4-BE49-F238E27FC236}">
                <a16:creationId xmlns:a16="http://schemas.microsoft.com/office/drawing/2014/main" id="{814ACAD7-2939-4CFB-AC3E-FE549E8D9A4E}"/>
              </a:ext>
            </a:extLst>
          </p:cNvPr>
          <p:cNvPicPr>
            <a:picLocks noChangeAspect="1"/>
          </p:cNvPicPr>
          <p:nvPr/>
        </p:nvPicPr>
        <p:blipFill>
          <a:blip r:embed="rId4"/>
          <a:stretch>
            <a:fillRect/>
          </a:stretch>
        </p:blipFill>
        <p:spPr>
          <a:xfrm>
            <a:off x="5840264" y="967630"/>
            <a:ext cx="2938480" cy="5701004"/>
          </a:xfrm>
          <a:prstGeom prst="rect">
            <a:avLst/>
          </a:prstGeom>
          <a:ln>
            <a:noFill/>
          </a:ln>
          <a:effectLst>
            <a:outerShdw blurRad="292100" dist="139700" dir="2700000" algn="tl" rotWithShape="0">
              <a:srgbClr val="333333">
                <a:alpha val="65000"/>
              </a:srgbClr>
            </a:outerShdw>
          </a:effectLst>
        </p:spPr>
      </p:pic>
      <p:sp>
        <p:nvSpPr>
          <p:cNvPr id="6" name="四角形: 角を丸くする 5">
            <a:extLst>
              <a:ext uri="{FF2B5EF4-FFF2-40B4-BE49-F238E27FC236}">
                <a16:creationId xmlns:a16="http://schemas.microsoft.com/office/drawing/2014/main" id="{E48C6601-11B9-4F1E-8BC4-4177DEBFD130}"/>
              </a:ext>
            </a:extLst>
          </p:cNvPr>
          <p:cNvSpPr/>
          <p:nvPr/>
        </p:nvSpPr>
        <p:spPr>
          <a:xfrm>
            <a:off x="3217768" y="3818132"/>
            <a:ext cx="1123950" cy="555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コネクタ: カギ線 17">
            <a:extLst>
              <a:ext uri="{FF2B5EF4-FFF2-40B4-BE49-F238E27FC236}">
                <a16:creationId xmlns:a16="http://schemas.microsoft.com/office/drawing/2014/main" id="{5B9E5F60-CE65-4494-800C-92101CD862E5}"/>
              </a:ext>
            </a:extLst>
          </p:cNvPr>
          <p:cNvCxnSpPr>
            <a:cxnSpLocks/>
            <a:stCxn id="6" idx="3"/>
            <a:endCxn id="15" idx="1"/>
          </p:cNvCxnSpPr>
          <p:nvPr/>
        </p:nvCxnSpPr>
        <p:spPr>
          <a:xfrm flipV="1">
            <a:off x="4341718" y="3818132"/>
            <a:ext cx="1498546" cy="27798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7822376-3BF7-49FB-94FE-173F8658C00C}"/>
              </a:ext>
            </a:extLst>
          </p:cNvPr>
          <p:cNvSpPr txBox="1"/>
          <p:nvPr/>
        </p:nvSpPr>
        <p:spPr>
          <a:xfrm>
            <a:off x="305719" y="1536529"/>
            <a:ext cx="2436886" cy="830997"/>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Outputs</a:t>
            </a:r>
            <a:r>
              <a:rPr kumimoji="1" lang="ja-JP" altLang="en-US" sz="1600" dirty="0"/>
              <a:t>”をクリック</a:t>
            </a:r>
            <a:endParaRPr lang="en-US" altLang="ja-JP" sz="1600" dirty="0"/>
          </a:p>
          <a:p>
            <a:pPr marL="342900" indent="-342900">
              <a:buAutoNum type="arabicPeriod"/>
            </a:pPr>
            <a:r>
              <a:rPr kumimoji="1" lang="ja-JP" altLang="en-US" sz="1600" dirty="0"/>
              <a:t>“＋</a:t>
            </a:r>
            <a:r>
              <a:rPr kumimoji="1" lang="en-US" altLang="ja-JP" sz="1600" dirty="0"/>
              <a:t>Add</a:t>
            </a:r>
            <a:r>
              <a:rPr kumimoji="1" lang="ja-JP" altLang="en-US" sz="1600" dirty="0"/>
              <a:t>”をクリック</a:t>
            </a:r>
            <a:endParaRPr kumimoji="1" lang="en-US" altLang="ja-JP" sz="1600" dirty="0"/>
          </a:p>
          <a:p>
            <a:pPr marL="342900" indent="-342900">
              <a:buAutoNum type="arabicPeriod"/>
            </a:pPr>
            <a:r>
              <a:rPr lang="ja-JP" altLang="en-US" sz="1600" dirty="0"/>
              <a:t>“</a:t>
            </a:r>
            <a:r>
              <a:rPr lang="en-US" altLang="ja-JP" sz="1600" dirty="0"/>
              <a:t>Event</a:t>
            </a:r>
            <a:r>
              <a:rPr lang="ja-JP" altLang="en-US" sz="1600" dirty="0"/>
              <a:t> </a:t>
            </a:r>
            <a:r>
              <a:rPr lang="en-US" altLang="ja-JP" sz="1600" dirty="0"/>
              <a:t>Hub</a:t>
            </a:r>
            <a:r>
              <a:rPr lang="ja-JP" altLang="en-US" sz="1600" dirty="0"/>
              <a:t>”を</a:t>
            </a:r>
            <a:r>
              <a:rPr kumimoji="1" lang="ja-JP" altLang="en-US" sz="1600" dirty="0"/>
              <a:t>選択</a:t>
            </a:r>
          </a:p>
        </p:txBody>
      </p:sp>
      <p:sp>
        <p:nvSpPr>
          <p:cNvPr id="22" name="テキスト ボックス 21">
            <a:extLst>
              <a:ext uri="{FF2B5EF4-FFF2-40B4-BE49-F238E27FC236}">
                <a16:creationId xmlns:a16="http://schemas.microsoft.com/office/drawing/2014/main" id="{4C541844-34A5-4A5F-958D-413ECFC645BD}"/>
              </a:ext>
            </a:extLst>
          </p:cNvPr>
          <p:cNvSpPr txBox="1"/>
          <p:nvPr/>
        </p:nvSpPr>
        <p:spPr>
          <a:xfrm>
            <a:off x="8754136" y="1422994"/>
            <a:ext cx="3352139" cy="3293209"/>
          </a:xfrm>
          <a:prstGeom prst="rect">
            <a:avLst/>
          </a:prstGeom>
          <a:noFill/>
        </p:spPr>
        <p:txBody>
          <a:bodyPr wrap="square" rtlCol="0">
            <a:spAutoFit/>
          </a:bodyPr>
          <a:lstStyle/>
          <a:p>
            <a:pPr marL="342900" indent="-342900">
              <a:buFont typeface="+mj-lt"/>
              <a:buAutoNum type="arabicPeriod" startAt="4"/>
            </a:pPr>
            <a:r>
              <a:rPr kumimoji="1" lang="ja-JP" altLang="en-US" sz="1600" dirty="0"/>
              <a:t>“</a:t>
            </a:r>
            <a:r>
              <a:rPr kumimoji="1" lang="en-US" altLang="ja-JP" sz="1600" dirty="0"/>
              <a:t>Output</a:t>
            </a:r>
            <a:r>
              <a:rPr kumimoji="1" lang="ja-JP" altLang="en-US" sz="1600" dirty="0"/>
              <a:t> </a:t>
            </a:r>
            <a:r>
              <a:rPr kumimoji="1" lang="en-US" altLang="ja-JP" sz="1600" dirty="0"/>
              <a:t>alias</a:t>
            </a:r>
            <a:r>
              <a:rPr kumimoji="1" lang="ja-JP" altLang="en-US" sz="1600" dirty="0"/>
              <a:t>”に“</a:t>
            </a:r>
            <a:r>
              <a:rPr kumimoji="1" lang="en-US" altLang="ja-JP" sz="1600" dirty="0"/>
              <a:t>processed</a:t>
            </a:r>
            <a:r>
              <a:rPr kumimoji="1" lang="ja-JP" altLang="en-US" sz="1600" dirty="0"/>
              <a:t>”と入力</a:t>
            </a:r>
            <a:endParaRPr lang="en-US" altLang="ja-JP" sz="1600" dirty="0"/>
          </a:p>
          <a:p>
            <a:pPr marL="342900" indent="-342900">
              <a:buFont typeface="+mj-lt"/>
              <a:buAutoNum type="arabicPeriod" startAt="4"/>
            </a:pPr>
            <a:r>
              <a:rPr kumimoji="1" lang="ja-JP" altLang="en-US" sz="1600" dirty="0"/>
              <a:t>“</a:t>
            </a:r>
            <a:r>
              <a:rPr lang="en-US" altLang="ja-JP" sz="1600" dirty="0"/>
              <a:t>Select</a:t>
            </a:r>
            <a:r>
              <a:rPr lang="ja-JP" altLang="en-US" sz="1600" dirty="0"/>
              <a:t> </a:t>
            </a:r>
            <a:r>
              <a:rPr lang="en-US" altLang="ja-JP" sz="1600" dirty="0"/>
              <a:t>Event</a:t>
            </a:r>
            <a:r>
              <a:rPr lang="ja-JP" altLang="en-US" sz="1600" dirty="0"/>
              <a:t> </a:t>
            </a:r>
            <a:r>
              <a:rPr lang="en-US" altLang="ja-JP" sz="1600" dirty="0"/>
              <a:t>Hub</a:t>
            </a:r>
            <a:r>
              <a:rPr lang="ja-JP" altLang="en-US" sz="1600" dirty="0"/>
              <a:t> </a:t>
            </a:r>
            <a:r>
              <a:rPr lang="en-US" altLang="ja-JP" sz="1600" dirty="0"/>
              <a:t>from</a:t>
            </a:r>
            <a:r>
              <a:rPr lang="ja-JP" altLang="en-US" sz="1600" dirty="0"/>
              <a:t> </a:t>
            </a:r>
            <a:r>
              <a:rPr lang="en-US" altLang="ja-JP" sz="1600" dirty="0"/>
              <a:t>your</a:t>
            </a:r>
            <a:r>
              <a:rPr lang="ja-JP" altLang="en-US" sz="1600" dirty="0"/>
              <a:t> </a:t>
            </a:r>
            <a:r>
              <a:rPr lang="en-US" altLang="ja-JP" sz="1600" dirty="0"/>
              <a:t>subscription</a:t>
            </a:r>
            <a:r>
              <a:rPr kumimoji="1" lang="ja-JP" altLang="en-US" sz="1600" dirty="0"/>
              <a:t>”が選択されていることを確認して</a:t>
            </a:r>
            <a:r>
              <a:rPr kumimoji="1" lang="en-US" altLang="ja-JP" sz="1600" dirty="0"/>
              <a:t>…</a:t>
            </a:r>
          </a:p>
          <a:p>
            <a:pPr marL="342900" indent="-342900">
              <a:buFont typeface="+mj-lt"/>
              <a:buAutoNum type="arabicPeriod" startAt="4"/>
            </a:pPr>
            <a:r>
              <a:rPr lang="ja-JP" altLang="en-US" sz="1600" dirty="0"/>
              <a:t>“</a:t>
            </a:r>
            <a:r>
              <a:rPr lang="en-US" altLang="ja-JP" sz="1600" dirty="0"/>
              <a:t>Event</a:t>
            </a:r>
            <a:r>
              <a:rPr lang="ja-JP" altLang="en-US" sz="1600" dirty="0"/>
              <a:t> </a:t>
            </a:r>
            <a:r>
              <a:rPr lang="en-US" altLang="ja-JP" sz="1600" dirty="0"/>
              <a:t>Hub name</a:t>
            </a:r>
            <a:r>
              <a:rPr lang="ja-JP" altLang="en-US" sz="1600" dirty="0"/>
              <a:t>”を、“</a:t>
            </a:r>
            <a:r>
              <a:rPr lang="en-US" altLang="ja-JP" sz="1600" dirty="0"/>
              <a:t>Use</a:t>
            </a:r>
            <a:r>
              <a:rPr lang="ja-JP" altLang="en-US" sz="1600" dirty="0"/>
              <a:t> </a:t>
            </a:r>
            <a:r>
              <a:rPr lang="en-US" altLang="ja-JP" sz="1600" dirty="0"/>
              <a:t>existing</a:t>
            </a:r>
            <a:r>
              <a:rPr lang="ja-JP" altLang="en-US" sz="1600" dirty="0"/>
              <a:t>”を選択して、先ほど作成した“</a:t>
            </a:r>
            <a:r>
              <a:rPr lang="en-US" altLang="ja-JP" sz="1600" dirty="0"/>
              <a:t>processed</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kumimoji="1" lang="en-US" altLang="ja-JP" sz="1600" dirty="0"/>
              <a:t>Endpoint</a:t>
            </a:r>
            <a:r>
              <a:rPr kumimoji="1" lang="ja-JP" altLang="en-US" sz="1600" dirty="0"/>
              <a:t>”は“</a:t>
            </a:r>
            <a:r>
              <a:rPr kumimoji="1" lang="en-US" altLang="ja-JP" sz="1600" dirty="0"/>
              <a:t>Messaging</a:t>
            </a:r>
            <a:r>
              <a:rPr kumimoji="1" lang="ja-JP" altLang="en-US" sz="1600" dirty="0"/>
              <a:t>”、“</a:t>
            </a:r>
            <a:r>
              <a:rPr kumimoji="1" lang="en-US" altLang="ja-JP" sz="1600" dirty="0"/>
              <a:t>Event</a:t>
            </a:r>
            <a:r>
              <a:rPr kumimoji="1" lang="ja-JP" altLang="en-US" sz="1600" dirty="0"/>
              <a:t> </a:t>
            </a:r>
            <a:r>
              <a:rPr kumimoji="1" lang="en-US" altLang="ja-JP" sz="1600" dirty="0"/>
              <a:t>Hub</a:t>
            </a:r>
            <a:r>
              <a:rPr lang="ja-JP" altLang="en-US" sz="1600" dirty="0"/>
              <a:t> </a:t>
            </a:r>
            <a:r>
              <a:rPr lang="en-US" altLang="ja-JP" sz="1600" dirty="0"/>
              <a:t>policy</a:t>
            </a:r>
            <a:r>
              <a:rPr lang="ja-JP" altLang="en-US" sz="1600" dirty="0"/>
              <a:t> </a:t>
            </a:r>
            <a:r>
              <a:rPr lang="en-US" altLang="ja-JP" sz="1600" dirty="0"/>
              <a:t>name</a:t>
            </a:r>
            <a:r>
              <a:rPr lang="ja-JP" altLang="en-US" sz="1600" dirty="0"/>
              <a:t>”は“</a:t>
            </a:r>
            <a:r>
              <a:rPr lang="en-US" altLang="ja-JP" sz="1600" dirty="0"/>
              <a:t>send</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lang="en-US" altLang="ja-JP" sz="1600" dirty="0"/>
              <a:t>Format</a:t>
            </a:r>
            <a:r>
              <a:rPr lang="ja-JP" altLang="en-US" sz="1600" dirty="0"/>
              <a:t>”は、“</a:t>
            </a:r>
            <a:r>
              <a:rPr lang="en-US" altLang="ja-JP" sz="1600" dirty="0"/>
              <a:t>Array</a:t>
            </a:r>
            <a:r>
              <a:rPr lang="ja-JP" altLang="en-US" sz="1600" dirty="0"/>
              <a:t>”を選択</a:t>
            </a:r>
            <a:endParaRPr lang="en-US" altLang="ja-JP" sz="1600" dirty="0"/>
          </a:p>
          <a:p>
            <a:pPr marL="342900" indent="-342900">
              <a:buFont typeface="+mj-lt"/>
              <a:buAutoNum type="arabicPeriod" startAt="4"/>
            </a:pPr>
            <a:r>
              <a:rPr kumimoji="1" lang="ja-JP" altLang="en-US" sz="1600" dirty="0"/>
              <a:t>“</a:t>
            </a:r>
            <a:r>
              <a:rPr kumimoji="1" lang="en-US" altLang="ja-JP" sz="1600" dirty="0"/>
              <a:t>Save</a:t>
            </a:r>
            <a:r>
              <a:rPr kumimoji="1" lang="ja-JP" altLang="en-US" sz="1600" dirty="0"/>
              <a:t>”をクリック</a:t>
            </a:r>
          </a:p>
        </p:txBody>
      </p:sp>
      <p:sp>
        <p:nvSpPr>
          <p:cNvPr id="23" name="四角形: 角を丸くする 22">
            <a:extLst>
              <a:ext uri="{FF2B5EF4-FFF2-40B4-BE49-F238E27FC236}">
                <a16:creationId xmlns:a16="http://schemas.microsoft.com/office/drawing/2014/main" id="{1C4E0194-2E33-46A9-9573-3094DC38298E}"/>
              </a:ext>
            </a:extLst>
          </p:cNvPr>
          <p:cNvSpPr/>
          <p:nvPr/>
        </p:nvSpPr>
        <p:spPr>
          <a:xfrm>
            <a:off x="5954972" y="1330456"/>
            <a:ext cx="1024326"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46E6325E-E0A7-4983-94B9-2D2B07F4A324}"/>
              </a:ext>
            </a:extLst>
          </p:cNvPr>
          <p:cNvSpPr/>
          <p:nvPr/>
        </p:nvSpPr>
        <p:spPr>
          <a:xfrm>
            <a:off x="5914829" y="2569397"/>
            <a:ext cx="2576027"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四角形: 角を丸くする 24">
            <a:extLst>
              <a:ext uri="{FF2B5EF4-FFF2-40B4-BE49-F238E27FC236}">
                <a16:creationId xmlns:a16="http://schemas.microsoft.com/office/drawing/2014/main" id="{1D0352F1-BE0E-47B8-A940-0B495B512EDE}"/>
              </a:ext>
            </a:extLst>
          </p:cNvPr>
          <p:cNvSpPr/>
          <p:nvPr/>
        </p:nvSpPr>
        <p:spPr>
          <a:xfrm>
            <a:off x="5914829" y="3064636"/>
            <a:ext cx="2576027" cy="5855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 角を丸くする 25">
            <a:extLst>
              <a:ext uri="{FF2B5EF4-FFF2-40B4-BE49-F238E27FC236}">
                <a16:creationId xmlns:a16="http://schemas.microsoft.com/office/drawing/2014/main" id="{45848975-035F-4208-92EA-BC2F32785ADE}"/>
              </a:ext>
            </a:extLst>
          </p:cNvPr>
          <p:cNvSpPr/>
          <p:nvPr/>
        </p:nvSpPr>
        <p:spPr>
          <a:xfrm>
            <a:off x="5914829" y="3709038"/>
            <a:ext cx="2576027"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C4CEFE2E-CA3D-4D39-9446-7ABCE64D813B}"/>
              </a:ext>
            </a:extLst>
          </p:cNvPr>
          <p:cNvSpPr/>
          <p:nvPr/>
        </p:nvSpPr>
        <p:spPr>
          <a:xfrm>
            <a:off x="5954924" y="6352719"/>
            <a:ext cx="737898" cy="277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900CE230-E140-4F0C-90A2-9600F2407653}"/>
              </a:ext>
            </a:extLst>
          </p:cNvPr>
          <p:cNvSpPr/>
          <p:nvPr/>
        </p:nvSpPr>
        <p:spPr>
          <a:xfrm>
            <a:off x="5954924" y="5787664"/>
            <a:ext cx="2576027" cy="3863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58644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E7E6DD9F-E00C-40FC-A831-42191A017244}"/>
              </a:ext>
            </a:extLst>
          </p:cNvPr>
          <p:cNvPicPr>
            <a:picLocks noChangeAspect="1"/>
          </p:cNvPicPr>
          <p:nvPr/>
        </p:nvPicPr>
        <p:blipFill rotWithShape="1">
          <a:blip r:embed="rId2"/>
          <a:srcRect b="19174"/>
          <a:stretch/>
        </p:blipFill>
        <p:spPr>
          <a:xfrm>
            <a:off x="169200" y="3094452"/>
            <a:ext cx="7195740" cy="3579628"/>
          </a:xfrm>
          <a:prstGeom prst="rect">
            <a:avLst/>
          </a:prstGeom>
          <a:ln>
            <a:noFill/>
          </a:ln>
          <a:effectLst>
            <a:outerShdw blurRad="292100" dist="139700" dir="2700000" algn="tl" rotWithShape="0">
              <a:srgbClr val="333333">
                <a:alpha val="65000"/>
              </a:srgbClr>
            </a:outerShdw>
          </a:effectLst>
        </p:spPr>
      </p:pic>
      <p:sp>
        <p:nvSpPr>
          <p:cNvPr id="2" name="タイトル 1">
            <a:extLst>
              <a:ext uri="{FF2B5EF4-FFF2-40B4-BE49-F238E27FC236}">
                <a16:creationId xmlns:a16="http://schemas.microsoft.com/office/drawing/2014/main" id="{EA78E793-6DD8-4CA9-BACA-6E6F10938CE0}"/>
              </a:ext>
            </a:extLst>
          </p:cNvPr>
          <p:cNvSpPr>
            <a:spLocks noGrp="1"/>
          </p:cNvSpPr>
          <p:nvPr>
            <p:ph type="title"/>
          </p:nvPr>
        </p:nvSpPr>
        <p:spPr/>
        <p:txBody>
          <a:bodyPr/>
          <a:lstStyle/>
          <a:p>
            <a:r>
              <a:rPr kumimoji="1" lang="ja-JP" altLang="en-US" dirty="0"/>
              <a:t>クエリの編集</a:t>
            </a:r>
          </a:p>
        </p:txBody>
      </p:sp>
      <p:sp>
        <p:nvSpPr>
          <p:cNvPr id="4" name="スライド番号プレースホルダー 3">
            <a:extLst>
              <a:ext uri="{FF2B5EF4-FFF2-40B4-BE49-F238E27FC236}">
                <a16:creationId xmlns:a16="http://schemas.microsoft.com/office/drawing/2014/main" id="{03211098-E3F8-4322-83E9-051C4D499058}"/>
              </a:ext>
            </a:extLst>
          </p:cNvPr>
          <p:cNvSpPr>
            <a:spLocks noGrp="1"/>
          </p:cNvSpPr>
          <p:nvPr>
            <p:ph type="sldNum" sz="quarter" idx="12"/>
          </p:nvPr>
        </p:nvSpPr>
        <p:spPr/>
        <p:txBody>
          <a:bodyPr/>
          <a:lstStyle/>
          <a:p>
            <a:fld id="{6F84F5BE-853B-463E-BD2A-CF66A7E28F35}" type="slidenum">
              <a:rPr kumimoji="1" lang="ja-JP" altLang="en-US" smtClean="0"/>
              <a:t>126</a:t>
            </a:fld>
            <a:endParaRPr kumimoji="1" lang="ja-JP" altLang="en-US"/>
          </a:p>
        </p:txBody>
      </p:sp>
      <p:pic>
        <p:nvPicPr>
          <p:cNvPr id="18" name="図 17">
            <a:extLst>
              <a:ext uri="{FF2B5EF4-FFF2-40B4-BE49-F238E27FC236}">
                <a16:creationId xmlns:a16="http://schemas.microsoft.com/office/drawing/2014/main" id="{762512F1-B895-4B90-B7AB-62220F09AB35}"/>
              </a:ext>
            </a:extLst>
          </p:cNvPr>
          <p:cNvPicPr>
            <a:picLocks noChangeAspect="1"/>
          </p:cNvPicPr>
          <p:nvPr/>
        </p:nvPicPr>
        <p:blipFill>
          <a:blip r:embed="rId3"/>
          <a:stretch>
            <a:fillRect/>
          </a:stretch>
        </p:blipFill>
        <p:spPr>
          <a:xfrm>
            <a:off x="3543970" y="914015"/>
            <a:ext cx="7469587" cy="3579628"/>
          </a:xfrm>
          <a:prstGeom prst="rect">
            <a:avLst/>
          </a:prstGeom>
          <a:ln>
            <a:noFill/>
          </a:ln>
          <a:effectLst>
            <a:outerShdw blurRad="292100" dist="139700" dir="2700000" algn="tl" rotWithShape="0">
              <a:srgbClr val="333333">
                <a:alpha val="65000"/>
              </a:srgbClr>
            </a:outerShdw>
          </a:effectLst>
        </p:spPr>
      </p:pic>
      <p:sp>
        <p:nvSpPr>
          <p:cNvPr id="10" name="四角形: 角を丸くする 9">
            <a:extLst>
              <a:ext uri="{FF2B5EF4-FFF2-40B4-BE49-F238E27FC236}">
                <a16:creationId xmlns:a16="http://schemas.microsoft.com/office/drawing/2014/main" id="{D4243FAB-0DD3-45AE-8E5D-924DEADC8FFA}"/>
              </a:ext>
            </a:extLst>
          </p:cNvPr>
          <p:cNvSpPr/>
          <p:nvPr/>
        </p:nvSpPr>
        <p:spPr>
          <a:xfrm>
            <a:off x="6709444" y="5322715"/>
            <a:ext cx="655496" cy="3550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a16="http://schemas.microsoft.com/office/drawing/2014/main" id="{5C506754-488A-4D33-8346-9C57EB841B87}"/>
              </a:ext>
            </a:extLst>
          </p:cNvPr>
          <p:cNvCxnSpPr>
            <a:cxnSpLocks/>
            <a:stCxn id="10" idx="3"/>
            <a:endCxn id="18" idx="2"/>
          </p:cNvCxnSpPr>
          <p:nvPr/>
        </p:nvCxnSpPr>
        <p:spPr>
          <a:xfrm flipH="1" flipV="1">
            <a:off x="7278764" y="4493643"/>
            <a:ext cx="86176" cy="1006608"/>
          </a:xfrm>
          <a:prstGeom prst="bentConnector4">
            <a:avLst>
              <a:gd name="adj1" fmla="val -265271"/>
              <a:gd name="adj2" fmla="val 5881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9AA24879-480A-420C-8635-EBF134A8BB7A}"/>
              </a:ext>
            </a:extLst>
          </p:cNvPr>
          <p:cNvSpPr txBox="1"/>
          <p:nvPr/>
        </p:nvSpPr>
        <p:spPr>
          <a:xfrm>
            <a:off x="305719" y="1536529"/>
            <a:ext cx="2662588" cy="830997"/>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Edit</a:t>
            </a:r>
            <a:r>
              <a:rPr kumimoji="1" lang="ja-JP" altLang="en-US" sz="1600" dirty="0"/>
              <a:t> </a:t>
            </a:r>
            <a:r>
              <a:rPr kumimoji="1" lang="en-US" altLang="ja-JP" sz="1600" dirty="0"/>
              <a:t>Query</a:t>
            </a:r>
            <a:r>
              <a:rPr kumimoji="1" lang="ja-JP" altLang="en-US" sz="1600" dirty="0"/>
              <a:t>”をクリック</a:t>
            </a:r>
            <a:endParaRPr lang="en-US" altLang="ja-JP" sz="1600" dirty="0"/>
          </a:p>
          <a:p>
            <a:pPr marL="342900" indent="-342900">
              <a:buAutoNum type="arabicPeriod"/>
            </a:pPr>
            <a:r>
              <a:rPr kumimoji="1" lang="ja-JP" altLang="en-US" sz="1600" dirty="0"/>
              <a:t>クエリを編集</a:t>
            </a:r>
            <a:endParaRPr kumimoji="1" lang="en-US" altLang="ja-JP" sz="1600" dirty="0"/>
          </a:p>
          <a:p>
            <a:pPr marL="342900" indent="-342900">
              <a:buAutoNum type="arabicPeriod"/>
            </a:pPr>
            <a:r>
              <a:rPr lang="ja-JP" altLang="en-US" sz="1600" dirty="0"/>
              <a:t>“</a:t>
            </a:r>
            <a:r>
              <a:rPr lang="en-US" altLang="ja-JP" sz="1600" dirty="0"/>
              <a:t>Save</a:t>
            </a:r>
            <a:r>
              <a:rPr lang="ja-JP" altLang="en-US" sz="1600" dirty="0"/>
              <a:t>”を</a:t>
            </a:r>
            <a:r>
              <a:rPr kumimoji="1" lang="ja-JP" altLang="en-US" sz="1600" dirty="0"/>
              <a:t>クリック</a:t>
            </a:r>
          </a:p>
        </p:txBody>
      </p:sp>
      <p:sp>
        <p:nvSpPr>
          <p:cNvPr id="22" name="四角形: 角を丸くする 21">
            <a:extLst>
              <a:ext uri="{FF2B5EF4-FFF2-40B4-BE49-F238E27FC236}">
                <a16:creationId xmlns:a16="http://schemas.microsoft.com/office/drawing/2014/main" id="{1308E74E-C029-4D08-871D-2900C6AA4925}"/>
              </a:ext>
            </a:extLst>
          </p:cNvPr>
          <p:cNvSpPr/>
          <p:nvPr/>
        </p:nvSpPr>
        <p:spPr>
          <a:xfrm>
            <a:off x="7825862" y="2012455"/>
            <a:ext cx="2317597" cy="20137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D6DB2DD8-6A68-476B-8B68-131AE4F31953}"/>
              </a:ext>
            </a:extLst>
          </p:cNvPr>
          <p:cNvSpPr/>
          <p:nvPr/>
        </p:nvSpPr>
        <p:spPr>
          <a:xfrm>
            <a:off x="3657900" y="1169121"/>
            <a:ext cx="793598" cy="3674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コネクタ: カギ線 23">
            <a:extLst>
              <a:ext uri="{FF2B5EF4-FFF2-40B4-BE49-F238E27FC236}">
                <a16:creationId xmlns:a16="http://schemas.microsoft.com/office/drawing/2014/main" id="{EDE172CE-7143-4159-897D-2C7CD4EC0625}"/>
              </a:ext>
            </a:extLst>
          </p:cNvPr>
          <p:cNvCxnSpPr>
            <a:cxnSpLocks/>
            <a:stCxn id="22" idx="1"/>
            <a:endCxn id="23" idx="2"/>
          </p:cNvCxnSpPr>
          <p:nvPr/>
        </p:nvCxnSpPr>
        <p:spPr>
          <a:xfrm rot="10800000">
            <a:off x="4054700" y="1536529"/>
            <a:ext cx="3771163" cy="148279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5672B173-8714-4740-8F36-84AB88F31200}"/>
              </a:ext>
            </a:extLst>
          </p:cNvPr>
          <p:cNvSpPr txBox="1"/>
          <p:nvPr/>
        </p:nvSpPr>
        <p:spPr>
          <a:xfrm>
            <a:off x="8553040" y="4669253"/>
            <a:ext cx="3057247" cy="338554"/>
          </a:xfrm>
          <a:prstGeom prst="rect">
            <a:avLst/>
          </a:prstGeom>
          <a:noFill/>
        </p:spPr>
        <p:txBody>
          <a:bodyPr wrap="none" rtlCol="0">
            <a:spAutoFit/>
          </a:bodyPr>
          <a:lstStyle/>
          <a:p>
            <a:r>
              <a:rPr kumimoji="1" lang="ja-JP" altLang="en-US" sz="1600" dirty="0"/>
              <a:t>クエリの詳細は次ページを参照</a:t>
            </a:r>
          </a:p>
        </p:txBody>
      </p:sp>
    </p:spTree>
    <p:extLst>
      <p:ext uri="{BB962C8B-B14F-4D97-AF65-F5344CB8AC3E}">
        <p14:creationId xmlns:p14="http://schemas.microsoft.com/office/powerpoint/2010/main" val="42449167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11466-DDEC-454A-8DAE-55966785D90F}"/>
              </a:ext>
            </a:extLst>
          </p:cNvPr>
          <p:cNvSpPr>
            <a:spLocks noGrp="1"/>
          </p:cNvSpPr>
          <p:nvPr>
            <p:ph type="title"/>
          </p:nvPr>
        </p:nvSpPr>
        <p:spPr/>
        <p:txBody>
          <a:bodyPr/>
          <a:lstStyle/>
          <a:p>
            <a:r>
              <a:rPr kumimoji="1" lang="ja-JP" altLang="en-US" dirty="0"/>
              <a:t>クエリ</a:t>
            </a:r>
          </a:p>
        </p:txBody>
      </p:sp>
      <p:sp>
        <p:nvSpPr>
          <p:cNvPr id="4" name="スライド番号プレースホルダー 3">
            <a:extLst>
              <a:ext uri="{FF2B5EF4-FFF2-40B4-BE49-F238E27FC236}">
                <a16:creationId xmlns:a16="http://schemas.microsoft.com/office/drawing/2014/main" id="{974D41D0-BE3F-4D08-BFE9-29F4D0884338}"/>
              </a:ext>
            </a:extLst>
          </p:cNvPr>
          <p:cNvSpPr>
            <a:spLocks noGrp="1"/>
          </p:cNvSpPr>
          <p:nvPr>
            <p:ph type="sldNum" sz="quarter" idx="12"/>
          </p:nvPr>
        </p:nvSpPr>
        <p:spPr/>
        <p:txBody>
          <a:bodyPr/>
          <a:lstStyle/>
          <a:p>
            <a:fld id="{6F84F5BE-853B-463E-BD2A-CF66A7E28F35}" type="slidenum">
              <a:rPr kumimoji="1" lang="ja-JP" altLang="en-US" smtClean="0"/>
              <a:t>127</a:t>
            </a:fld>
            <a:endParaRPr kumimoji="1" lang="ja-JP" altLang="en-US"/>
          </a:p>
        </p:txBody>
      </p:sp>
      <p:sp>
        <p:nvSpPr>
          <p:cNvPr id="5" name="正方形/長方形 4">
            <a:extLst>
              <a:ext uri="{FF2B5EF4-FFF2-40B4-BE49-F238E27FC236}">
                <a16:creationId xmlns:a16="http://schemas.microsoft.com/office/drawing/2014/main" id="{B1AF6C1B-7E63-4E7A-8961-4834D6A4F38A}"/>
              </a:ext>
            </a:extLst>
          </p:cNvPr>
          <p:cNvSpPr/>
          <p:nvPr/>
        </p:nvSpPr>
        <p:spPr>
          <a:xfrm>
            <a:off x="730101" y="1290083"/>
            <a:ext cx="4118345" cy="1956391"/>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kumimoji="1" lang="en-US" altLang="ja-JP" sz="1600" dirty="0"/>
              <a:t>IoT</a:t>
            </a:r>
            <a:r>
              <a:rPr kumimoji="1" lang="ja-JP" altLang="en-US" sz="1600" dirty="0"/>
              <a:t> </a:t>
            </a:r>
            <a:r>
              <a:rPr kumimoji="1" lang="en-US" altLang="ja-JP" sz="1600" dirty="0"/>
              <a:t>Hub</a:t>
            </a:r>
            <a:r>
              <a:rPr kumimoji="1" lang="ja-JP" altLang="en-US" sz="1600" dirty="0"/>
              <a:t>が</a:t>
            </a:r>
            <a:r>
              <a:rPr kumimoji="1" lang="en-US" altLang="ja-JP" sz="1600" dirty="0"/>
              <a:t>F0</a:t>
            </a:r>
            <a:r>
              <a:rPr kumimoji="1" lang="ja-JP" altLang="en-US" sz="1600" dirty="0"/>
              <a:t>（無料）の場合</a:t>
            </a:r>
            <a:endParaRPr kumimoji="1" lang="en-US" altLang="ja-JP" sz="1600" dirty="0"/>
          </a:p>
          <a:p>
            <a:endParaRPr lang="en-US" altLang="ja-JP" sz="1600" dirty="0"/>
          </a:p>
          <a:p>
            <a:r>
              <a:rPr kumimoji="1" lang="en-US" altLang="ja-JP" sz="1600" dirty="0"/>
              <a:t>SELECT * </a:t>
            </a:r>
          </a:p>
          <a:p>
            <a:r>
              <a:rPr lang="en-US" altLang="ja-JP" sz="1600" dirty="0"/>
              <a:t>INTO [processed]</a:t>
            </a:r>
          </a:p>
          <a:p>
            <a:r>
              <a:rPr kumimoji="1" lang="en-US" altLang="ja-JP" sz="1600" dirty="0"/>
              <a:t>FROM [device]</a:t>
            </a:r>
          </a:p>
          <a:p>
            <a:r>
              <a:rPr lang="en-US" altLang="ja-JP" sz="1600" dirty="0"/>
              <a:t>WHERE temperature &gt; 30</a:t>
            </a:r>
            <a:endParaRPr kumimoji="1" lang="ja-JP" altLang="en-US" sz="1600" dirty="0"/>
          </a:p>
        </p:txBody>
      </p:sp>
      <p:sp>
        <p:nvSpPr>
          <p:cNvPr id="6" name="正方形/長方形 5">
            <a:extLst>
              <a:ext uri="{FF2B5EF4-FFF2-40B4-BE49-F238E27FC236}">
                <a16:creationId xmlns:a16="http://schemas.microsoft.com/office/drawing/2014/main" id="{D244A142-F07B-41DF-B7A8-6EB9489A82B9}"/>
              </a:ext>
            </a:extLst>
          </p:cNvPr>
          <p:cNvSpPr/>
          <p:nvPr/>
        </p:nvSpPr>
        <p:spPr>
          <a:xfrm>
            <a:off x="730101" y="3739116"/>
            <a:ext cx="4118345" cy="1956391"/>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kumimoji="1" lang="en-US" altLang="ja-JP" sz="1600" dirty="0"/>
              <a:t>IoT</a:t>
            </a:r>
            <a:r>
              <a:rPr kumimoji="1" lang="ja-JP" altLang="en-US" sz="1600" dirty="0"/>
              <a:t> </a:t>
            </a:r>
            <a:r>
              <a:rPr kumimoji="1" lang="en-US" altLang="ja-JP" sz="1600" dirty="0"/>
              <a:t>Hub</a:t>
            </a:r>
            <a:r>
              <a:rPr kumimoji="1" lang="ja-JP" altLang="en-US" sz="1600" dirty="0"/>
              <a:t>が</a:t>
            </a:r>
            <a:r>
              <a:rPr kumimoji="1" lang="en-US" altLang="ja-JP" sz="1600" dirty="0"/>
              <a:t>S1</a:t>
            </a:r>
            <a:r>
              <a:rPr kumimoji="1" lang="ja-JP" altLang="en-US" sz="1600" dirty="0"/>
              <a:t>（</a:t>
            </a:r>
            <a:r>
              <a:rPr lang="ja-JP" altLang="en-US" sz="1600" dirty="0"/>
              <a:t>有料</a:t>
            </a:r>
            <a:r>
              <a:rPr kumimoji="1" lang="ja-JP" altLang="en-US" sz="1600" dirty="0"/>
              <a:t>）の場合</a:t>
            </a:r>
            <a:endParaRPr kumimoji="1" lang="en-US" altLang="ja-JP" sz="1600" dirty="0"/>
          </a:p>
          <a:p>
            <a:endParaRPr lang="en-US" altLang="ja-JP" sz="1600" dirty="0"/>
          </a:p>
          <a:p>
            <a:r>
              <a:rPr kumimoji="1" lang="en-US" altLang="ja-JP" sz="1600" dirty="0"/>
              <a:t>SELECT * </a:t>
            </a:r>
          </a:p>
          <a:p>
            <a:r>
              <a:rPr lang="en-US" altLang="ja-JP" sz="1600" dirty="0"/>
              <a:t>INTO [processed]</a:t>
            </a:r>
          </a:p>
          <a:p>
            <a:r>
              <a:rPr kumimoji="1" lang="en-US" altLang="ja-JP" sz="1600" dirty="0"/>
              <a:t>FROM [</a:t>
            </a:r>
            <a:r>
              <a:rPr kumimoji="1" lang="en-US" altLang="ja-JP" sz="1600" dirty="0" err="1"/>
              <a:t>devroute</a:t>
            </a:r>
            <a:r>
              <a:rPr kumimoji="1" lang="en-US" altLang="ja-JP" sz="1600" dirty="0"/>
              <a:t>]</a:t>
            </a:r>
          </a:p>
          <a:p>
            <a:r>
              <a:rPr lang="en-US" altLang="ja-JP" sz="1600" dirty="0"/>
              <a:t>WHERE temperature &gt; 30</a:t>
            </a:r>
            <a:endParaRPr kumimoji="1" lang="ja-JP" altLang="en-US" sz="1600" dirty="0"/>
          </a:p>
        </p:txBody>
      </p:sp>
      <p:sp>
        <p:nvSpPr>
          <p:cNvPr id="7" name="テキスト ボックス 6">
            <a:extLst>
              <a:ext uri="{FF2B5EF4-FFF2-40B4-BE49-F238E27FC236}">
                <a16:creationId xmlns:a16="http://schemas.microsoft.com/office/drawing/2014/main" id="{3F8E5E6F-B41D-43A9-8861-292137895FBA}"/>
              </a:ext>
            </a:extLst>
          </p:cNvPr>
          <p:cNvSpPr txBox="1"/>
          <p:nvPr/>
        </p:nvSpPr>
        <p:spPr>
          <a:xfrm>
            <a:off x="730101" y="6018872"/>
            <a:ext cx="4294765" cy="338554"/>
          </a:xfrm>
          <a:prstGeom prst="rect">
            <a:avLst/>
          </a:prstGeom>
          <a:noFill/>
        </p:spPr>
        <p:txBody>
          <a:bodyPr wrap="none" rtlCol="0">
            <a:spAutoFit/>
          </a:bodyPr>
          <a:lstStyle/>
          <a:p>
            <a:r>
              <a:rPr kumimoji="1" lang="ja-JP" altLang="en-US" sz="1600" dirty="0"/>
              <a:t>温度が</a:t>
            </a:r>
            <a:r>
              <a:rPr kumimoji="1" lang="en-US" altLang="ja-JP" sz="1600" dirty="0"/>
              <a:t>30</a:t>
            </a:r>
            <a:r>
              <a:rPr kumimoji="1" lang="ja-JP" altLang="en-US" sz="1600" dirty="0"/>
              <a:t>以上のデータセットだけ後段に送信</a:t>
            </a:r>
          </a:p>
        </p:txBody>
      </p:sp>
      <p:sp>
        <p:nvSpPr>
          <p:cNvPr id="8" name="テキスト ボックス 7">
            <a:extLst>
              <a:ext uri="{FF2B5EF4-FFF2-40B4-BE49-F238E27FC236}">
                <a16:creationId xmlns:a16="http://schemas.microsoft.com/office/drawing/2014/main" id="{BC13CE8D-EEC9-414B-BB1D-B6761B72C565}"/>
              </a:ext>
            </a:extLst>
          </p:cNvPr>
          <p:cNvSpPr txBox="1"/>
          <p:nvPr/>
        </p:nvSpPr>
        <p:spPr>
          <a:xfrm>
            <a:off x="5837273" y="1290083"/>
            <a:ext cx="5875756" cy="4278094"/>
          </a:xfrm>
          <a:prstGeom prst="rect">
            <a:avLst/>
          </a:prstGeom>
          <a:noFill/>
        </p:spPr>
        <p:txBody>
          <a:bodyPr wrap="square" rtlCol="0">
            <a:spAutoFit/>
          </a:bodyPr>
          <a:lstStyle/>
          <a:p>
            <a:r>
              <a:rPr kumimoji="1" lang="ja-JP" altLang="en-US" sz="1600" dirty="0"/>
              <a:t>他に出来ること：</a:t>
            </a:r>
            <a:endParaRPr kumimoji="1" lang="en-US" altLang="ja-JP" sz="1600" dirty="0"/>
          </a:p>
          <a:p>
            <a:pPr marL="285750" indent="-285750">
              <a:buFont typeface="Arial" panose="020B0604020202020204" pitchFamily="34" charset="0"/>
              <a:buChar char="•"/>
            </a:pPr>
            <a:r>
              <a:rPr lang="ja-JP" altLang="en-US" sz="1600" dirty="0"/>
              <a:t>送られてきたデータの一部のみ抽出</a:t>
            </a:r>
            <a:endParaRPr lang="en-US" altLang="ja-JP" sz="1600" dirty="0"/>
          </a:p>
          <a:p>
            <a:pPr marL="285750" indent="-285750">
              <a:buFont typeface="Arial" panose="020B0604020202020204" pitchFamily="34" charset="0"/>
              <a:buChar char="•"/>
            </a:pPr>
            <a:r>
              <a:rPr kumimoji="1" lang="ja-JP" altLang="en-US" sz="1600" dirty="0"/>
              <a:t>送られてきたデータのデータ型変換</a:t>
            </a:r>
            <a:endParaRPr kumimoji="1" lang="en-US" altLang="ja-JP" sz="1600" dirty="0"/>
          </a:p>
          <a:p>
            <a:pPr marL="285750" indent="-285750">
              <a:buFont typeface="Arial" panose="020B0604020202020204" pitchFamily="34" charset="0"/>
              <a:buChar char="•"/>
            </a:pPr>
            <a:r>
              <a:rPr kumimoji="1" lang="ja-JP" altLang="en-US" sz="1600" dirty="0"/>
              <a:t>四則演算、テキスト処理</a:t>
            </a:r>
            <a:endParaRPr kumimoji="1" lang="en-US" altLang="ja-JP" sz="1600" dirty="0"/>
          </a:p>
          <a:p>
            <a:pPr marL="285750" indent="-285750">
              <a:buFont typeface="Arial" panose="020B0604020202020204" pitchFamily="34" charset="0"/>
              <a:buChar char="•"/>
            </a:pPr>
            <a:r>
              <a:rPr lang="ja-JP" altLang="en-US" sz="1600" dirty="0"/>
              <a:t>ユーザー定義関数によるデータ処理</a:t>
            </a:r>
            <a:endParaRPr lang="en-US" altLang="ja-JP" sz="1600" dirty="0"/>
          </a:p>
          <a:p>
            <a:pPr marL="285750" indent="-285750">
              <a:buFont typeface="Arial" panose="020B0604020202020204" pitchFamily="34" charset="0"/>
              <a:buChar char="•"/>
            </a:pPr>
            <a:r>
              <a:rPr kumimoji="1" lang="ja-JP" altLang="en-US" sz="1600" dirty="0"/>
              <a:t>参照データとの結合</a:t>
            </a:r>
            <a:endParaRPr kumimoji="1" lang="en-US" altLang="ja-JP" sz="1600" dirty="0"/>
          </a:p>
          <a:p>
            <a:pPr marL="285750" indent="-285750">
              <a:buFont typeface="Arial" panose="020B0604020202020204" pitchFamily="34" charset="0"/>
              <a:buChar char="•"/>
            </a:pPr>
            <a:r>
              <a:rPr lang="ja-JP" altLang="en-US" sz="1600" dirty="0"/>
              <a:t>条件に合致するデータのみ抽出</a:t>
            </a:r>
            <a:endParaRPr lang="en-US" altLang="ja-JP" sz="1600" dirty="0"/>
          </a:p>
          <a:p>
            <a:pPr marL="285750" indent="-285750">
              <a:buFont typeface="Arial" panose="020B0604020202020204" pitchFamily="34" charset="0"/>
              <a:buChar char="•"/>
            </a:pPr>
            <a:r>
              <a:rPr kumimoji="1" lang="ja-JP" altLang="en-US" sz="1600" dirty="0"/>
              <a:t>一定時間内の集合演算</a:t>
            </a:r>
            <a:endParaRPr kumimoji="1" lang="en-US" altLang="ja-JP" sz="1600" dirty="0"/>
          </a:p>
          <a:p>
            <a:pPr marL="285750" indent="-285750">
              <a:buFont typeface="Arial" panose="020B0604020202020204" pitchFamily="34" charset="0"/>
              <a:buChar char="•"/>
            </a:pPr>
            <a:r>
              <a:rPr kumimoji="1" lang="ja-JP" altLang="en-US" sz="1600" dirty="0"/>
              <a:t>時系列データセットの過去レコード参照</a:t>
            </a:r>
            <a:endParaRPr kumimoji="1" lang="en-US" altLang="ja-JP" sz="1600" dirty="0"/>
          </a:p>
          <a:p>
            <a:pPr marL="285750" indent="-285750">
              <a:buFont typeface="Arial" panose="020B0604020202020204" pitchFamily="34" charset="0"/>
              <a:buChar char="•"/>
            </a:pPr>
            <a:r>
              <a:rPr kumimoji="1" lang="ja-JP" altLang="en-US" sz="1600" dirty="0"/>
              <a:t>配列の分解</a:t>
            </a:r>
            <a:endParaRPr kumimoji="1" lang="en-US" altLang="ja-JP" sz="1600" dirty="0"/>
          </a:p>
          <a:p>
            <a:pPr marL="285750" indent="-285750">
              <a:buFont typeface="Arial" panose="020B0604020202020204" pitchFamily="34" charset="0"/>
              <a:buChar char="•"/>
            </a:pPr>
            <a:r>
              <a:rPr lang="ja-JP" altLang="en-US" sz="1600" dirty="0"/>
              <a:t>複文</a:t>
            </a:r>
            <a:endParaRPr lang="en-US" altLang="ja-JP" sz="1600" dirty="0"/>
          </a:p>
          <a:p>
            <a:pPr marL="285750" indent="-285750">
              <a:buFont typeface="Arial" panose="020B0604020202020204" pitchFamily="34" charset="0"/>
              <a:buChar char="•"/>
            </a:pPr>
            <a:r>
              <a:rPr lang="ja-JP" altLang="en-US" sz="1600" dirty="0"/>
              <a:t>ロケーション処理</a:t>
            </a:r>
            <a:endParaRPr lang="en-US" altLang="ja-JP" sz="1600" dirty="0"/>
          </a:p>
          <a:p>
            <a:endParaRPr kumimoji="1" lang="en-US" altLang="ja-JP" sz="1600" dirty="0"/>
          </a:p>
          <a:p>
            <a:r>
              <a:rPr lang="ja-JP" altLang="en-US" sz="1600" dirty="0"/>
              <a:t>詳細は、以下を参照</a:t>
            </a:r>
            <a:endParaRPr lang="en-US" altLang="ja-JP" sz="1600" dirty="0"/>
          </a:p>
          <a:p>
            <a:r>
              <a:rPr lang="en-US" altLang="ja-JP" sz="1600" dirty="0">
                <a:hlinkClick r:id="rId2"/>
              </a:rPr>
              <a:t>https://docs.microsoft.com/ja-jp/azure/stream-analytics/stream-analytics-stream-analytics-query-patterns</a:t>
            </a:r>
            <a:endParaRPr lang="en-US" altLang="ja-JP" sz="1600" dirty="0"/>
          </a:p>
          <a:p>
            <a:endParaRPr kumimoji="1" lang="ja-JP" altLang="en-US" sz="1600" dirty="0"/>
          </a:p>
        </p:txBody>
      </p:sp>
    </p:spTree>
    <p:extLst>
      <p:ext uri="{BB962C8B-B14F-4D97-AF65-F5344CB8AC3E}">
        <p14:creationId xmlns:p14="http://schemas.microsoft.com/office/powerpoint/2010/main" val="24751319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F571A6-CD62-4741-88EB-6E8AB30A7228}"/>
              </a:ext>
            </a:extLst>
          </p:cNvPr>
          <p:cNvSpPr>
            <a:spLocks noGrp="1"/>
          </p:cNvSpPr>
          <p:nvPr>
            <p:ph type="title"/>
          </p:nvPr>
        </p:nvSpPr>
        <p:spPr/>
        <p:txBody>
          <a:bodyPr/>
          <a:lstStyle/>
          <a:p>
            <a:r>
              <a:rPr kumimoji="1" lang="en-US" altLang="ja-JP" dirty="0"/>
              <a:t>Stream Analytics</a:t>
            </a:r>
            <a:r>
              <a:rPr kumimoji="1" lang="ja-JP" altLang="en-US" dirty="0"/>
              <a:t>の実行</a:t>
            </a:r>
          </a:p>
        </p:txBody>
      </p:sp>
      <p:sp>
        <p:nvSpPr>
          <p:cNvPr id="4" name="スライド番号プレースホルダー 3">
            <a:extLst>
              <a:ext uri="{FF2B5EF4-FFF2-40B4-BE49-F238E27FC236}">
                <a16:creationId xmlns:a16="http://schemas.microsoft.com/office/drawing/2014/main" id="{F46F937B-153B-4978-ABA4-C4FF341DD255}"/>
              </a:ext>
            </a:extLst>
          </p:cNvPr>
          <p:cNvSpPr>
            <a:spLocks noGrp="1"/>
          </p:cNvSpPr>
          <p:nvPr>
            <p:ph type="sldNum" sz="quarter" idx="12"/>
          </p:nvPr>
        </p:nvSpPr>
        <p:spPr/>
        <p:txBody>
          <a:bodyPr/>
          <a:lstStyle/>
          <a:p>
            <a:fld id="{6F84F5BE-853B-463E-BD2A-CF66A7E28F35}" type="slidenum">
              <a:rPr kumimoji="1" lang="ja-JP" altLang="en-US" smtClean="0"/>
              <a:t>128</a:t>
            </a:fld>
            <a:endParaRPr kumimoji="1" lang="ja-JP" altLang="en-US"/>
          </a:p>
        </p:txBody>
      </p:sp>
      <p:pic>
        <p:nvPicPr>
          <p:cNvPr id="5" name="図 4">
            <a:extLst>
              <a:ext uri="{FF2B5EF4-FFF2-40B4-BE49-F238E27FC236}">
                <a16:creationId xmlns:a16="http://schemas.microsoft.com/office/drawing/2014/main" id="{5F21AE52-568B-4E8B-87E4-BE4218E9D72B}"/>
              </a:ext>
            </a:extLst>
          </p:cNvPr>
          <p:cNvPicPr>
            <a:picLocks noChangeAspect="1"/>
          </p:cNvPicPr>
          <p:nvPr/>
        </p:nvPicPr>
        <p:blipFill>
          <a:blip r:embed="rId2"/>
          <a:stretch>
            <a:fillRect/>
          </a:stretch>
        </p:blipFill>
        <p:spPr>
          <a:xfrm>
            <a:off x="417059" y="2991708"/>
            <a:ext cx="4089627" cy="126246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EE0090D3-1E5D-45F5-872F-78D787A8281B}"/>
              </a:ext>
            </a:extLst>
          </p:cNvPr>
          <p:cNvPicPr>
            <a:picLocks noChangeAspect="1"/>
          </p:cNvPicPr>
          <p:nvPr/>
        </p:nvPicPr>
        <p:blipFill>
          <a:blip r:embed="rId3"/>
          <a:stretch>
            <a:fillRect/>
          </a:stretch>
        </p:blipFill>
        <p:spPr>
          <a:xfrm>
            <a:off x="4086614" y="2117885"/>
            <a:ext cx="2009386" cy="2049868"/>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306EB038-F230-4ADA-968C-37887DE9F077}"/>
              </a:ext>
            </a:extLst>
          </p:cNvPr>
          <p:cNvPicPr>
            <a:picLocks noChangeAspect="1"/>
          </p:cNvPicPr>
          <p:nvPr/>
        </p:nvPicPr>
        <p:blipFill>
          <a:blip r:embed="rId4"/>
          <a:stretch>
            <a:fillRect/>
          </a:stretch>
        </p:blipFill>
        <p:spPr>
          <a:xfrm>
            <a:off x="6827773" y="2869922"/>
            <a:ext cx="3995738" cy="1384253"/>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a16="http://schemas.microsoft.com/office/drawing/2014/main" id="{495EF1C7-45EA-43A8-AB26-B208CAB80E22}"/>
              </a:ext>
            </a:extLst>
          </p:cNvPr>
          <p:cNvSpPr/>
          <p:nvPr/>
        </p:nvSpPr>
        <p:spPr>
          <a:xfrm>
            <a:off x="2108717" y="3268511"/>
            <a:ext cx="503853" cy="239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48F6D5D2-9192-441C-9652-99C981B44A37}"/>
              </a:ext>
            </a:extLst>
          </p:cNvPr>
          <p:cNvCxnSpPr>
            <a:cxnSpLocks/>
            <a:stCxn id="8" idx="3"/>
            <a:endCxn id="6" idx="1"/>
          </p:cNvCxnSpPr>
          <p:nvPr/>
        </p:nvCxnSpPr>
        <p:spPr>
          <a:xfrm flipV="1">
            <a:off x="2612570" y="3142819"/>
            <a:ext cx="1474044" cy="24559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11373E1-F351-46BD-BAC1-29E90EBD4C4C}"/>
              </a:ext>
            </a:extLst>
          </p:cNvPr>
          <p:cNvSpPr txBox="1"/>
          <p:nvPr/>
        </p:nvSpPr>
        <p:spPr>
          <a:xfrm>
            <a:off x="305719" y="1536529"/>
            <a:ext cx="3757182" cy="584775"/>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Start</a:t>
            </a:r>
            <a:r>
              <a:rPr kumimoji="1" lang="ja-JP" altLang="en-US" sz="1600" dirty="0"/>
              <a:t>”をクリック</a:t>
            </a:r>
            <a:endParaRPr lang="en-US" altLang="ja-JP" sz="1600" dirty="0"/>
          </a:p>
          <a:p>
            <a:pPr marL="342900" indent="-342900">
              <a:buAutoNum type="arabicPeriod"/>
            </a:pPr>
            <a:r>
              <a:rPr kumimoji="1" lang="ja-JP" altLang="en-US" sz="1600" dirty="0"/>
              <a:t>“</a:t>
            </a:r>
            <a:r>
              <a:rPr kumimoji="1" lang="en-US" altLang="ja-JP" sz="1600" dirty="0"/>
              <a:t>Now</a:t>
            </a:r>
            <a:r>
              <a:rPr kumimoji="1" lang="ja-JP" altLang="en-US" sz="1600" dirty="0"/>
              <a:t>”を選択して“</a:t>
            </a:r>
            <a:r>
              <a:rPr kumimoji="1" lang="en-US" altLang="ja-JP" sz="1600" dirty="0"/>
              <a:t>Start</a:t>
            </a:r>
            <a:r>
              <a:rPr kumimoji="1" lang="ja-JP" altLang="en-US" sz="1600" dirty="0"/>
              <a:t>”をクリック</a:t>
            </a:r>
          </a:p>
        </p:txBody>
      </p:sp>
      <p:sp>
        <p:nvSpPr>
          <p:cNvPr id="15" name="四角形: 角を丸くする 14">
            <a:extLst>
              <a:ext uri="{FF2B5EF4-FFF2-40B4-BE49-F238E27FC236}">
                <a16:creationId xmlns:a16="http://schemas.microsoft.com/office/drawing/2014/main" id="{1D142D49-36FE-4D8B-AE44-4F20CA5E86FA}"/>
              </a:ext>
            </a:extLst>
          </p:cNvPr>
          <p:cNvSpPr/>
          <p:nvPr/>
        </p:nvSpPr>
        <p:spPr>
          <a:xfrm>
            <a:off x="4091664" y="2437400"/>
            <a:ext cx="592303" cy="4325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41A508F0-FA8D-45E3-94EB-38A2C40DBF80}"/>
              </a:ext>
            </a:extLst>
          </p:cNvPr>
          <p:cNvSpPr/>
          <p:nvPr/>
        </p:nvSpPr>
        <p:spPr>
          <a:xfrm>
            <a:off x="4177877" y="3791636"/>
            <a:ext cx="657618" cy="3371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7BA8FB1D-834F-4EC1-AABC-760EF0081EB2}"/>
              </a:ext>
            </a:extLst>
          </p:cNvPr>
          <p:cNvSpPr/>
          <p:nvPr/>
        </p:nvSpPr>
        <p:spPr>
          <a:xfrm>
            <a:off x="8706334" y="3505769"/>
            <a:ext cx="810890" cy="2858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ストライプ 17">
            <a:extLst>
              <a:ext uri="{FF2B5EF4-FFF2-40B4-BE49-F238E27FC236}">
                <a16:creationId xmlns:a16="http://schemas.microsoft.com/office/drawing/2014/main" id="{701E5E18-AFD7-4BD0-B175-E2D66DE5BD30}"/>
              </a:ext>
            </a:extLst>
          </p:cNvPr>
          <p:cNvSpPr/>
          <p:nvPr/>
        </p:nvSpPr>
        <p:spPr>
          <a:xfrm>
            <a:off x="5567268" y="3673428"/>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660C01B-0FCA-4D43-93FE-92F2A8E36C07}"/>
              </a:ext>
            </a:extLst>
          </p:cNvPr>
          <p:cNvSpPr txBox="1"/>
          <p:nvPr/>
        </p:nvSpPr>
        <p:spPr>
          <a:xfrm>
            <a:off x="6827743" y="2145012"/>
            <a:ext cx="3340979" cy="584775"/>
          </a:xfrm>
          <a:prstGeom prst="rect">
            <a:avLst/>
          </a:prstGeom>
          <a:noFill/>
        </p:spPr>
        <p:txBody>
          <a:bodyPr wrap="none" rtlCol="0">
            <a:spAutoFit/>
          </a:bodyPr>
          <a:lstStyle/>
          <a:p>
            <a:r>
              <a:rPr kumimoji="1" lang="ja-JP" altLang="en-US" sz="1600" dirty="0"/>
              <a:t>しばらくすると、実行開始</a:t>
            </a:r>
            <a:endParaRPr kumimoji="1" lang="en-US" altLang="ja-JP" sz="1600" dirty="0"/>
          </a:p>
          <a:p>
            <a:r>
              <a:rPr lang="en-US" altLang="ja-JP" sz="1600" dirty="0"/>
              <a:t>※</a:t>
            </a:r>
            <a:r>
              <a:rPr lang="ja-JP" altLang="en-US" sz="1600" dirty="0"/>
              <a:t>“</a:t>
            </a:r>
            <a:r>
              <a:rPr lang="en-US" altLang="ja-JP" sz="1600" dirty="0"/>
              <a:t>Running</a:t>
            </a:r>
            <a:r>
              <a:rPr lang="ja-JP" altLang="en-US" sz="1600" dirty="0"/>
              <a:t>”にステータスが変わる</a:t>
            </a:r>
            <a:endParaRPr kumimoji="1" lang="ja-JP" altLang="en-US" sz="1600" dirty="0"/>
          </a:p>
        </p:txBody>
      </p:sp>
      <p:sp>
        <p:nvSpPr>
          <p:cNvPr id="20" name="テキスト ボックス 19">
            <a:extLst>
              <a:ext uri="{FF2B5EF4-FFF2-40B4-BE49-F238E27FC236}">
                <a16:creationId xmlns:a16="http://schemas.microsoft.com/office/drawing/2014/main" id="{334AFB0B-880D-451B-9326-1BE79CB5CC8A}"/>
              </a:ext>
            </a:extLst>
          </p:cNvPr>
          <p:cNvSpPr txBox="1"/>
          <p:nvPr/>
        </p:nvSpPr>
        <p:spPr>
          <a:xfrm>
            <a:off x="1355760" y="5566295"/>
            <a:ext cx="8972328" cy="584775"/>
          </a:xfrm>
          <a:prstGeom prst="rect">
            <a:avLst/>
          </a:prstGeom>
          <a:noFill/>
        </p:spPr>
        <p:txBody>
          <a:bodyPr wrap="none" rtlCol="0">
            <a:spAutoFit/>
          </a:bodyPr>
          <a:lstStyle/>
          <a:p>
            <a:r>
              <a:rPr kumimoji="1" lang="en-US" altLang="ja-JP" sz="1600" dirty="0"/>
              <a:t>※Stream</a:t>
            </a:r>
            <a:r>
              <a:rPr kumimoji="1" lang="ja-JP" altLang="en-US" sz="1600" dirty="0"/>
              <a:t> </a:t>
            </a:r>
            <a:r>
              <a:rPr kumimoji="1" lang="en-US" altLang="ja-JP" sz="1600" dirty="0"/>
              <a:t>Analytics</a:t>
            </a:r>
            <a:r>
              <a:rPr kumimoji="1" lang="ja-JP" altLang="en-US" sz="1600" dirty="0"/>
              <a:t>は実行中のみ課金されます</a:t>
            </a:r>
            <a:endParaRPr kumimoji="1" lang="en-US" altLang="ja-JP" sz="1600" dirty="0"/>
          </a:p>
          <a:p>
            <a:r>
              <a:rPr lang="en-US" altLang="ja-JP" sz="1600" dirty="0"/>
              <a:t>※</a:t>
            </a:r>
            <a:r>
              <a:rPr lang="ja-JP" altLang="en-US" sz="1600" dirty="0"/>
              <a:t>お金がもったいない人は、必要ないときに“</a:t>
            </a:r>
            <a:r>
              <a:rPr lang="en-US" altLang="ja-JP" sz="1600" dirty="0"/>
              <a:t>Stop</a:t>
            </a:r>
            <a:r>
              <a:rPr lang="ja-JP" altLang="en-US" sz="1600" dirty="0"/>
              <a:t>”をクリックして停止するようにしてください</a:t>
            </a:r>
            <a:endParaRPr kumimoji="1" lang="ja-JP" altLang="en-US" sz="1600" dirty="0"/>
          </a:p>
        </p:txBody>
      </p:sp>
    </p:spTree>
    <p:extLst>
      <p:ext uri="{BB962C8B-B14F-4D97-AF65-F5344CB8AC3E}">
        <p14:creationId xmlns:p14="http://schemas.microsoft.com/office/powerpoint/2010/main" val="7062533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27D3DC-966A-42FB-9973-11A32A9CE90B}"/>
              </a:ext>
            </a:extLst>
          </p:cNvPr>
          <p:cNvSpPr>
            <a:spLocks noGrp="1"/>
          </p:cNvSpPr>
          <p:nvPr>
            <p:ph type="title"/>
          </p:nvPr>
        </p:nvSpPr>
        <p:spPr/>
        <p:txBody>
          <a:bodyPr/>
          <a:lstStyle/>
          <a:p>
            <a:r>
              <a:rPr kumimoji="1" lang="en-US" altLang="ja-JP" dirty="0"/>
              <a:t>Stream</a:t>
            </a:r>
            <a:r>
              <a:rPr kumimoji="1" lang="ja-JP" altLang="en-US" dirty="0"/>
              <a:t> </a:t>
            </a:r>
            <a:r>
              <a:rPr kumimoji="1" lang="en-US" altLang="ja-JP" dirty="0"/>
              <a:t>Analytics</a:t>
            </a:r>
            <a:r>
              <a:rPr kumimoji="1" lang="ja-JP" altLang="en-US" dirty="0"/>
              <a:t> 実行状態の確認</a:t>
            </a:r>
          </a:p>
        </p:txBody>
      </p:sp>
      <p:sp>
        <p:nvSpPr>
          <p:cNvPr id="4" name="スライド番号プレースホルダー 3">
            <a:extLst>
              <a:ext uri="{FF2B5EF4-FFF2-40B4-BE49-F238E27FC236}">
                <a16:creationId xmlns:a16="http://schemas.microsoft.com/office/drawing/2014/main" id="{85B227D2-B501-4160-9EE1-C1839BC59CCF}"/>
              </a:ext>
            </a:extLst>
          </p:cNvPr>
          <p:cNvSpPr>
            <a:spLocks noGrp="1"/>
          </p:cNvSpPr>
          <p:nvPr>
            <p:ph type="sldNum" sz="quarter" idx="12"/>
          </p:nvPr>
        </p:nvSpPr>
        <p:spPr/>
        <p:txBody>
          <a:bodyPr/>
          <a:lstStyle/>
          <a:p>
            <a:fld id="{6F84F5BE-853B-463E-BD2A-CF66A7E28F35}" type="slidenum">
              <a:rPr kumimoji="1" lang="ja-JP" altLang="en-US" smtClean="0"/>
              <a:t>129</a:t>
            </a:fld>
            <a:endParaRPr kumimoji="1" lang="ja-JP" altLang="en-US"/>
          </a:p>
        </p:txBody>
      </p:sp>
      <p:pic>
        <p:nvPicPr>
          <p:cNvPr id="5" name="図 4">
            <a:extLst>
              <a:ext uri="{FF2B5EF4-FFF2-40B4-BE49-F238E27FC236}">
                <a16:creationId xmlns:a16="http://schemas.microsoft.com/office/drawing/2014/main" id="{7A67C4A0-2C9C-464C-804F-C4CFABAFF3A9}"/>
              </a:ext>
            </a:extLst>
          </p:cNvPr>
          <p:cNvPicPr>
            <a:picLocks noChangeAspect="1"/>
          </p:cNvPicPr>
          <p:nvPr/>
        </p:nvPicPr>
        <p:blipFill>
          <a:blip r:embed="rId2"/>
          <a:stretch>
            <a:fillRect/>
          </a:stretch>
        </p:blipFill>
        <p:spPr>
          <a:xfrm>
            <a:off x="1374993" y="1322023"/>
            <a:ext cx="7022558" cy="47618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018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A0EB9-B68D-4D23-9F9C-7A6D3A72BD2D}"/>
              </a:ext>
            </a:extLst>
          </p:cNvPr>
          <p:cNvSpPr>
            <a:spLocks noGrp="1"/>
          </p:cNvSpPr>
          <p:nvPr>
            <p:ph type="title"/>
          </p:nvPr>
        </p:nvSpPr>
        <p:spPr/>
        <p:txBody>
          <a:bodyPr/>
          <a:lstStyle/>
          <a:p>
            <a:r>
              <a:rPr kumimoji="1" lang="ja-JP" altLang="en-US" dirty="0"/>
              <a:t>リソースグループに属するリソースの作成</a:t>
            </a:r>
          </a:p>
        </p:txBody>
      </p:sp>
      <p:sp>
        <p:nvSpPr>
          <p:cNvPr id="3" name="スライド番号プレースホルダー 2">
            <a:extLst>
              <a:ext uri="{FF2B5EF4-FFF2-40B4-BE49-F238E27FC236}">
                <a16:creationId xmlns:a16="http://schemas.microsoft.com/office/drawing/2014/main" id="{504CD3FB-6346-4851-8E73-2C26A91292CA}"/>
              </a:ext>
            </a:extLst>
          </p:cNvPr>
          <p:cNvSpPr>
            <a:spLocks noGrp="1"/>
          </p:cNvSpPr>
          <p:nvPr>
            <p:ph type="sldNum" sz="quarter" idx="12"/>
          </p:nvPr>
        </p:nvSpPr>
        <p:spPr/>
        <p:txBody>
          <a:bodyPr/>
          <a:lstStyle/>
          <a:p>
            <a:fld id="{6F84F5BE-853B-463E-BD2A-CF66A7E28F35}"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FD3422A3-3415-43A9-BFAE-94C48AB30748}"/>
              </a:ext>
            </a:extLst>
          </p:cNvPr>
          <p:cNvPicPr>
            <a:picLocks noChangeAspect="1"/>
          </p:cNvPicPr>
          <p:nvPr/>
        </p:nvPicPr>
        <p:blipFill rotWithShape="1">
          <a:blip r:embed="rId3"/>
          <a:srcRect t="12141" r="36750"/>
          <a:stretch/>
        </p:blipFill>
        <p:spPr>
          <a:xfrm>
            <a:off x="0" y="1895707"/>
            <a:ext cx="6103869" cy="6025376"/>
          </a:xfrm>
          <a:prstGeom prst="rect">
            <a:avLst/>
          </a:prstGeom>
        </p:spPr>
      </p:pic>
      <p:pic>
        <p:nvPicPr>
          <p:cNvPr id="5" name="図 4">
            <a:extLst>
              <a:ext uri="{FF2B5EF4-FFF2-40B4-BE49-F238E27FC236}">
                <a16:creationId xmlns:a16="http://schemas.microsoft.com/office/drawing/2014/main" id="{D3D6EBEE-995F-48B6-B86D-68C11721A98A}"/>
              </a:ext>
            </a:extLst>
          </p:cNvPr>
          <p:cNvPicPr>
            <a:picLocks noChangeAspect="1"/>
          </p:cNvPicPr>
          <p:nvPr/>
        </p:nvPicPr>
        <p:blipFill rotWithShape="1">
          <a:blip r:embed="rId4"/>
          <a:srcRect t="12137"/>
          <a:stretch/>
        </p:blipFill>
        <p:spPr>
          <a:xfrm>
            <a:off x="4668209" y="1223671"/>
            <a:ext cx="6542484" cy="4085063"/>
          </a:xfrm>
          <a:prstGeom prst="rect">
            <a:avLst/>
          </a:prstGeom>
        </p:spPr>
      </p:pic>
      <p:pic>
        <p:nvPicPr>
          <p:cNvPr id="6" name="図 5">
            <a:extLst>
              <a:ext uri="{FF2B5EF4-FFF2-40B4-BE49-F238E27FC236}">
                <a16:creationId xmlns:a16="http://schemas.microsoft.com/office/drawing/2014/main" id="{86BCE6C4-2E73-44D0-998E-D5D3031567C8}"/>
              </a:ext>
            </a:extLst>
          </p:cNvPr>
          <p:cNvPicPr>
            <a:picLocks noChangeAspect="1"/>
          </p:cNvPicPr>
          <p:nvPr/>
        </p:nvPicPr>
        <p:blipFill rotWithShape="1">
          <a:blip r:embed="rId5"/>
          <a:srcRect t="11832"/>
          <a:stretch/>
        </p:blipFill>
        <p:spPr>
          <a:xfrm>
            <a:off x="6076800" y="3588934"/>
            <a:ext cx="6914191" cy="4332149"/>
          </a:xfrm>
          <a:prstGeom prst="rect">
            <a:avLst/>
          </a:prstGeom>
        </p:spPr>
      </p:pic>
      <p:sp>
        <p:nvSpPr>
          <p:cNvPr id="7" name="角丸四角形 7">
            <a:extLst>
              <a:ext uri="{FF2B5EF4-FFF2-40B4-BE49-F238E27FC236}">
                <a16:creationId xmlns:a16="http://schemas.microsoft.com/office/drawing/2014/main" id="{653FA3BA-FBAD-4787-8C12-E3C3EA3E8F56}"/>
              </a:ext>
            </a:extLst>
          </p:cNvPr>
          <p:cNvSpPr/>
          <p:nvPr/>
        </p:nvSpPr>
        <p:spPr>
          <a:xfrm>
            <a:off x="3165673" y="3914451"/>
            <a:ext cx="1331985" cy="48656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8" name="カギ線コネクタ 6">
            <a:extLst>
              <a:ext uri="{FF2B5EF4-FFF2-40B4-BE49-F238E27FC236}">
                <a16:creationId xmlns:a16="http://schemas.microsoft.com/office/drawing/2014/main" id="{9BFC11EE-51CA-4300-9354-5813C0F9BD96}"/>
              </a:ext>
            </a:extLst>
          </p:cNvPr>
          <p:cNvCxnSpPr>
            <a:cxnSpLocks/>
            <a:stCxn id="7" idx="0"/>
            <a:endCxn id="5" idx="1"/>
          </p:cNvCxnSpPr>
          <p:nvPr/>
        </p:nvCxnSpPr>
        <p:spPr>
          <a:xfrm rot="5400000" flipH="1" flipV="1">
            <a:off x="3925813" y="3172056"/>
            <a:ext cx="648248" cy="836543"/>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角丸四角形 7">
            <a:extLst>
              <a:ext uri="{FF2B5EF4-FFF2-40B4-BE49-F238E27FC236}">
                <a16:creationId xmlns:a16="http://schemas.microsoft.com/office/drawing/2014/main" id="{10EC9741-CA16-41AE-ABA8-4AD9D1184BE5}"/>
              </a:ext>
            </a:extLst>
          </p:cNvPr>
          <p:cNvSpPr/>
          <p:nvPr/>
        </p:nvSpPr>
        <p:spPr>
          <a:xfrm>
            <a:off x="7108064" y="1688352"/>
            <a:ext cx="660619" cy="48656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12" name="カギ線コネクタ 6">
            <a:extLst>
              <a:ext uri="{FF2B5EF4-FFF2-40B4-BE49-F238E27FC236}">
                <a16:creationId xmlns:a16="http://schemas.microsoft.com/office/drawing/2014/main" id="{EBF4167C-6F20-490D-BC8A-5C35A7127302}"/>
              </a:ext>
            </a:extLst>
          </p:cNvPr>
          <p:cNvCxnSpPr>
            <a:cxnSpLocks/>
            <a:stCxn id="11" idx="3"/>
            <a:endCxn id="6" idx="0"/>
          </p:cNvCxnSpPr>
          <p:nvPr/>
        </p:nvCxnSpPr>
        <p:spPr>
          <a:xfrm>
            <a:off x="7768683" y="1931634"/>
            <a:ext cx="1765213" cy="1657300"/>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5" name="四角形: メモ 14">
            <a:extLst>
              <a:ext uri="{FF2B5EF4-FFF2-40B4-BE49-F238E27FC236}">
                <a16:creationId xmlns:a16="http://schemas.microsoft.com/office/drawing/2014/main" id="{60A019E5-10B8-466F-8641-478373AEE1F1}"/>
              </a:ext>
            </a:extLst>
          </p:cNvPr>
          <p:cNvSpPr/>
          <p:nvPr/>
        </p:nvSpPr>
        <p:spPr>
          <a:xfrm>
            <a:off x="2624253" y="4906536"/>
            <a:ext cx="2448351" cy="1584981"/>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r>
              <a:rPr kumimoji="1" lang="ja-JP" altLang="en-US" sz="1600" dirty="0"/>
              <a:t>サービスを作成すると、順次リスト表示される</a:t>
            </a:r>
            <a:endParaRPr kumimoji="1" lang="en-US" altLang="ja-JP" sz="1600" dirty="0"/>
          </a:p>
          <a:p>
            <a:r>
              <a:rPr lang="ja-JP" altLang="en-US" sz="1600" dirty="0"/>
              <a:t>タイルをクリックし、リソースグループの</a:t>
            </a:r>
            <a:br>
              <a:rPr lang="en-US" altLang="ja-JP" sz="1600" dirty="0"/>
            </a:br>
            <a:r>
              <a:rPr lang="ja-JP" altLang="en-US" sz="1600" dirty="0"/>
              <a:t>詳細が表示される</a:t>
            </a:r>
            <a:endParaRPr kumimoji="1" lang="ja-JP" altLang="en-US" sz="1600" dirty="0"/>
          </a:p>
        </p:txBody>
      </p:sp>
      <p:sp>
        <p:nvSpPr>
          <p:cNvPr id="16" name="四角形: メモ 15">
            <a:extLst>
              <a:ext uri="{FF2B5EF4-FFF2-40B4-BE49-F238E27FC236}">
                <a16:creationId xmlns:a16="http://schemas.microsoft.com/office/drawing/2014/main" id="{E982165F-8952-441E-8FAC-5A2B36B5E64E}"/>
              </a:ext>
            </a:extLst>
          </p:cNvPr>
          <p:cNvSpPr/>
          <p:nvPr/>
        </p:nvSpPr>
        <p:spPr>
          <a:xfrm>
            <a:off x="8651289" y="4970167"/>
            <a:ext cx="2448351" cy="1295675"/>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r>
              <a:rPr kumimoji="1" lang="ja-JP" altLang="en-US" sz="1600" dirty="0"/>
              <a:t>作りたいサービス名を</a:t>
            </a:r>
            <a:br>
              <a:rPr kumimoji="1" lang="en-US" altLang="ja-JP" sz="1600" dirty="0"/>
            </a:br>
            <a:r>
              <a:rPr kumimoji="1" lang="ja-JP" altLang="en-US" sz="1600" dirty="0"/>
              <a:t>検索し、選択して作成</a:t>
            </a:r>
          </a:p>
        </p:txBody>
      </p:sp>
    </p:spTree>
    <p:extLst>
      <p:ext uri="{BB962C8B-B14F-4D97-AF65-F5344CB8AC3E}">
        <p14:creationId xmlns:p14="http://schemas.microsoft.com/office/powerpoint/2010/main" val="21360379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参考）入力 </a:t>
            </a:r>
            <a:r>
              <a:rPr kumimoji="1" lang="en-US" altLang="ja-JP" dirty="0"/>
              <a:t>–</a:t>
            </a:r>
            <a:r>
              <a:rPr kumimoji="1" lang="ja-JP" altLang="en-US" dirty="0"/>
              <a:t> データストリーム</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981" y="1845646"/>
            <a:ext cx="2329552" cy="2329552"/>
          </a:xfrm>
          <a:prstGeom prst="rect">
            <a:avLst/>
          </a:prstGeom>
          <a:noFill/>
        </p:spPr>
      </p:pic>
      <p:sp>
        <p:nvSpPr>
          <p:cNvPr id="5" name="テキスト ボックス 4"/>
          <p:cNvSpPr txBox="1"/>
          <p:nvPr/>
        </p:nvSpPr>
        <p:spPr>
          <a:xfrm>
            <a:off x="10042291" y="1056652"/>
            <a:ext cx="1828820" cy="1235557"/>
          </a:xfrm>
          <a:prstGeom prst="rect">
            <a:avLst/>
          </a:prstGeom>
          <a:noFill/>
        </p:spPr>
        <p:txBody>
          <a:bodyPr wrap="none" lIns="179285" tIns="143428" rIns="179285" bIns="143428" rtlCol="0">
            <a:spAutoFit/>
          </a:bodyPr>
          <a:lstStyle/>
          <a:p>
            <a:pPr>
              <a:lnSpc>
                <a:spcPct val="90000"/>
              </a:lnSpc>
              <a:spcAft>
                <a:spcPts val="588"/>
              </a:spcAft>
            </a:pPr>
            <a:r>
              <a:rPr lang="en-US" altLang="ja-JP" sz="3137" dirty="0">
                <a:gradFill>
                  <a:gsLst>
                    <a:gs pos="2917">
                      <a:schemeClr val="tx1"/>
                    </a:gs>
                    <a:gs pos="30000">
                      <a:schemeClr val="tx1"/>
                    </a:gs>
                  </a:gsLst>
                  <a:lin ang="5400000" scaled="0"/>
                </a:gradFill>
              </a:rPr>
              <a:t>Stream</a:t>
            </a:r>
          </a:p>
          <a:p>
            <a:pPr>
              <a:lnSpc>
                <a:spcPct val="90000"/>
              </a:lnSpc>
              <a:spcAft>
                <a:spcPts val="588"/>
              </a:spcAft>
            </a:pPr>
            <a:r>
              <a:rPr lang="en-US" altLang="ja-JP" sz="3137" dirty="0">
                <a:gradFill>
                  <a:gsLst>
                    <a:gs pos="2917">
                      <a:schemeClr val="tx1"/>
                    </a:gs>
                    <a:gs pos="30000">
                      <a:schemeClr val="tx1"/>
                    </a:gs>
                  </a:gsLst>
                  <a:lin ang="5400000" scaled="0"/>
                </a:gradFill>
              </a:rPr>
              <a:t>Analytics</a:t>
            </a:r>
            <a:endParaRPr lang="ja-JP" altLang="en-US" sz="3137" dirty="0" err="1">
              <a:gradFill>
                <a:gsLst>
                  <a:gs pos="2917">
                    <a:schemeClr val="tx1"/>
                  </a:gs>
                  <a:gs pos="30000">
                    <a:schemeClr val="tx1"/>
                  </a:gs>
                </a:gsLst>
                <a:lin ang="5400000" scaled="0"/>
              </a:gradFill>
            </a:endParaRPr>
          </a:p>
        </p:txBody>
      </p:sp>
      <p:cxnSp>
        <p:nvCxnSpPr>
          <p:cNvPr id="7" name="直線コネクタ 6"/>
          <p:cNvCxnSpPr>
            <a:stCxn id="4" idx="1"/>
          </p:cNvCxnSpPr>
          <p:nvPr/>
        </p:nvCxnSpPr>
        <p:spPr>
          <a:xfrm flipH="1">
            <a:off x="507070" y="3010422"/>
            <a:ext cx="832991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594827" y="1380477"/>
            <a:ext cx="2981378"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IoT</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Hub</a:t>
            </a:r>
            <a:r>
              <a:rPr lang="ja-JP" altLang="en-US" sz="2353" dirty="0" err="1">
                <a:gradFill>
                  <a:gsLst>
                    <a:gs pos="2917">
                      <a:schemeClr val="tx1"/>
                    </a:gs>
                    <a:gs pos="30000">
                      <a:schemeClr val="tx1"/>
                    </a:gs>
                  </a:gsLst>
                  <a:lin ang="5400000" scaled="0"/>
                </a:gradFill>
              </a:rPr>
              <a:t>、</a:t>
            </a:r>
            <a:r>
              <a:rPr lang="en-US" altLang="ja-JP" sz="2353" dirty="0">
                <a:gradFill>
                  <a:gsLst>
                    <a:gs pos="2917">
                      <a:schemeClr val="tx1"/>
                    </a:gs>
                    <a:gs pos="30000">
                      <a:schemeClr val="tx1"/>
                    </a:gs>
                  </a:gsLst>
                  <a:lin ang="5400000" scaled="0"/>
                </a:gradFill>
              </a:rPr>
              <a:t>Event</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Hub</a:t>
            </a:r>
            <a:endParaRPr lang="ja-JP" altLang="en-US" sz="2353" dirty="0">
              <a:gradFill>
                <a:gsLst>
                  <a:gs pos="2917">
                    <a:schemeClr val="tx1"/>
                  </a:gs>
                  <a:gs pos="30000">
                    <a:schemeClr val="tx1"/>
                  </a:gs>
                </a:gsLst>
                <a:lin ang="5400000" scaled="0"/>
              </a:gradFill>
            </a:endParaRPr>
          </a:p>
        </p:txBody>
      </p:sp>
      <p:pic>
        <p:nvPicPr>
          <p:cNvPr id="9" name="図 8"/>
          <p:cNvPicPr>
            <a:picLocks noChangeAspect="1"/>
          </p:cNvPicPr>
          <p:nvPr/>
        </p:nvPicPr>
        <p:blipFill>
          <a:blip r:embed="rId4"/>
          <a:stretch>
            <a:fillRect/>
          </a:stretch>
        </p:blipFill>
        <p:spPr>
          <a:xfrm>
            <a:off x="1565957" y="2136082"/>
            <a:ext cx="605682" cy="605682"/>
          </a:xfrm>
          <a:prstGeom prst="rect">
            <a:avLst/>
          </a:prstGeom>
        </p:spPr>
      </p:pic>
      <p:pic>
        <p:nvPicPr>
          <p:cNvPr id="10" name="図 9"/>
          <p:cNvPicPr>
            <a:picLocks noChangeAspect="1"/>
          </p:cNvPicPr>
          <p:nvPr/>
        </p:nvPicPr>
        <p:blipFill>
          <a:blip r:embed="rId5"/>
          <a:stretch>
            <a:fillRect/>
          </a:stretch>
        </p:blipFill>
        <p:spPr>
          <a:xfrm>
            <a:off x="683119" y="2136082"/>
            <a:ext cx="605682" cy="605682"/>
          </a:xfrm>
          <a:prstGeom prst="rect">
            <a:avLst/>
          </a:prstGeom>
        </p:spPr>
      </p:pic>
      <p:sp>
        <p:nvSpPr>
          <p:cNvPr id="13" name="正方形/長方形 12"/>
          <p:cNvSpPr/>
          <p:nvPr/>
        </p:nvSpPr>
        <p:spPr bwMode="auto">
          <a:xfrm>
            <a:off x="2365728" y="2144709"/>
            <a:ext cx="1835404" cy="597055"/>
          </a:xfrm>
          <a:prstGeom prst="rect">
            <a:avLst/>
          </a:prstGeom>
          <a:ln>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568" dirty="0">
                <a:solidFill>
                  <a:schemeClr val="tx1"/>
                </a:solidFill>
                <a:latin typeface="+mn-ea"/>
                <a:cs typeface="Segoe UI" pitchFamily="34" charset="0"/>
              </a:rPr>
              <a:t>コンシューマー</a:t>
            </a:r>
            <a:endParaRPr lang="en-US" altLang="ja-JP" sz="1568" dirty="0">
              <a:solidFill>
                <a:schemeClr val="tx1"/>
              </a:solidFill>
              <a:latin typeface="+mn-ea"/>
              <a:cs typeface="Segoe UI" pitchFamily="34" charset="0"/>
            </a:endParaRPr>
          </a:p>
          <a:p>
            <a:pPr algn="ctr" defTabSz="914102" fontAlgn="base">
              <a:lnSpc>
                <a:spcPct val="90000"/>
              </a:lnSpc>
              <a:spcBef>
                <a:spcPct val="0"/>
              </a:spcBef>
              <a:spcAft>
                <a:spcPct val="0"/>
              </a:spcAft>
            </a:pPr>
            <a:r>
              <a:rPr lang="ja-JP" altLang="en-US" sz="1568" dirty="0">
                <a:solidFill>
                  <a:schemeClr val="tx1"/>
                </a:solidFill>
                <a:latin typeface="+mn-ea"/>
                <a:cs typeface="Segoe UI" pitchFamily="34" charset="0"/>
              </a:rPr>
              <a:t>グループ</a:t>
            </a:r>
          </a:p>
        </p:txBody>
      </p:sp>
      <p:cxnSp>
        <p:nvCxnSpPr>
          <p:cNvPr id="15" name="直線コネクタ 14"/>
          <p:cNvCxnSpPr/>
          <p:nvPr/>
        </p:nvCxnSpPr>
        <p:spPr>
          <a:xfrm>
            <a:off x="2342474" y="2144709"/>
            <a:ext cx="0" cy="5970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271882" y="2136082"/>
            <a:ext cx="0" cy="5970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矢印: 右 10"/>
          <p:cNvSpPr/>
          <p:nvPr/>
        </p:nvSpPr>
        <p:spPr bwMode="auto">
          <a:xfrm>
            <a:off x="4036694" y="2201370"/>
            <a:ext cx="4659103" cy="475105"/>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テキスト ボックス 18"/>
          <p:cNvSpPr txBox="1"/>
          <p:nvPr/>
        </p:nvSpPr>
        <p:spPr>
          <a:xfrm>
            <a:off x="505993" y="4996719"/>
            <a:ext cx="926329"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Blob</a:t>
            </a:r>
            <a:endParaRPr lang="ja-JP" altLang="en-US" sz="2353" dirty="0">
              <a:gradFill>
                <a:gsLst>
                  <a:gs pos="2917">
                    <a:schemeClr val="tx1"/>
                  </a:gs>
                  <a:gs pos="30000">
                    <a:schemeClr val="tx1"/>
                  </a:gs>
                </a:gsLst>
                <a:lin ang="5400000" scaled="0"/>
              </a:gradFill>
            </a:endParaRPr>
          </a:p>
        </p:txBody>
      </p:sp>
      <p:pic>
        <p:nvPicPr>
          <p:cNvPr id="21" name="図 20"/>
          <p:cNvPicPr>
            <a:picLocks noChangeAspect="1"/>
          </p:cNvPicPr>
          <p:nvPr/>
        </p:nvPicPr>
        <p:blipFill>
          <a:blip r:embed="rId6"/>
          <a:stretch>
            <a:fillRect/>
          </a:stretch>
        </p:blipFill>
        <p:spPr>
          <a:xfrm>
            <a:off x="652804" y="3163494"/>
            <a:ext cx="605682" cy="605682"/>
          </a:xfrm>
          <a:prstGeom prst="rect">
            <a:avLst/>
          </a:prstGeom>
        </p:spPr>
      </p:pic>
      <p:sp>
        <p:nvSpPr>
          <p:cNvPr id="22" name="テキスト ボックス 21"/>
          <p:cNvSpPr txBox="1"/>
          <p:nvPr/>
        </p:nvSpPr>
        <p:spPr>
          <a:xfrm>
            <a:off x="6318200" y="1244170"/>
            <a:ext cx="3681061" cy="10168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それぞれのソースごとに</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ja-JP" altLang="en-US" sz="2353" dirty="0">
                <a:gradFill>
                  <a:gsLst>
                    <a:gs pos="2917">
                      <a:schemeClr val="tx1"/>
                    </a:gs>
                    <a:gs pos="30000">
                      <a:schemeClr val="tx1"/>
                    </a:gs>
                  </a:gsLst>
                  <a:lin ang="5400000" scaled="0"/>
                </a:gradFill>
              </a:rPr>
              <a:t>追加プロパティが変わる</a:t>
            </a:r>
          </a:p>
        </p:txBody>
      </p:sp>
      <p:sp>
        <p:nvSpPr>
          <p:cNvPr id="23" name="正方形/長方形 22"/>
          <p:cNvSpPr/>
          <p:nvPr/>
        </p:nvSpPr>
        <p:spPr>
          <a:xfrm>
            <a:off x="1498784" y="6495442"/>
            <a:ext cx="9196754" cy="362072"/>
          </a:xfrm>
          <a:prstGeom prst="rect">
            <a:avLst/>
          </a:prstGeom>
        </p:spPr>
        <p:txBody>
          <a:bodyPr wrap="square">
            <a:spAutoFit/>
          </a:bodyPr>
          <a:lstStyle/>
          <a:p>
            <a:r>
              <a:rPr lang="ja-JP" altLang="en-US" sz="1765" dirty="0"/>
              <a:t>https://docs.microsoft.com/ja-jp/azure/stream-analytics/stream-analytics-define-inputs</a:t>
            </a:r>
          </a:p>
        </p:txBody>
      </p:sp>
      <p:sp>
        <p:nvSpPr>
          <p:cNvPr id="24" name="テキスト ボックス 23"/>
          <p:cNvSpPr txBox="1"/>
          <p:nvPr/>
        </p:nvSpPr>
        <p:spPr>
          <a:xfrm>
            <a:off x="9060884" y="3929343"/>
            <a:ext cx="2775882" cy="10168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推奨フォーマット</a:t>
            </a:r>
            <a:endParaRPr lang="en-US" altLang="ja-JP" sz="2353" dirty="0">
              <a:gradFill>
                <a:gsLst>
                  <a:gs pos="2917">
                    <a:schemeClr val="tx1"/>
                  </a:gs>
                  <a:gs pos="30000">
                    <a:schemeClr val="tx1"/>
                  </a:gs>
                </a:gsLst>
                <a:lin ang="5400000" scaled="0"/>
              </a:gradFill>
            </a:endParaRPr>
          </a:p>
          <a:p>
            <a:pPr algn="r">
              <a:lnSpc>
                <a:spcPct val="90000"/>
              </a:lnSpc>
              <a:spcAft>
                <a:spcPts val="588"/>
              </a:spcAft>
            </a:pPr>
            <a:r>
              <a:rPr lang="en-US" altLang="ja-JP" sz="2353" dirty="0">
                <a:gradFill>
                  <a:gsLst>
                    <a:gs pos="2917">
                      <a:schemeClr val="tx1"/>
                    </a:gs>
                    <a:gs pos="30000">
                      <a:schemeClr val="tx1"/>
                    </a:gs>
                  </a:gsLst>
                  <a:lin ang="5400000" scaled="0"/>
                </a:gradFill>
              </a:rPr>
              <a:t>JSON</a:t>
            </a:r>
            <a:endParaRPr lang="ja-JP" altLang="en-US" sz="2353" dirty="0">
              <a:gradFill>
                <a:gsLst>
                  <a:gs pos="2917">
                    <a:schemeClr val="tx1"/>
                  </a:gs>
                  <a:gs pos="30000">
                    <a:schemeClr val="tx1"/>
                  </a:gs>
                </a:gsLst>
                <a:lin ang="5400000" scaled="0"/>
              </a:gradFill>
            </a:endParaRPr>
          </a:p>
        </p:txBody>
      </p:sp>
      <p:grpSp>
        <p:nvGrpSpPr>
          <p:cNvPr id="27" name="グループ化 26"/>
          <p:cNvGrpSpPr/>
          <p:nvPr/>
        </p:nvGrpSpPr>
        <p:grpSpPr>
          <a:xfrm>
            <a:off x="880798" y="4086435"/>
            <a:ext cx="635332" cy="303351"/>
            <a:chOff x="2689845" y="4067159"/>
            <a:chExt cx="648072" cy="309434"/>
          </a:xfrm>
        </p:grpSpPr>
        <p:sp>
          <p:nvSpPr>
            <p:cNvPr id="25" name="正方形/長方形 24"/>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2017</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正方形/長方形 25"/>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グループ化 30"/>
          <p:cNvGrpSpPr/>
          <p:nvPr/>
        </p:nvGrpSpPr>
        <p:grpSpPr>
          <a:xfrm>
            <a:off x="1245283" y="4471128"/>
            <a:ext cx="635332" cy="303351"/>
            <a:chOff x="2689845" y="4067159"/>
            <a:chExt cx="648072" cy="309434"/>
          </a:xfrm>
        </p:grpSpPr>
        <p:sp>
          <p:nvSpPr>
            <p:cNvPr id="32" name="正方形/長方形 31"/>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05</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正方形/長方形 32"/>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グループ化 33"/>
          <p:cNvGrpSpPr/>
          <p:nvPr/>
        </p:nvGrpSpPr>
        <p:grpSpPr>
          <a:xfrm>
            <a:off x="1687332" y="4858251"/>
            <a:ext cx="635332" cy="303351"/>
            <a:chOff x="2689845" y="4067159"/>
            <a:chExt cx="648072" cy="309434"/>
          </a:xfrm>
        </p:grpSpPr>
        <p:sp>
          <p:nvSpPr>
            <p:cNvPr id="35" name="正方形/長方形 34"/>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24</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正方形/長方形 35"/>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グループ化 36"/>
          <p:cNvGrpSpPr/>
          <p:nvPr/>
        </p:nvGrpSpPr>
        <p:grpSpPr>
          <a:xfrm>
            <a:off x="2605034" y="4877751"/>
            <a:ext cx="635332" cy="303351"/>
            <a:chOff x="2689845" y="4067159"/>
            <a:chExt cx="648072" cy="309434"/>
          </a:xfrm>
        </p:grpSpPr>
        <p:sp>
          <p:nvSpPr>
            <p:cNvPr id="38" name="正方形/長方形 37"/>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04</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正方形/長方形 38"/>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グループ化 39"/>
          <p:cNvGrpSpPr/>
          <p:nvPr/>
        </p:nvGrpSpPr>
        <p:grpSpPr>
          <a:xfrm>
            <a:off x="3028589" y="5270192"/>
            <a:ext cx="635332" cy="303351"/>
            <a:chOff x="2689845" y="4067159"/>
            <a:chExt cx="648072" cy="309434"/>
          </a:xfrm>
        </p:grpSpPr>
        <p:sp>
          <p:nvSpPr>
            <p:cNvPr id="41" name="正方形/長方形 40"/>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30</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正方形/長方形 41"/>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グループ化 42"/>
          <p:cNvGrpSpPr/>
          <p:nvPr/>
        </p:nvGrpSpPr>
        <p:grpSpPr>
          <a:xfrm>
            <a:off x="3028589" y="5612241"/>
            <a:ext cx="635332" cy="303351"/>
            <a:chOff x="2689845" y="4067159"/>
            <a:chExt cx="648072" cy="309434"/>
          </a:xfrm>
        </p:grpSpPr>
        <p:sp>
          <p:nvSpPr>
            <p:cNvPr id="44" name="正方形/長方形 43"/>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40</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正方形/長方形 44"/>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47" name="コネクタ: カギ線 46"/>
          <p:cNvCxnSpPr>
            <a:stCxn id="25" idx="2"/>
            <a:endCxn id="32" idx="1"/>
          </p:cNvCxnSpPr>
          <p:nvPr/>
        </p:nvCxnSpPr>
        <p:spPr>
          <a:xfrm rot="16200000" flipH="1">
            <a:off x="1094159" y="4494091"/>
            <a:ext cx="255428" cy="4681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コネクタ: カギ線 47"/>
          <p:cNvCxnSpPr>
            <a:stCxn id="32" idx="2"/>
            <a:endCxn id="35" idx="1"/>
          </p:cNvCxnSpPr>
          <p:nvPr/>
        </p:nvCxnSpPr>
        <p:spPr>
          <a:xfrm rot="16200000" flipH="1">
            <a:off x="1496212" y="4841217"/>
            <a:ext cx="257857" cy="124383"/>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コネクタ: カギ線 50"/>
          <p:cNvCxnSpPr>
            <a:stCxn id="35" idx="3"/>
            <a:endCxn id="38" idx="1"/>
          </p:cNvCxnSpPr>
          <p:nvPr/>
        </p:nvCxnSpPr>
        <p:spPr>
          <a:xfrm>
            <a:off x="2322664" y="5032337"/>
            <a:ext cx="282370" cy="19500"/>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コネクタ: カギ線 53"/>
          <p:cNvCxnSpPr>
            <a:stCxn id="38" idx="2"/>
            <a:endCxn id="41" idx="1"/>
          </p:cNvCxnSpPr>
          <p:nvPr/>
        </p:nvCxnSpPr>
        <p:spPr>
          <a:xfrm rot="16200000" flipH="1">
            <a:off x="2844056" y="5259746"/>
            <a:ext cx="263177" cy="10588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コネクタ: カギ線 56"/>
          <p:cNvCxnSpPr>
            <a:stCxn id="38" idx="2"/>
            <a:endCxn id="44" idx="1"/>
          </p:cNvCxnSpPr>
          <p:nvPr/>
        </p:nvCxnSpPr>
        <p:spPr>
          <a:xfrm rot="16200000" flipH="1">
            <a:off x="2673033" y="5430769"/>
            <a:ext cx="605225" cy="10588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テキスト ボックス 59"/>
          <p:cNvSpPr txBox="1"/>
          <p:nvPr/>
        </p:nvSpPr>
        <p:spPr>
          <a:xfrm>
            <a:off x="3665924" y="5175641"/>
            <a:ext cx="1309447" cy="561207"/>
          </a:xfrm>
          <a:prstGeom prst="rect">
            <a:avLst/>
          </a:prstGeom>
          <a:noFill/>
        </p:spPr>
        <p:txBody>
          <a:bodyPr wrap="none" lIns="179285" tIns="143428" rIns="179285" bIns="143428" rtlCol="0">
            <a:spAutoFit/>
          </a:bodyPr>
          <a:lstStyle/>
          <a:p>
            <a:pPr>
              <a:lnSpc>
                <a:spcPct val="90000"/>
              </a:lnSpc>
              <a:spcAft>
                <a:spcPts val="588"/>
              </a:spcAft>
            </a:pPr>
            <a:r>
              <a:rPr lang="en-US" altLang="ja-JP" sz="1961" dirty="0" err="1">
                <a:gradFill>
                  <a:gsLst>
                    <a:gs pos="2917">
                      <a:schemeClr val="tx1"/>
                    </a:gs>
                    <a:gs pos="30000">
                      <a:schemeClr val="tx1"/>
                    </a:gs>
                  </a:gsLst>
                  <a:lin ang="5400000" scaled="0"/>
                </a:gradFill>
              </a:rPr>
              <a:t>data.json</a:t>
            </a:r>
            <a:endParaRPr lang="ja-JP" altLang="en-US" sz="1961" dirty="0" err="1">
              <a:gradFill>
                <a:gsLst>
                  <a:gs pos="2917">
                    <a:schemeClr val="tx1"/>
                  </a:gs>
                  <a:gs pos="30000">
                    <a:schemeClr val="tx1"/>
                  </a:gs>
                </a:gsLst>
                <a:lin ang="5400000" scaled="0"/>
              </a:gradFill>
            </a:endParaRPr>
          </a:p>
        </p:txBody>
      </p:sp>
      <p:sp>
        <p:nvSpPr>
          <p:cNvPr id="61" name="テキスト ボックス 60"/>
          <p:cNvSpPr txBox="1"/>
          <p:nvPr/>
        </p:nvSpPr>
        <p:spPr>
          <a:xfrm>
            <a:off x="3672139" y="5527898"/>
            <a:ext cx="1309447" cy="561207"/>
          </a:xfrm>
          <a:prstGeom prst="rect">
            <a:avLst/>
          </a:prstGeom>
          <a:noFill/>
        </p:spPr>
        <p:txBody>
          <a:bodyPr wrap="none" lIns="179285" tIns="143428" rIns="179285" bIns="143428" rtlCol="0">
            <a:spAutoFit/>
          </a:bodyPr>
          <a:lstStyle/>
          <a:p>
            <a:pPr>
              <a:lnSpc>
                <a:spcPct val="90000"/>
              </a:lnSpc>
              <a:spcAft>
                <a:spcPts val="588"/>
              </a:spcAft>
            </a:pPr>
            <a:r>
              <a:rPr lang="en-US" altLang="ja-JP" sz="1961" dirty="0" err="1">
                <a:gradFill>
                  <a:gsLst>
                    <a:gs pos="2917">
                      <a:schemeClr val="tx1"/>
                    </a:gs>
                    <a:gs pos="30000">
                      <a:schemeClr val="tx1"/>
                    </a:gs>
                  </a:gsLst>
                  <a:lin ang="5400000" scaled="0"/>
                </a:gradFill>
              </a:rPr>
              <a:t>data.json</a:t>
            </a:r>
            <a:endParaRPr lang="ja-JP" altLang="en-US" sz="1961" dirty="0" err="1">
              <a:gradFill>
                <a:gsLst>
                  <a:gs pos="2917">
                    <a:schemeClr val="tx1"/>
                  </a:gs>
                  <a:gs pos="30000">
                    <a:schemeClr val="tx1"/>
                  </a:gs>
                </a:gsLst>
                <a:lin ang="5400000" scaled="0"/>
              </a:gradFill>
            </a:endParaRPr>
          </a:p>
        </p:txBody>
      </p:sp>
      <p:cxnSp>
        <p:nvCxnSpPr>
          <p:cNvPr id="63" name="直線コネクタ 62"/>
          <p:cNvCxnSpPr/>
          <p:nvPr/>
        </p:nvCxnSpPr>
        <p:spPr>
          <a:xfrm flipH="1" flipV="1">
            <a:off x="1811101" y="3921043"/>
            <a:ext cx="6955289" cy="1602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4" name="テキスト ボックス 63"/>
          <p:cNvSpPr txBox="1"/>
          <p:nvPr/>
        </p:nvSpPr>
        <p:spPr>
          <a:xfrm>
            <a:off x="1774487" y="4058515"/>
            <a:ext cx="3982788" cy="624573"/>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a:t>
            </a:r>
            <a:r>
              <a:rPr lang="ja-JP" altLang="en-US" sz="2353" dirty="0">
                <a:gradFill>
                  <a:gsLst>
                    <a:gs pos="2917">
                      <a:schemeClr val="tx1"/>
                    </a:gs>
                    <a:gs pos="30000">
                      <a:schemeClr val="tx1"/>
                    </a:gs>
                  </a:gsLst>
                  <a:lin ang="5400000" scaled="0"/>
                </a:gradFill>
              </a:rPr>
              <a:t>パスパターン指定の場合</a:t>
            </a:r>
          </a:p>
        </p:txBody>
      </p:sp>
      <p:sp>
        <p:nvSpPr>
          <p:cNvPr id="65" name="テキスト ボックス 64"/>
          <p:cNvSpPr txBox="1"/>
          <p:nvPr/>
        </p:nvSpPr>
        <p:spPr>
          <a:xfrm>
            <a:off x="5064496" y="4837445"/>
            <a:ext cx="3681061" cy="10168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フォルダーのファイルを</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ja-JP" altLang="en-US" sz="2353" dirty="0">
                <a:gradFill>
                  <a:gsLst>
                    <a:gs pos="2917">
                      <a:schemeClr val="tx1"/>
                    </a:gs>
                    <a:gs pos="30000">
                      <a:schemeClr val="tx1"/>
                    </a:gs>
                  </a:gsLst>
                  <a:lin ang="5400000" scaled="0"/>
                </a:gradFill>
              </a:rPr>
              <a:t>時間が来るたびに処理</a:t>
            </a:r>
          </a:p>
        </p:txBody>
      </p:sp>
      <p:sp>
        <p:nvSpPr>
          <p:cNvPr id="66" name="テキスト ボックス 65"/>
          <p:cNvSpPr txBox="1"/>
          <p:nvPr/>
        </p:nvSpPr>
        <p:spPr>
          <a:xfrm>
            <a:off x="1172123" y="3279239"/>
            <a:ext cx="5189693" cy="615522"/>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アップロードされたファイルを処理</a:t>
            </a:r>
          </a:p>
        </p:txBody>
      </p:sp>
      <p:sp>
        <p:nvSpPr>
          <p:cNvPr id="68" name="矢印: 右 67"/>
          <p:cNvSpPr/>
          <p:nvPr/>
        </p:nvSpPr>
        <p:spPr bwMode="auto">
          <a:xfrm>
            <a:off x="6432408" y="3730412"/>
            <a:ext cx="2258959" cy="475105"/>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1987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0-#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500" fill="hold"/>
                                        <p:tgtEl>
                                          <p:spTgt spid="34"/>
                                        </p:tgtEl>
                                        <p:attrNameLst>
                                          <p:attrName>ppt_x</p:attrName>
                                        </p:attrNameLst>
                                      </p:cBhvr>
                                      <p:tavLst>
                                        <p:tav tm="0">
                                          <p:val>
                                            <p:strVal val="0-#ppt_w/2"/>
                                          </p:val>
                                        </p:tav>
                                        <p:tav tm="100000">
                                          <p:val>
                                            <p:strVal val="#ppt_x"/>
                                          </p:val>
                                        </p:tav>
                                      </p:tavLst>
                                    </p:anim>
                                    <p:anim calcmode="lin" valueType="num">
                                      <p:cBhvr additive="base">
                                        <p:cTn id="54" dur="500" fill="hold"/>
                                        <p:tgtEl>
                                          <p:spTgt spid="34"/>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0-#ppt_w/2"/>
                                          </p:val>
                                        </p:tav>
                                        <p:tav tm="100000">
                                          <p:val>
                                            <p:strVal val="#ppt_x"/>
                                          </p:val>
                                        </p:tav>
                                      </p:tavLst>
                                    </p:anim>
                                    <p:anim calcmode="lin" valueType="num">
                                      <p:cBhvr additive="base">
                                        <p:cTn id="58" dur="500" fill="hold"/>
                                        <p:tgtEl>
                                          <p:spTgt spid="37"/>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fill="hold"/>
                                        <p:tgtEl>
                                          <p:spTgt spid="40"/>
                                        </p:tgtEl>
                                        <p:attrNameLst>
                                          <p:attrName>ppt_x</p:attrName>
                                        </p:attrNameLst>
                                      </p:cBhvr>
                                      <p:tavLst>
                                        <p:tav tm="0">
                                          <p:val>
                                            <p:strVal val="0-#ppt_w/2"/>
                                          </p:val>
                                        </p:tav>
                                        <p:tav tm="100000">
                                          <p:val>
                                            <p:strVal val="#ppt_x"/>
                                          </p:val>
                                        </p:tav>
                                      </p:tavLst>
                                    </p:anim>
                                    <p:anim calcmode="lin" valueType="num">
                                      <p:cBhvr additive="base">
                                        <p:cTn id="62" dur="500" fill="hold"/>
                                        <p:tgtEl>
                                          <p:spTgt spid="40"/>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0-#ppt_w/2"/>
                                          </p:val>
                                        </p:tav>
                                        <p:tav tm="100000">
                                          <p:val>
                                            <p:strVal val="#ppt_x"/>
                                          </p:val>
                                        </p:tav>
                                      </p:tavLst>
                                    </p:anim>
                                    <p:anim calcmode="lin" valueType="num">
                                      <p:cBhvr additive="base">
                                        <p:cTn id="66" dur="500" fill="hold"/>
                                        <p:tgtEl>
                                          <p:spTgt spid="43"/>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fill="hold"/>
                                        <p:tgtEl>
                                          <p:spTgt spid="47"/>
                                        </p:tgtEl>
                                        <p:attrNameLst>
                                          <p:attrName>ppt_x</p:attrName>
                                        </p:attrNameLst>
                                      </p:cBhvr>
                                      <p:tavLst>
                                        <p:tav tm="0">
                                          <p:val>
                                            <p:strVal val="0-#ppt_w/2"/>
                                          </p:val>
                                        </p:tav>
                                        <p:tav tm="100000">
                                          <p:val>
                                            <p:strVal val="#ppt_x"/>
                                          </p:val>
                                        </p:tav>
                                      </p:tavLst>
                                    </p:anim>
                                    <p:anim calcmode="lin" valueType="num">
                                      <p:cBhvr additive="base">
                                        <p:cTn id="70" dur="500" fill="hold"/>
                                        <p:tgtEl>
                                          <p:spTgt spid="47"/>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additive="base">
                                        <p:cTn id="73" dur="500" fill="hold"/>
                                        <p:tgtEl>
                                          <p:spTgt spid="48"/>
                                        </p:tgtEl>
                                        <p:attrNameLst>
                                          <p:attrName>ppt_x</p:attrName>
                                        </p:attrNameLst>
                                      </p:cBhvr>
                                      <p:tavLst>
                                        <p:tav tm="0">
                                          <p:val>
                                            <p:strVal val="0-#ppt_w/2"/>
                                          </p:val>
                                        </p:tav>
                                        <p:tav tm="100000">
                                          <p:val>
                                            <p:strVal val="#ppt_x"/>
                                          </p:val>
                                        </p:tav>
                                      </p:tavLst>
                                    </p:anim>
                                    <p:anim calcmode="lin" valueType="num">
                                      <p:cBhvr additive="base">
                                        <p:cTn id="74" dur="500" fill="hold"/>
                                        <p:tgtEl>
                                          <p:spTgt spid="48"/>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additive="base">
                                        <p:cTn id="77" dur="500" fill="hold"/>
                                        <p:tgtEl>
                                          <p:spTgt spid="51"/>
                                        </p:tgtEl>
                                        <p:attrNameLst>
                                          <p:attrName>ppt_x</p:attrName>
                                        </p:attrNameLst>
                                      </p:cBhvr>
                                      <p:tavLst>
                                        <p:tav tm="0">
                                          <p:val>
                                            <p:strVal val="0-#ppt_w/2"/>
                                          </p:val>
                                        </p:tav>
                                        <p:tav tm="100000">
                                          <p:val>
                                            <p:strVal val="#ppt_x"/>
                                          </p:val>
                                        </p:tav>
                                      </p:tavLst>
                                    </p:anim>
                                    <p:anim calcmode="lin" valueType="num">
                                      <p:cBhvr additive="base">
                                        <p:cTn id="78" dur="500" fill="hold"/>
                                        <p:tgtEl>
                                          <p:spTgt spid="51"/>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anim calcmode="lin" valueType="num">
                                      <p:cBhvr additive="base">
                                        <p:cTn id="81" dur="500" fill="hold"/>
                                        <p:tgtEl>
                                          <p:spTgt spid="54"/>
                                        </p:tgtEl>
                                        <p:attrNameLst>
                                          <p:attrName>ppt_x</p:attrName>
                                        </p:attrNameLst>
                                      </p:cBhvr>
                                      <p:tavLst>
                                        <p:tav tm="0">
                                          <p:val>
                                            <p:strVal val="0-#ppt_w/2"/>
                                          </p:val>
                                        </p:tav>
                                        <p:tav tm="100000">
                                          <p:val>
                                            <p:strVal val="#ppt_x"/>
                                          </p:val>
                                        </p:tav>
                                      </p:tavLst>
                                    </p:anim>
                                    <p:anim calcmode="lin" valueType="num">
                                      <p:cBhvr additive="base">
                                        <p:cTn id="82" dur="500" fill="hold"/>
                                        <p:tgtEl>
                                          <p:spTgt spid="54"/>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anim calcmode="lin" valueType="num">
                                      <p:cBhvr additive="base">
                                        <p:cTn id="85" dur="500" fill="hold"/>
                                        <p:tgtEl>
                                          <p:spTgt spid="57"/>
                                        </p:tgtEl>
                                        <p:attrNameLst>
                                          <p:attrName>ppt_x</p:attrName>
                                        </p:attrNameLst>
                                      </p:cBhvr>
                                      <p:tavLst>
                                        <p:tav tm="0">
                                          <p:val>
                                            <p:strVal val="0-#ppt_w/2"/>
                                          </p:val>
                                        </p:tav>
                                        <p:tav tm="100000">
                                          <p:val>
                                            <p:strVal val="#ppt_x"/>
                                          </p:val>
                                        </p:tav>
                                      </p:tavLst>
                                    </p:anim>
                                    <p:anim calcmode="lin" valueType="num">
                                      <p:cBhvr additive="base">
                                        <p:cTn id="86" dur="500" fill="hold"/>
                                        <p:tgtEl>
                                          <p:spTgt spid="57"/>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 calcmode="lin" valueType="num">
                                      <p:cBhvr additive="base">
                                        <p:cTn id="89" dur="500" fill="hold"/>
                                        <p:tgtEl>
                                          <p:spTgt spid="60"/>
                                        </p:tgtEl>
                                        <p:attrNameLst>
                                          <p:attrName>ppt_x</p:attrName>
                                        </p:attrNameLst>
                                      </p:cBhvr>
                                      <p:tavLst>
                                        <p:tav tm="0">
                                          <p:val>
                                            <p:strVal val="0-#ppt_w/2"/>
                                          </p:val>
                                        </p:tav>
                                        <p:tav tm="100000">
                                          <p:val>
                                            <p:strVal val="#ppt_x"/>
                                          </p:val>
                                        </p:tav>
                                      </p:tavLst>
                                    </p:anim>
                                    <p:anim calcmode="lin" valueType="num">
                                      <p:cBhvr additive="base">
                                        <p:cTn id="90" dur="500" fill="hold"/>
                                        <p:tgtEl>
                                          <p:spTgt spid="60"/>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61"/>
                                        </p:tgtEl>
                                        <p:attrNameLst>
                                          <p:attrName>style.visibility</p:attrName>
                                        </p:attrNameLst>
                                      </p:cBhvr>
                                      <p:to>
                                        <p:strVal val="visible"/>
                                      </p:to>
                                    </p:set>
                                    <p:anim calcmode="lin" valueType="num">
                                      <p:cBhvr additive="base">
                                        <p:cTn id="93" dur="500" fill="hold"/>
                                        <p:tgtEl>
                                          <p:spTgt spid="61"/>
                                        </p:tgtEl>
                                        <p:attrNameLst>
                                          <p:attrName>ppt_x</p:attrName>
                                        </p:attrNameLst>
                                      </p:cBhvr>
                                      <p:tavLst>
                                        <p:tav tm="0">
                                          <p:val>
                                            <p:strVal val="0-#ppt_w/2"/>
                                          </p:val>
                                        </p:tav>
                                        <p:tav tm="100000">
                                          <p:val>
                                            <p:strVal val="#ppt_x"/>
                                          </p:val>
                                        </p:tav>
                                      </p:tavLst>
                                    </p:anim>
                                    <p:anim calcmode="lin" valueType="num">
                                      <p:cBhvr additive="base">
                                        <p:cTn id="94" dur="500" fill="hold"/>
                                        <p:tgtEl>
                                          <p:spTgt spid="61"/>
                                        </p:tgtEl>
                                        <p:attrNameLst>
                                          <p:attrName>ppt_y</p:attrName>
                                        </p:attrNameLst>
                                      </p:cBhvr>
                                      <p:tavLst>
                                        <p:tav tm="0">
                                          <p:val>
                                            <p:strVal val="#ppt_y"/>
                                          </p:val>
                                        </p:tav>
                                        <p:tav tm="100000">
                                          <p:val>
                                            <p:strVal val="#ppt_y"/>
                                          </p:val>
                                        </p:tav>
                                      </p:tavLst>
                                    </p:anim>
                                  </p:childTnLst>
                                </p:cTn>
                              </p:par>
                              <p:par>
                                <p:cTn id="95" presetID="2" presetClass="entr" presetSubtype="8" fill="hold" nodeType="withEffect">
                                  <p:stCondLst>
                                    <p:cond delay="0"/>
                                  </p:stCondLst>
                                  <p:childTnLst>
                                    <p:set>
                                      <p:cBhvr>
                                        <p:cTn id="96" dur="1" fill="hold">
                                          <p:stCondLst>
                                            <p:cond delay="0"/>
                                          </p:stCondLst>
                                        </p:cTn>
                                        <p:tgtEl>
                                          <p:spTgt spid="63"/>
                                        </p:tgtEl>
                                        <p:attrNameLst>
                                          <p:attrName>style.visibility</p:attrName>
                                        </p:attrNameLst>
                                      </p:cBhvr>
                                      <p:to>
                                        <p:strVal val="visible"/>
                                      </p:to>
                                    </p:set>
                                    <p:anim calcmode="lin" valueType="num">
                                      <p:cBhvr additive="base">
                                        <p:cTn id="97" dur="500" fill="hold"/>
                                        <p:tgtEl>
                                          <p:spTgt spid="63"/>
                                        </p:tgtEl>
                                        <p:attrNameLst>
                                          <p:attrName>ppt_x</p:attrName>
                                        </p:attrNameLst>
                                      </p:cBhvr>
                                      <p:tavLst>
                                        <p:tav tm="0">
                                          <p:val>
                                            <p:strVal val="0-#ppt_w/2"/>
                                          </p:val>
                                        </p:tav>
                                        <p:tav tm="100000">
                                          <p:val>
                                            <p:strVal val="#ppt_x"/>
                                          </p:val>
                                        </p:tav>
                                      </p:tavLst>
                                    </p:anim>
                                    <p:anim calcmode="lin" valueType="num">
                                      <p:cBhvr additive="base">
                                        <p:cTn id="98" dur="500" fill="hold"/>
                                        <p:tgtEl>
                                          <p:spTgt spid="63"/>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64"/>
                                        </p:tgtEl>
                                        <p:attrNameLst>
                                          <p:attrName>style.visibility</p:attrName>
                                        </p:attrNameLst>
                                      </p:cBhvr>
                                      <p:to>
                                        <p:strVal val="visible"/>
                                      </p:to>
                                    </p:set>
                                    <p:anim calcmode="lin" valueType="num">
                                      <p:cBhvr additive="base">
                                        <p:cTn id="101" dur="500" fill="hold"/>
                                        <p:tgtEl>
                                          <p:spTgt spid="64"/>
                                        </p:tgtEl>
                                        <p:attrNameLst>
                                          <p:attrName>ppt_x</p:attrName>
                                        </p:attrNameLst>
                                      </p:cBhvr>
                                      <p:tavLst>
                                        <p:tav tm="0">
                                          <p:val>
                                            <p:strVal val="0-#ppt_w/2"/>
                                          </p:val>
                                        </p:tav>
                                        <p:tav tm="100000">
                                          <p:val>
                                            <p:strVal val="#ppt_x"/>
                                          </p:val>
                                        </p:tav>
                                      </p:tavLst>
                                    </p:anim>
                                    <p:anim calcmode="lin" valueType="num">
                                      <p:cBhvr additive="base">
                                        <p:cTn id="102" dur="500" fill="hold"/>
                                        <p:tgtEl>
                                          <p:spTgt spid="64"/>
                                        </p:tgtEl>
                                        <p:attrNameLst>
                                          <p:attrName>ppt_y</p:attrName>
                                        </p:attrNameLst>
                                      </p:cBhvr>
                                      <p:tavLst>
                                        <p:tav tm="0">
                                          <p:val>
                                            <p:strVal val="#ppt_y"/>
                                          </p:val>
                                        </p:tav>
                                        <p:tav tm="100000">
                                          <p:val>
                                            <p:strVal val="#ppt_y"/>
                                          </p:val>
                                        </p:tav>
                                      </p:tavLst>
                                    </p:anim>
                                  </p:childTnLst>
                                </p:cTn>
                              </p:par>
                              <p:par>
                                <p:cTn id="103" presetID="2" presetClass="entr" presetSubtype="8" fill="hold" grpId="0" nodeType="withEffect">
                                  <p:stCondLst>
                                    <p:cond delay="0"/>
                                  </p:stCondLst>
                                  <p:childTnLst>
                                    <p:set>
                                      <p:cBhvr>
                                        <p:cTn id="104" dur="1" fill="hold">
                                          <p:stCondLst>
                                            <p:cond delay="0"/>
                                          </p:stCondLst>
                                        </p:cTn>
                                        <p:tgtEl>
                                          <p:spTgt spid="65"/>
                                        </p:tgtEl>
                                        <p:attrNameLst>
                                          <p:attrName>style.visibility</p:attrName>
                                        </p:attrNameLst>
                                      </p:cBhvr>
                                      <p:to>
                                        <p:strVal val="visible"/>
                                      </p:to>
                                    </p:set>
                                    <p:anim calcmode="lin" valueType="num">
                                      <p:cBhvr additive="base">
                                        <p:cTn id="105" dur="500" fill="hold"/>
                                        <p:tgtEl>
                                          <p:spTgt spid="65"/>
                                        </p:tgtEl>
                                        <p:attrNameLst>
                                          <p:attrName>ppt_x</p:attrName>
                                        </p:attrNameLst>
                                      </p:cBhvr>
                                      <p:tavLst>
                                        <p:tav tm="0">
                                          <p:val>
                                            <p:strVal val="0-#ppt_w/2"/>
                                          </p:val>
                                        </p:tav>
                                        <p:tav tm="100000">
                                          <p:val>
                                            <p:strVal val="#ppt_x"/>
                                          </p:val>
                                        </p:tav>
                                      </p:tavLst>
                                    </p:anim>
                                    <p:anim calcmode="lin" valueType="num">
                                      <p:cBhvr additive="base">
                                        <p:cTn id="106" dur="500" fill="hold"/>
                                        <p:tgtEl>
                                          <p:spTgt spid="65"/>
                                        </p:tgtEl>
                                        <p:attrNameLst>
                                          <p:attrName>ppt_y</p:attrName>
                                        </p:attrNameLst>
                                      </p:cBhvr>
                                      <p:tavLst>
                                        <p:tav tm="0">
                                          <p:val>
                                            <p:strVal val="#ppt_y"/>
                                          </p:val>
                                        </p:tav>
                                        <p:tav tm="100000">
                                          <p:val>
                                            <p:strVal val="#ppt_y"/>
                                          </p:val>
                                        </p:tav>
                                      </p:tavLst>
                                    </p:anim>
                                  </p:childTnLst>
                                </p:cTn>
                              </p:par>
                              <p:par>
                                <p:cTn id="107" presetID="2" presetClass="entr" presetSubtype="8" fill="hold" grpId="0" nodeType="withEffect">
                                  <p:stCondLst>
                                    <p:cond delay="0"/>
                                  </p:stCondLst>
                                  <p:childTnLst>
                                    <p:set>
                                      <p:cBhvr>
                                        <p:cTn id="108" dur="1" fill="hold">
                                          <p:stCondLst>
                                            <p:cond delay="0"/>
                                          </p:stCondLst>
                                        </p:cTn>
                                        <p:tgtEl>
                                          <p:spTgt spid="66"/>
                                        </p:tgtEl>
                                        <p:attrNameLst>
                                          <p:attrName>style.visibility</p:attrName>
                                        </p:attrNameLst>
                                      </p:cBhvr>
                                      <p:to>
                                        <p:strVal val="visible"/>
                                      </p:to>
                                    </p:set>
                                    <p:anim calcmode="lin" valueType="num">
                                      <p:cBhvr additive="base">
                                        <p:cTn id="109" dur="500" fill="hold"/>
                                        <p:tgtEl>
                                          <p:spTgt spid="66"/>
                                        </p:tgtEl>
                                        <p:attrNameLst>
                                          <p:attrName>ppt_x</p:attrName>
                                        </p:attrNameLst>
                                      </p:cBhvr>
                                      <p:tavLst>
                                        <p:tav tm="0">
                                          <p:val>
                                            <p:strVal val="0-#ppt_w/2"/>
                                          </p:val>
                                        </p:tav>
                                        <p:tav tm="100000">
                                          <p:val>
                                            <p:strVal val="#ppt_x"/>
                                          </p:val>
                                        </p:tav>
                                      </p:tavLst>
                                    </p:anim>
                                    <p:anim calcmode="lin" valueType="num">
                                      <p:cBhvr additive="base">
                                        <p:cTn id="110" dur="500" fill="hold"/>
                                        <p:tgtEl>
                                          <p:spTgt spid="66"/>
                                        </p:tgtEl>
                                        <p:attrNameLst>
                                          <p:attrName>ppt_y</p:attrName>
                                        </p:attrNameLst>
                                      </p:cBhvr>
                                      <p:tavLst>
                                        <p:tav tm="0">
                                          <p:val>
                                            <p:strVal val="#ppt_y"/>
                                          </p:val>
                                        </p:tav>
                                        <p:tav tm="100000">
                                          <p:val>
                                            <p:strVal val="#ppt_y"/>
                                          </p:val>
                                        </p:tav>
                                      </p:tavLst>
                                    </p:anim>
                                  </p:childTnLst>
                                </p:cTn>
                              </p:par>
                              <p:par>
                                <p:cTn id="111" presetID="2" presetClass="entr" presetSubtype="8"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 calcmode="lin" valueType="num">
                                      <p:cBhvr additive="base">
                                        <p:cTn id="113" dur="500" fill="hold"/>
                                        <p:tgtEl>
                                          <p:spTgt spid="68"/>
                                        </p:tgtEl>
                                        <p:attrNameLst>
                                          <p:attrName>ppt_x</p:attrName>
                                        </p:attrNameLst>
                                      </p:cBhvr>
                                      <p:tavLst>
                                        <p:tav tm="0">
                                          <p:val>
                                            <p:strVal val="0-#ppt_w/2"/>
                                          </p:val>
                                        </p:tav>
                                        <p:tav tm="100000">
                                          <p:val>
                                            <p:strVal val="#ppt_x"/>
                                          </p:val>
                                        </p:tav>
                                      </p:tavLst>
                                    </p:anim>
                                    <p:anim calcmode="lin" valueType="num">
                                      <p:cBhvr additive="base">
                                        <p:cTn id="114"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fade">
                                      <p:cBhvr>
                                        <p:cTn id="119" dur="1000"/>
                                        <p:tgtEl>
                                          <p:spTgt spid="24"/>
                                        </p:tgtEl>
                                      </p:cBhvr>
                                    </p:animEffect>
                                    <p:anim calcmode="lin" valueType="num">
                                      <p:cBhvr>
                                        <p:cTn id="120" dur="1000" fill="hold"/>
                                        <p:tgtEl>
                                          <p:spTgt spid="24"/>
                                        </p:tgtEl>
                                        <p:attrNameLst>
                                          <p:attrName>ppt_x</p:attrName>
                                        </p:attrNameLst>
                                      </p:cBhvr>
                                      <p:tavLst>
                                        <p:tav tm="0">
                                          <p:val>
                                            <p:strVal val="#ppt_x"/>
                                          </p:val>
                                        </p:tav>
                                        <p:tav tm="100000">
                                          <p:val>
                                            <p:strVal val="#ppt_x"/>
                                          </p:val>
                                        </p:tav>
                                      </p:tavLst>
                                    </p:anim>
                                    <p:anim calcmode="lin" valueType="num">
                                      <p:cBhvr>
                                        <p:cTn id="1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1" grpId="0" animBg="1"/>
      <p:bldP spid="19" grpId="0"/>
      <p:bldP spid="24" grpId="0"/>
      <p:bldP spid="60" grpId="0"/>
      <p:bldP spid="61" grpId="0"/>
      <p:bldP spid="64" grpId="0"/>
      <p:bldP spid="65" grpId="0"/>
      <p:bldP spid="66" grpId="0"/>
      <p:bldP spid="6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矢印: 五方向 49"/>
          <p:cNvSpPr/>
          <p:nvPr/>
        </p:nvSpPr>
        <p:spPr bwMode="auto">
          <a:xfrm flipH="1">
            <a:off x="3131115" y="252339"/>
            <a:ext cx="8541688" cy="6423915"/>
          </a:xfrm>
          <a:prstGeom prst="homePlate">
            <a:avLst/>
          </a:prstGeom>
          <a:gradFill>
            <a:gsLst>
              <a:gs pos="0">
                <a:schemeClr val="bg1"/>
              </a:gs>
              <a:gs pos="48000">
                <a:schemeClr val="bg1">
                  <a:alpha val="62000"/>
                </a:schemeClr>
              </a:gs>
              <a:gs pos="73000">
                <a:schemeClr val="accent1">
                  <a:alpha val="42000"/>
                </a:schemeClr>
              </a:gs>
              <a:gs pos="100000">
                <a:schemeClr val="accent3"/>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タイトル 2"/>
          <p:cNvSpPr>
            <a:spLocks noGrp="1"/>
          </p:cNvSpPr>
          <p:nvPr>
            <p:ph type="title"/>
          </p:nvPr>
        </p:nvSpPr>
        <p:spPr/>
        <p:txBody>
          <a:bodyPr/>
          <a:lstStyle/>
          <a:p>
            <a:r>
              <a:rPr kumimoji="1" lang="ja-JP" altLang="en-US" dirty="0"/>
              <a:t>参考）出力</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736" y="2260608"/>
            <a:ext cx="2329552" cy="2329552"/>
          </a:xfrm>
          <a:prstGeom prst="rect">
            <a:avLst/>
          </a:prstGeom>
          <a:noFill/>
        </p:spPr>
      </p:pic>
      <p:sp>
        <p:nvSpPr>
          <p:cNvPr id="5" name="テキスト ボックス 4"/>
          <p:cNvSpPr txBox="1"/>
          <p:nvPr/>
        </p:nvSpPr>
        <p:spPr>
          <a:xfrm>
            <a:off x="89831" y="1432482"/>
            <a:ext cx="1828820" cy="1235557"/>
          </a:xfrm>
          <a:prstGeom prst="rect">
            <a:avLst/>
          </a:prstGeom>
          <a:noFill/>
        </p:spPr>
        <p:txBody>
          <a:bodyPr wrap="none" lIns="179285" tIns="143428" rIns="179285" bIns="143428" rtlCol="0">
            <a:spAutoFit/>
          </a:bodyPr>
          <a:lstStyle/>
          <a:p>
            <a:pPr>
              <a:lnSpc>
                <a:spcPct val="90000"/>
              </a:lnSpc>
              <a:spcAft>
                <a:spcPts val="588"/>
              </a:spcAft>
            </a:pPr>
            <a:r>
              <a:rPr lang="en-US" altLang="ja-JP" sz="3137" dirty="0">
                <a:gradFill>
                  <a:gsLst>
                    <a:gs pos="2917">
                      <a:schemeClr val="tx1"/>
                    </a:gs>
                    <a:gs pos="30000">
                      <a:schemeClr val="tx1"/>
                    </a:gs>
                  </a:gsLst>
                  <a:lin ang="5400000" scaled="0"/>
                </a:gradFill>
              </a:rPr>
              <a:t>Stream</a:t>
            </a:r>
          </a:p>
          <a:p>
            <a:pPr>
              <a:lnSpc>
                <a:spcPct val="90000"/>
              </a:lnSpc>
              <a:spcAft>
                <a:spcPts val="588"/>
              </a:spcAft>
            </a:pPr>
            <a:r>
              <a:rPr lang="en-US" altLang="ja-JP" sz="3137" dirty="0">
                <a:gradFill>
                  <a:gsLst>
                    <a:gs pos="2917">
                      <a:schemeClr val="tx1"/>
                    </a:gs>
                    <a:gs pos="30000">
                      <a:schemeClr val="tx1"/>
                    </a:gs>
                  </a:gsLst>
                  <a:lin ang="5400000" scaled="0"/>
                </a:gradFill>
              </a:rPr>
              <a:t>Analytics</a:t>
            </a:r>
            <a:endParaRPr lang="ja-JP" altLang="en-US" sz="3137" dirty="0" err="1">
              <a:gradFill>
                <a:gsLst>
                  <a:gs pos="2917">
                    <a:schemeClr val="tx1"/>
                  </a:gs>
                  <a:gs pos="30000">
                    <a:schemeClr val="tx1"/>
                  </a:gs>
                </a:gsLst>
                <a:lin ang="5400000" scaled="0"/>
              </a:gradFill>
            </a:endParaRPr>
          </a:p>
        </p:txBody>
      </p:sp>
      <p:pic>
        <p:nvPicPr>
          <p:cNvPr id="6" name="図 5"/>
          <p:cNvPicPr>
            <a:picLocks noChangeAspect="1"/>
          </p:cNvPicPr>
          <p:nvPr/>
        </p:nvPicPr>
        <p:blipFill>
          <a:blip r:embed="rId4"/>
          <a:stretch>
            <a:fillRect/>
          </a:stretch>
        </p:blipFill>
        <p:spPr>
          <a:xfrm>
            <a:off x="5586898" y="5913261"/>
            <a:ext cx="605682" cy="605682"/>
          </a:xfrm>
          <a:prstGeom prst="rect">
            <a:avLst/>
          </a:prstGeom>
        </p:spPr>
      </p:pic>
      <p:grpSp>
        <p:nvGrpSpPr>
          <p:cNvPr id="7" name="グループ化 6"/>
          <p:cNvGrpSpPr/>
          <p:nvPr/>
        </p:nvGrpSpPr>
        <p:grpSpPr>
          <a:xfrm>
            <a:off x="4488590" y="4634311"/>
            <a:ext cx="635332" cy="303351"/>
            <a:chOff x="2689845" y="4067159"/>
            <a:chExt cx="648072" cy="309434"/>
          </a:xfrm>
        </p:grpSpPr>
        <p:sp>
          <p:nvSpPr>
            <p:cNvPr id="8" name="正方形/長方形 7"/>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2017</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正方形/長方形 8"/>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グループ化 9"/>
          <p:cNvGrpSpPr/>
          <p:nvPr/>
        </p:nvGrpSpPr>
        <p:grpSpPr>
          <a:xfrm>
            <a:off x="4853075" y="5019004"/>
            <a:ext cx="635332" cy="303351"/>
            <a:chOff x="2689845" y="4067159"/>
            <a:chExt cx="648072" cy="309434"/>
          </a:xfrm>
        </p:grpSpPr>
        <p:sp>
          <p:nvSpPr>
            <p:cNvPr id="11" name="正方形/長方形 10"/>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05</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正方形/長方形 11"/>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グループ化 12"/>
          <p:cNvGrpSpPr/>
          <p:nvPr/>
        </p:nvGrpSpPr>
        <p:grpSpPr>
          <a:xfrm>
            <a:off x="5295124" y="5406127"/>
            <a:ext cx="635332" cy="303351"/>
            <a:chOff x="2689845" y="4067159"/>
            <a:chExt cx="648072" cy="309434"/>
          </a:xfrm>
        </p:grpSpPr>
        <p:sp>
          <p:nvSpPr>
            <p:cNvPr id="14" name="正方形/長方形 13"/>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24</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正方形/長方形 14"/>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グループ化 15"/>
          <p:cNvGrpSpPr/>
          <p:nvPr/>
        </p:nvGrpSpPr>
        <p:grpSpPr>
          <a:xfrm>
            <a:off x="6212827" y="5425627"/>
            <a:ext cx="635332" cy="303351"/>
            <a:chOff x="2689845" y="4067159"/>
            <a:chExt cx="648072" cy="309434"/>
          </a:xfrm>
        </p:grpSpPr>
        <p:sp>
          <p:nvSpPr>
            <p:cNvPr id="17" name="正方形/長方形 16"/>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05</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正方形/長方形 17"/>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グループ化 18"/>
          <p:cNvGrpSpPr/>
          <p:nvPr/>
        </p:nvGrpSpPr>
        <p:grpSpPr>
          <a:xfrm>
            <a:off x="6636381" y="5818068"/>
            <a:ext cx="635332" cy="303351"/>
            <a:chOff x="2689845" y="4067159"/>
            <a:chExt cx="648072" cy="309434"/>
          </a:xfrm>
        </p:grpSpPr>
        <p:sp>
          <p:nvSpPr>
            <p:cNvPr id="20" name="正方形/長方形 19"/>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40</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正方形/長方形 20"/>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グループ化 21"/>
          <p:cNvGrpSpPr/>
          <p:nvPr/>
        </p:nvGrpSpPr>
        <p:grpSpPr>
          <a:xfrm>
            <a:off x="6636381" y="6160117"/>
            <a:ext cx="635332" cy="303351"/>
            <a:chOff x="2689845" y="4067159"/>
            <a:chExt cx="648072" cy="309434"/>
          </a:xfrm>
        </p:grpSpPr>
        <p:sp>
          <p:nvSpPr>
            <p:cNvPr id="23" name="正方形/長方形 22"/>
            <p:cNvSpPr/>
            <p:nvPr/>
          </p:nvSpPr>
          <p:spPr bwMode="auto">
            <a:xfrm>
              <a:off x="2689845" y="4112878"/>
              <a:ext cx="648072" cy="263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176" dirty="0">
                  <a:gradFill>
                    <a:gsLst>
                      <a:gs pos="0">
                        <a:srgbClr val="FFFFFF"/>
                      </a:gs>
                      <a:gs pos="100000">
                        <a:srgbClr val="FFFFFF"/>
                      </a:gs>
                    </a:gsLst>
                    <a:lin ang="5400000" scaled="0"/>
                  </a:gradFill>
                  <a:ea typeface="Segoe UI" pitchFamily="34" charset="0"/>
                  <a:cs typeface="Segoe UI" pitchFamily="34" charset="0"/>
                </a:rPr>
                <a:t>50</a:t>
              </a:r>
              <a:endParaRPr lang="ja-JP" altLang="en-US" sz="1176"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正方形/長方形 23"/>
            <p:cNvSpPr/>
            <p:nvPr/>
          </p:nvSpPr>
          <p:spPr bwMode="auto">
            <a:xfrm>
              <a:off x="2689845" y="4067159"/>
              <a:ext cx="216024"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5" name="コネクタ: カギ線 24"/>
          <p:cNvCxnSpPr>
            <a:stCxn id="8" idx="2"/>
            <a:endCxn id="11" idx="1"/>
          </p:cNvCxnSpPr>
          <p:nvPr/>
        </p:nvCxnSpPr>
        <p:spPr>
          <a:xfrm rot="16200000" flipH="1">
            <a:off x="4701952" y="5041967"/>
            <a:ext cx="255428" cy="4681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コネクタ: カギ線 25"/>
          <p:cNvCxnSpPr>
            <a:stCxn id="11" idx="2"/>
            <a:endCxn id="14" idx="1"/>
          </p:cNvCxnSpPr>
          <p:nvPr/>
        </p:nvCxnSpPr>
        <p:spPr>
          <a:xfrm rot="16200000" flipH="1">
            <a:off x="5104004" y="5389092"/>
            <a:ext cx="257857" cy="124383"/>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コネクタ: カギ線 26"/>
          <p:cNvCxnSpPr>
            <a:stCxn id="14" idx="3"/>
            <a:endCxn id="17" idx="1"/>
          </p:cNvCxnSpPr>
          <p:nvPr/>
        </p:nvCxnSpPr>
        <p:spPr>
          <a:xfrm>
            <a:off x="5930456" y="5580213"/>
            <a:ext cx="282370" cy="19500"/>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コネクタ: カギ線 27"/>
          <p:cNvCxnSpPr>
            <a:stCxn id="17" idx="2"/>
            <a:endCxn id="20" idx="1"/>
          </p:cNvCxnSpPr>
          <p:nvPr/>
        </p:nvCxnSpPr>
        <p:spPr>
          <a:xfrm rot="16200000" flipH="1">
            <a:off x="6451848" y="5807622"/>
            <a:ext cx="263177" cy="10588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コネクタ: カギ線 28"/>
          <p:cNvCxnSpPr>
            <a:stCxn id="17" idx="2"/>
            <a:endCxn id="23" idx="1"/>
          </p:cNvCxnSpPr>
          <p:nvPr/>
        </p:nvCxnSpPr>
        <p:spPr>
          <a:xfrm rot="16200000" flipH="1">
            <a:off x="6280825" y="5978645"/>
            <a:ext cx="605225" cy="10588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6743124" y="4989932"/>
            <a:ext cx="5014880" cy="561211"/>
          </a:xfrm>
          <a:prstGeom prst="rect">
            <a:avLst/>
          </a:prstGeom>
          <a:noFill/>
        </p:spPr>
        <p:txBody>
          <a:bodyPr wrap="none" lIns="179285" tIns="143428" rIns="179285" bIns="143428" rtlCol="0">
            <a:spAutoFit/>
          </a:bodyPr>
          <a:lstStyle/>
          <a:p>
            <a:pPr>
              <a:lnSpc>
                <a:spcPct val="90000"/>
              </a:lnSpc>
              <a:spcAft>
                <a:spcPts val="588"/>
              </a:spcAft>
            </a:pPr>
            <a:r>
              <a:rPr lang="en-US" altLang="ja-JP" sz="1961" dirty="0">
                <a:gradFill>
                  <a:gsLst>
                    <a:gs pos="2917">
                      <a:schemeClr val="tx1"/>
                    </a:gs>
                    <a:gs pos="30000">
                      <a:schemeClr val="tx1"/>
                    </a:gs>
                  </a:gsLst>
                  <a:lin ang="5400000" scaled="0"/>
                </a:gradFill>
              </a:rPr>
              <a:t>※</a:t>
            </a:r>
            <a:r>
              <a:rPr lang="ja-JP" altLang="en-US" sz="1961" dirty="0">
                <a:gradFill>
                  <a:gsLst>
                    <a:gs pos="2917">
                      <a:schemeClr val="tx1"/>
                    </a:gs>
                    <a:gs pos="30000">
                      <a:schemeClr val="tx1"/>
                    </a:gs>
                  </a:gsLst>
                  <a:lin ang="5400000" scaled="0"/>
                </a:gradFill>
              </a:rPr>
              <a:t>パスパターン指定の場合：</a:t>
            </a:r>
            <a:r>
              <a:rPr lang="en-US" altLang="ja-JP" sz="1961" dirty="0">
                <a:gradFill>
                  <a:gsLst>
                    <a:gs pos="2917">
                      <a:schemeClr val="tx1"/>
                    </a:gs>
                    <a:gs pos="30000">
                      <a:schemeClr val="tx1"/>
                    </a:gs>
                  </a:gsLst>
                  <a:lin ang="5400000" scaled="0"/>
                </a:gradFill>
              </a:rPr>
              <a:t>{date}/{time}</a:t>
            </a:r>
            <a:endParaRPr lang="ja-JP" altLang="en-US" sz="1961" dirty="0">
              <a:gradFill>
                <a:gsLst>
                  <a:gs pos="2917">
                    <a:schemeClr val="tx1"/>
                  </a:gs>
                  <a:gs pos="30000">
                    <a:schemeClr val="tx1"/>
                  </a:gs>
                </a:gsLst>
                <a:lin ang="5400000" scaled="0"/>
              </a:gradFill>
            </a:endParaRPr>
          </a:p>
        </p:txBody>
      </p:sp>
      <p:pic>
        <p:nvPicPr>
          <p:cNvPr id="33" name="図 32"/>
          <p:cNvPicPr>
            <a:picLocks noChangeAspect="1"/>
          </p:cNvPicPr>
          <p:nvPr/>
        </p:nvPicPr>
        <p:blipFill>
          <a:blip r:embed="rId5"/>
          <a:stretch>
            <a:fillRect/>
          </a:stretch>
        </p:blipFill>
        <p:spPr>
          <a:xfrm>
            <a:off x="7352779" y="5690762"/>
            <a:ext cx="4024574" cy="681656"/>
          </a:xfrm>
          <a:prstGeom prst="rect">
            <a:avLst/>
          </a:prstGeom>
        </p:spPr>
      </p:pic>
      <p:cxnSp>
        <p:nvCxnSpPr>
          <p:cNvPr id="34" name="直線コネクタ 33"/>
          <p:cNvCxnSpPr/>
          <p:nvPr/>
        </p:nvCxnSpPr>
        <p:spPr>
          <a:xfrm flipH="1">
            <a:off x="3424653" y="4417295"/>
            <a:ext cx="832991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5" name="図 34"/>
          <p:cNvPicPr>
            <a:picLocks noChangeAspect="1"/>
          </p:cNvPicPr>
          <p:nvPr/>
        </p:nvPicPr>
        <p:blipFill>
          <a:blip r:embed="rId6"/>
          <a:stretch>
            <a:fillRect/>
          </a:stretch>
        </p:blipFill>
        <p:spPr>
          <a:xfrm>
            <a:off x="8568714" y="3603931"/>
            <a:ext cx="570818" cy="570818"/>
          </a:xfrm>
          <a:prstGeom prst="rect">
            <a:avLst/>
          </a:prstGeom>
        </p:spPr>
      </p:pic>
      <p:pic>
        <p:nvPicPr>
          <p:cNvPr id="36" name="図 35"/>
          <p:cNvPicPr>
            <a:picLocks noChangeAspect="1"/>
          </p:cNvPicPr>
          <p:nvPr/>
        </p:nvPicPr>
        <p:blipFill>
          <a:blip r:embed="rId7"/>
          <a:stretch>
            <a:fillRect/>
          </a:stretch>
        </p:blipFill>
        <p:spPr>
          <a:xfrm>
            <a:off x="7767491" y="3611726"/>
            <a:ext cx="570818" cy="570818"/>
          </a:xfrm>
          <a:prstGeom prst="rect">
            <a:avLst/>
          </a:prstGeom>
        </p:spPr>
      </p:pic>
      <p:pic>
        <p:nvPicPr>
          <p:cNvPr id="37" name="図 36"/>
          <p:cNvPicPr>
            <a:picLocks noChangeAspect="1"/>
          </p:cNvPicPr>
          <p:nvPr/>
        </p:nvPicPr>
        <p:blipFill>
          <a:blip r:embed="rId8"/>
          <a:stretch>
            <a:fillRect/>
          </a:stretch>
        </p:blipFill>
        <p:spPr>
          <a:xfrm>
            <a:off x="9950461" y="3611726"/>
            <a:ext cx="570818" cy="570818"/>
          </a:xfrm>
          <a:prstGeom prst="rect">
            <a:avLst/>
          </a:prstGeom>
        </p:spPr>
      </p:pic>
      <p:pic>
        <p:nvPicPr>
          <p:cNvPr id="38" name="図 37"/>
          <p:cNvPicPr>
            <a:picLocks noChangeAspect="1"/>
          </p:cNvPicPr>
          <p:nvPr/>
        </p:nvPicPr>
        <p:blipFill>
          <a:blip r:embed="rId9"/>
          <a:stretch>
            <a:fillRect/>
          </a:stretch>
        </p:blipFill>
        <p:spPr>
          <a:xfrm>
            <a:off x="9255299" y="3609146"/>
            <a:ext cx="570818" cy="570818"/>
          </a:xfrm>
          <a:prstGeom prst="rect">
            <a:avLst/>
          </a:prstGeom>
        </p:spPr>
      </p:pic>
      <p:cxnSp>
        <p:nvCxnSpPr>
          <p:cNvPr id="39" name="直線コネクタ 38"/>
          <p:cNvCxnSpPr/>
          <p:nvPr/>
        </p:nvCxnSpPr>
        <p:spPr>
          <a:xfrm flipH="1">
            <a:off x="3424653" y="3358408"/>
            <a:ext cx="832991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0" name="図 39"/>
          <p:cNvPicPr>
            <a:picLocks noChangeAspect="1"/>
          </p:cNvPicPr>
          <p:nvPr/>
        </p:nvPicPr>
        <p:blipFill>
          <a:blip r:embed="rId10"/>
          <a:stretch>
            <a:fillRect/>
          </a:stretch>
        </p:blipFill>
        <p:spPr>
          <a:xfrm>
            <a:off x="8884830" y="2638347"/>
            <a:ext cx="570818" cy="570818"/>
          </a:xfrm>
          <a:prstGeom prst="rect">
            <a:avLst/>
          </a:prstGeom>
        </p:spPr>
      </p:pic>
      <p:cxnSp>
        <p:nvCxnSpPr>
          <p:cNvPr id="41" name="直線コネクタ 40"/>
          <p:cNvCxnSpPr/>
          <p:nvPr/>
        </p:nvCxnSpPr>
        <p:spPr>
          <a:xfrm flipH="1">
            <a:off x="3424653" y="2457700"/>
            <a:ext cx="832991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2" name="図 41"/>
          <p:cNvPicPr>
            <a:picLocks noChangeAspect="1"/>
          </p:cNvPicPr>
          <p:nvPr/>
        </p:nvPicPr>
        <p:blipFill>
          <a:blip r:embed="rId11"/>
          <a:stretch>
            <a:fillRect/>
          </a:stretch>
        </p:blipFill>
        <p:spPr>
          <a:xfrm>
            <a:off x="7988873" y="1519383"/>
            <a:ext cx="570818" cy="570818"/>
          </a:xfrm>
          <a:prstGeom prst="rect">
            <a:avLst/>
          </a:prstGeom>
        </p:spPr>
      </p:pic>
      <p:pic>
        <p:nvPicPr>
          <p:cNvPr id="43" name="図 42"/>
          <p:cNvPicPr>
            <a:picLocks noChangeAspect="1"/>
          </p:cNvPicPr>
          <p:nvPr/>
        </p:nvPicPr>
        <p:blipFill>
          <a:blip r:embed="rId12"/>
          <a:stretch>
            <a:fillRect/>
          </a:stretch>
        </p:blipFill>
        <p:spPr>
          <a:xfrm>
            <a:off x="8679746" y="1519383"/>
            <a:ext cx="570818" cy="570818"/>
          </a:xfrm>
          <a:prstGeom prst="rect">
            <a:avLst/>
          </a:prstGeom>
        </p:spPr>
      </p:pic>
      <p:pic>
        <p:nvPicPr>
          <p:cNvPr id="44" name="図 43"/>
          <p:cNvPicPr>
            <a:picLocks noChangeAspect="1"/>
          </p:cNvPicPr>
          <p:nvPr/>
        </p:nvPicPr>
        <p:blipFill>
          <a:blip r:embed="rId13"/>
          <a:stretch>
            <a:fillRect/>
          </a:stretch>
        </p:blipFill>
        <p:spPr>
          <a:xfrm>
            <a:off x="9370620" y="1505922"/>
            <a:ext cx="570818" cy="570818"/>
          </a:xfrm>
          <a:prstGeom prst="rect">
            <a:avLst/>
          </a:prstGeom>
        </p:spPr>
      </p:pic>
      <p:sp>
        <p:nvSpPr>
          <p:cNvPr id="46" name="矢印: 山形 45"/>
          <p:cNvSpPr/>
          <p:nvPr/>
        </p:nvSpPr>
        <p:spPr bwMode="auto">
          <a:xfrm>
            <a:off x="2455288" y="2634069"/>
            <a:ext cx="475105" cy="158262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矢印: 山形 46"/>
          <p:cNvSpPr/>
          <p:nvPr/>
        </p:nvSpPr>
        <p:spPr bwMode="auto">
          <a:xfrm>
            <a:off x="2833780" y="2634069"/>
            <a:ext cx="475105" cy="1582629"/>
          </a:xfrm>
          <a:prstGeom prst="chevron">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矢印: 山形 47"/>
          <p:cNvSpPr/>
          <p:nvPr/>
        </p:nvSpPr>
        <p:spPr bwMode="auto">
          <a:xfrm>
            <a:off x="3186536" y="2641331"/>
            <a:ext cx="475105" cy="1582629"/>
          </a:xfrm>
          <a:prstGeom prst="chevron">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テキスト ボックス 48"/>
          <p:cNvSpPr txBox="1"/>
          <p:nvPr/>
        </p:nvSpPr>
        <p:spPr>
          <a:xfrm>
            <a:off x="5046660" y="4337386"/>
            <a:ext cx="926329"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Blob</a:t>
            </a:r>
            <a:endParaRPr lang="ja-JP" altLang="en-US" sz="2353" dirty="0" err="1">
              <a:gradFill>
                <a:gsLst>
                  <a:gs pos="2917">
                    <a:schemeClr val="tx1"/>
                  </a:gs>
                  <a:gs pos="30000">
                    <a:schemeClr val="tx1"/>
                  </a:gs>
                </a:gsLst>
                <a:lin ang="5400000" scaled="0"/>
              </a:gradFill>
            </a:endParaRPr>
          </a:p>
        </p:txBody>
      </p:sp>
      <p:sp>
        <p:nvSpPr>
          <p:cNvPr id="51" name="テキスト ボックス 50"/>
          <p:cNvSpPr txBox="1"/>
          <p:nvPr/>
        </p:nvSpPr>
        <p:spPr>
          <a:xfrm>
            <a:off x="4709067" y="3472966"/>
            <a:ext cx="2859172" cy="624573"/>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ストレージ、</a:t>
            </a:r>
            <a:r>
              <a:rPr lang="en-US" altLang="ja-JP" sz="2353" dirty="0">
                <a:gradFill>
                  <a:gsLst>
                    <a:gs pos="2917">
                      <a:schemeClr val="tx1"/>
                    </a:gs>
                    <a:gs pos="30000">
                      <a:schemeClr val="tx1"/>
                    </a:gs>
                  </a:gsLst>
                  <a:lin ang="5400000" scaled="0"/>
                </a:gradFill>
              </a:rPr>
              <a:t>DB</a:t>
            </a:r>
            <a:r>
              <a:rPr lang="ja-JP" altLang="en-US" sz="2353" dirty="0">
                <a:gradFill>
                  <a:gsLst>
                    <a:gs pos="2917">
                      <a:schemeClr val="tx1"/>
                    </a:gs>
                    <a:gs pos="30000">
                      <a:schemeClr val="tx1"/>
                    </a:gs>
                  </a:gsLst>
                  <a:lin ang="5400000" scaled="0"/>
                </a:gradFill>
              </a:rPr>
              <a:t>系</a:t>
            </a:r>
            <a:endParaRPr lang="en-US" altLang="ja-JP" sz="2353" dirty="0">
              <a:gradFill>
                <a:gsLst>
                  <a:gs pos="2917">
                    <a:schemeClr val="tx1"/>
                  </a:gs>
                  <a:gs pos="30000">
                    <a:schemeClr val="tx1"/>
                  </a:gs>
                </a:gsLst>
                <a:lin ang="5400000" scaled="0"/>
              </a:gradFill>
            </a:endParaRPr>
          </a:p>
        </p:txBody>
      </p:sp>
      <p:sp>
        <p:nvSpPr>
          <p:cNvPr id="52" name="テキスト ボックス 51"/>
          <p:cNvSpPr txBox="1"/>
          <p:nvPr/>
        </p:nvSpPr>
        <p:spPr>
          <a:xfrm>
            <a:off x="4736526" y="2414262"/>
            <a:ext cx="4284514" cy="1016818"/>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gradFill>
                  <a:gsLst>
                    <a:gs pos="2917">
                      <a:schemeClr val="tx1"/>
                    </a:gs>
                    <a:gs pos="30000">
                      <a:schemeClr val="tx1"/>
                    </a:gs>
                  </a:gsLst>
                  <a:lin ang="5400000" scaled="0"/>
                </a:gradFill>
              </a:rPr>
              <a:t>Power</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BI</a:t>
            </a:r>
          </a:p>
          <a:p>
            <a:pPr>
              <a:lnSpc>
                <a:spcPct val="90000"/>
              </a:lnSpc>
              <a:spcAft>
                <a:spcPts val="588"/>
              </a:spcAft>
            </a:pPr>
            <a:r>
              <a:rPr lang="ja-JP" altLang="en-US" sz="2353" dirty="0">
                <a:gradFill>
                  <a:gsLst>
                    <a:gs pos="2917">
                      <a:schemeClr val="tx1"/>
                    </a:gs>
                    <a:gs pos="30000">
                      <a:schemeClr val="tx1"/>
                    </a:gs>
                  </a:gsLst>
                  <a:lin ang="5400000" scaled="0"/>
                </a:gradFill>
              </a:rPr>
              <a:t>ストリーミングデータセット</a:t>
            </a:r>
          </a:p>
        </p:txBody>
      </p:sp>
      <p:sp>
        <p:nvSpPr>
          <p:cNvPr id="53" name="テキスト ボックス 52"/>
          <p:cNvSpPr txBox="1"/>
          <p:nvPr/>
        </p:nvSpPr>
        <p:spPr>
          <a:xfrm>
            <a:off x="4806256" y="1355376"/>
            <a:ext cx="3077609" cy="10168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メッセージング系</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ja-JP" altLang="en-US" sz="2353" dirty="0">
                <a:gradFill>
                  <a:gsLst>
                    <a:gs pos="2917">
                      <a:schemeClr val="tx1"/>
                    </a:gs>
                    <a:gs pos="30000">
                      <a:schemeClr val="tx1"/>
                    </a:gs>
                  </a:gsLst>
                  <a:lin ang="5400000" scaled="0"/>
                </a:gradFill>
              </a:rPr>
              <a:t>メッセージ毎に処理</a:t>
            </a:r>
          </a:p>
        </p:txBody>
      </p:sp>
      <p:sp>
        <p:nvSpPr>
          <p:cNvPr id="54" name="テキスト ボックス 53"/>
          <p:cNvSpPr txBox="1"/>
          <p:nvPr/>
        </p:nvSpPr>
        <p:spPr>
          <a:xfrm>
            <a:off x="10019572" y="1480553"/>
            <a:ext cx="2172429" cy="624573"/>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他サービスへ</a:t>
            </a:r>
          </a:p>
        </p:txBody>
      </p:sp>
      <p:sp>
        <p:nvSpPr>
          <p:cNvPr id="55" name="テキスト ボックス 54"/>
          <p:cNvSpPr txBox="1"/>
          <p:nvPr/>
        </p:nvSpPr>
        <p:spPr>
          <a:xfrm>
            <a:off x="9889072" y="2456148"/>
            <a:ext cx="2172429" cy="10168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リアルタイム</a:t>
            </a:r>
            <a:endParaRPr lang="en-US" altLang="ja-JP" sz="2353" dirty="0">
              <a:gradFill>
                <a:gsLst>
                  <a:gs pos="2917">
                    <a:schemeClr val="tx1"/>
                  </a:gs>
                  <a:gs pos="30000">
                    <a:schemeClr val="tx1"/>
                  </a:gs>
                </a:gsLst>
                <a:lin ang="5400000" scaled="0"/>
              </a:gradFill>
            </a:endParaRPr>
          </a:p>
          <a:p>
            <a:pPr>
              <a:lnSpc>
                <a:spcPct val="90000"/>
              </a:lnSpc>
              <a:spcAft>
                <a:spcPts val="588"/>
              </a:spcAft>
            </a:pPr>
            <a:r>
              <a:rPr lang="ja-JP" altLang="en-US" sz="2353" dirty="0">
                <a:gradFill>
                  <a:gsLst>
                    <a:gs pos="2917">
                      <a:schemeClr val="tx1"/>
                    </a:gs>
                    <a:gs pos="30000">
                      <a:schemeClr val="tx1"/>
                    </a:gs>
                  </a:gsLst>
                  <a:lin ang="5400000" scaled="0"/>
                </a:gradFill>
              </a:rPr>
              <a:t>で可視化</a:t>
            </a:r>
          </a:p>
        </p:txBody>
      </p:sp>
      <p:sp>
        <p:nvSpPr>
          <p:cNvPr id="56" name="テキスト ボックス 55"/>
          <p:cNvSpPr txBox="1"/>
          <p:nvPr/>
        </p:nvSpPr>
        <p:spPr>
          <a:xfrm>
            <a:off x="10337675" y="4142615"/>
            <a:ext cx="965524" cy="624573"/>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蓄積</a:t>
            </a:r>
          </a:p>
        </p:txBody>
      </p:sp>
      <p:sp>
        <p:nvSpPr>
          <p:cNvPr id="57" name="四角形: メモ 56"/>
          <p:cNvSpPr/>
          <p:nvPr/>
        </p:nvSpPr>
        <p:spPr bwMode="auto">
          <a:xfrm>
            <a:off x="214761" y="4527455"/>
            <a:ext cx="3638496" cy="1593966"/>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出力先の種類に合せ、</a:t>
            </a:r>
            <a:endParaRPr lang="en-US" altLang="ja-JP" sz="2353"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ja-JP" altLang="en-US" sz="2353" dirty="0">
                <a:gradFill>
                  <a:gsLst>
                    <a:gs pos="0">
                      <a:srgbClr val="FFFFFF"/>
                    </a:gs>
                    <a:gs pos="100000">
                      <a:srgbClr val="FFFFFF"/>
                    </a:gs>
                  </a:gsLst>
                  <a:lin ang="5400000" scaled="0"/>
                </a:gradFill>
                <a:ea typeface="Segoe UI" pitchFamily="34" charset="0"/>
                <a:cs typeface="Segoe UI" pitchFamily="34" charset="0"/>
              </a:rPr>
              <a:t>クエリでプロパティの追加が必要な場合あり</a:t>
            </a:r>
          </a:p>
        </p:txBody>
      </p:sp>
    </p:spTree>
    <p:extLst>
      <p:ext uri="{BB962C8B-B14F-4D97-AF65-F5344CB8AC3E}">
        <p14:creationId xmlns:p14="http://schemas.microsoft.com/office/powerpoint/2010/main" val="3042158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par>
                                <p:cTn id="86" presetID="10" presetClass="entr" presetSubtype="0" fill="hold"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500"/>
                                        <p:tgtEl>
                                          <p:spTgt spid="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par>
                                <p:cTn id="92" presetID="10" presetClass="entr" presetSubtype="0" fill="hold"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par>
                          <p:cTn id="98" fill="hold">
                            <p:stCondLst>
                              <p:cond delay="500"/>
                            </p:stCondLst>
                            <p:childTnLst>
                              <p:par>
                                <p:cTn id="99" presetID="42" presetClass="entr" presetSubtype="0" fill="hold" grpId="0" nodeType="after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1000"/>
                                        <p:tgtEl>
                                          <p:spTgt spid="57"/>
                                        </p:tgtEl>
                                      </p:cBhvr>
                                    </p:animEffect>
                                    <p:anim calcmode="lin" valueType="num">
                                      <p:cBhvr>
                                        <p:cTn id="102" dur="1000" fill="hold"/>
                                        <p:tgtEl>
                                          <p:spTgt spid="57"/>
                                        </p:tgtEl>
                                        <p:attrNameLst>
                                          <p:attrName>ppt_x</p:attrName>
                                        </p:attrNameLst>
                                      </p:cBhvr>
                                      <p:tavLst>
                                        <p:tav tm="0">
                                          <p:val>
                                            <p:strVal val="#ppt_x"/>
                                          </p:val>
                                        </p:tav>
                                        <p:tav tm="100000">
                                          <p:val>
                                            <p:strVal val="#ppt_x"/>
                                          </p:val>
                                        </p:tav>
                                      </p:tavLst>
                                    </p:anim>
                                    <p:anim calcmode="lin" valueType="num">
                                      <p:cBhvr>
                                        <p:cTn id="10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9" grpId="0"/>
      <p:bldP spid="51" grpId="0"/>
      <p:bldP spid="52" grpId="0"/>
      <p:bldP spid="53" grpId="0"/>
      <p:bldP spid="54" grpId="0"/>
      <p:bldP spid="55" grpId="0"/>
      <p:bldP spid="56" grpId="0"/>
      <p:bldP spid="5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F4A91-650B-4575-93A7-BAC27C98EE84}"/>
              </a:ext>
            </a:extLst>
          </p:cNvPr>
          <p:cNvSpPr>
            <a:spLocks noGrp="1"/>
          </p:cNvSpPr>
          <p:nvPr>
            <p:ph type="title"/>
          </p:nvPr>
        </p:nvSpPr>
        <p:spPr/>
        <p:txBody>
          <a:bodyPr>
            <a:normAutofit/>
          </a:bodyPr>
          <a:lstStyle/>
          <a:p>
            <a:r>
              <a:rPr lang="en-US" altLang="ja-JP" sz="5400" dirty="0">
                <a:solidFill>
                  <a:srgbClr val="FFFFFF"/>
                </a:solidFill>
                <a:latin typeface="メイリオ"/>
              </a:rPr>
              <a:t>6.</a:t>
            </a:r>
            <a:r>
              <a:rPr lang="ja-JP" altLang="en-US" sz="5400" dirty="0">
                <a:solidFill>
                  <a:srgbClr val="FFFFFF"/>
                </a:solidFill>
                <a:latin typeface="メイリオ"/>
              </a:rPr>
              <a:t> 抽出イベントの処理</a:t>
            </a:r>
          </a:p>
        </p:txBody>
      </p:sp>
      <p:sp>
        <p:nvSpPr>
          <p:cNvPr id="3" name="テキスト プレースホルダー 2">
            <a:extLst>
              <a:ext uri="{FF2B5EF4-FFF2-40B4-BE49-F238E27FC236}">
                <a16:creationId xmlns:a16="http://schemas.microsoft.com/office/drawing/2014/main" id="{DF59757A-47B5-46B3-8249-BF5809E71C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54E04A1-29C5-4D9F-945F-A77E468326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84F5BE-853B-463E-BD2A-CF66A7E28F35}" type="slidenum">
              <a:rPr kumimoji="1" lang="ja-JP" altLang="en-US" sz="1200" b="0" i="0" u="none" strike="noStrike" kern="1200" cap="none" spc="0" normalizeH="0" baseline="0" noProof="0" smtClean="0">
                <a:ln>
                  <a:noFill/>
                </a:ln>
                <a:solidFill>
                  <a:prstClr val="black">
                    <a:tint val="75000"/>
                  </a:prstClr>
                </a:solidFill>
                <a:effectLst/>
                <a:uLnTx/>
                <a:uFillTx/>
                <a:latin typeface="Segoe UI Light"/>
                <a:ea typeface="メイリオ"/>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1" lang="ja-JP" altLang="en-US" sz="1200" b="0" i="0" u="none" strike="noStrike" kern="1200" cap="none" spc="0" normalizeH="0" baseline="0" noProof="0">
              <a:ln>
                <a:noFill/>
              </a:ln>
              <a:solidFill>
                <a:prstClr val="black">
                  <a:tint val="75000"/>
                </a:prstClr>
              </a:solidFill>
              <a:effectLst/>
              <a:uLnTx/>
              <a:uFillTx/>
              <a:latin typeface="Segoe UI Light"/>
              <a:ea typeface="メイリオ"/>
              <a:cs typeface="+mn-cs"/>
            </a:endParaRPr>
          </a:p>
        </p:txBody>
      </p:sp>
    </p:spTree>
    <p:extLst>
      <p:ext uri="{BB962C8B-B14F-4D97-AF65-F5344CB8AC3E}">
        <p14:creationId xmlns:p14="http://schemas.microsoft.com/office/powerpoint/2010/main" val="21397767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6C830-3401-4D9E-8D7B-CB506922FAD0}"/>
              </a:ext>
            </a:extLst>
          </p:cNvPr>
          <p:cNvSpPr>
            <a:spLocks noGrp="1"/>
          </p:cNvSpPr>
          <p:nvPr>
            <p:ph type="title"/>
          </p:nvPr>
        </p:nvSpPr>
        <p:spPr/>
        <p:txBody>
          <a:bodyPr/>
          <a:lstStyle/>
          <a:p>
            <a:r>
              <a:rPr kumimoji="1" lang="ja-JP" altLang="en-US" dirty="0"/>
              <a:t>抽出イベントの処理</a:t>
            </a:r>
          </a:p>
        </p:txBody>
      </p:sp>
      <p:sp>
        <p:nvSpPr>
          <p:cNvPr id="3" name="コンテンツ プレースホルダー 2">
            <a:extLst>
              <a:ext uri="{FF2B5EF4-FFF2-40B4-BE49-F238E27FC236}">
                <a16:creationId xmlns:a16="http://schemas.microsoft.com/office/drawing/2014/main" id="{911B1625-3430-4CFA-9B53-98C198E98BE0}"/>
              </a:ext>
            </a:extLst>
          </p:cNvPr>
          <p:cNvSpPr>
            <a:spLocks noGrp="1"/>
          </p:cNvSpPr>
          <p:nvPr>
            <p:ph idx="1"/>
          </p:nvPr>
        </p:nvSpPr>
        <p:spPr/>
        <p:txBody>
          <a:bodyPr/>
          <a:lstStyle/>
          <a:p>
            <a:r>
              <a:rPr kumimoji="1" lang="en-US" altLang="ja-JP" dirty="0"/>
              <a:t>Azure</a:t>
            </a:r>
            <a:r>
              <a:rPr kumimoji="1" lang="ja-JP" altLang="en-US" dirty="0"/>
              <a:t> </a:t>
            </a:r>
            <a:r>
              <a:rPr kumimoji="1" lang="en-US" altLang="ja-JP" dirty="0"/>
              <a:t>Functions</a:t>
            </a:r>
            <a:r>
              <a:rPr kumimoji="1" lang="ja-JP" altLang="en-US" dirty="0" err="1"/>
              <a:t>で抽</a:t>
            </a:r>
            <a:r>
              <a:rPr kumimoji="1" lang="ja-JP" altLang="en-US" dirty="0"/>
              <a:t>出イベント</a:t>
            </a:r>
            <a:r>
              <a:rPr lang="ja-JP" altLang="en-US" dirty="0"/>
              <a:t>を受信する</a:t>
            </a:r>
            <a:endParaRPr lang="en-US" altLang="ja-JP" dirty="0"/>
          </a:p>
          <a:p>
            <a:pPr lvl="1"/>
            <a:r>
              <a:rPr lang="en-US" altLang="ja-JP" dirty="0"/>
              <a:t>Stream</a:t>
            </a:r>
            <a:r>
              <a:rPr lang="ja-JP" altLang="en-US" dirty="0"/>
              <a:t> </a:t>
            </a:r>
            <a:r>
              <a:rPr lang="en-US" altLang="ja-JP" dirty="0"/>
              <a:t>Analytics</a:t>
            </a:r>
            <a:r>
              <a:rPr lang="ja-JP" altLang="en-US" dirty="0"/>
              <a:t>から</a:t>
            </a:r>
            <a:r>
              <a:rPr lang="en-US" altLang="ja-JP" dirty="0"/>
              <a:t>Event</a:t>
            </a:r>
            <a:r>
              <a:rPr lang="ja-JP" altLang="en-US" dirty="0"/>
              <a:t> </a:t>
            </a:r>
            <a:r>
              <a:rPr lang="en-US" altLang="ja-JP" dirty="0"/>
              <a:t>Hub</a:t>
            </a:r>
            <a:r>
              <a:rPr lang="ja-JP" altLang="en-US" dirty="0"/>
              <a:t>に送信されたメッセージを、サーバーレスの</a:t>
            </a:r>
            <a:r>
              <a:rPr lang="en-US" altLang="ja-JP" dirty="0"/>
              <a:t>Azure</a:t>
            </a:r>
            <a:r>
              <a:rPr lang="ja-JP" altLang="en-US" dirty="0"/>
              <a:t> </a:t>
            </a:r>
            <a:r>
              <a:rPr lang="en-US" altLang="ja-JP" dirty="0"/>
              <a:t>Functions</a:t>
            </a:r>
            <a:r>
              <a:rPr lang="ja-JP" altLang="en-US" dirty="0"/>
              <a:t>で受信するロジックを作成します</a:t>
            </a:r>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452D63EE-C74F-4B2A-B571-81EA33C3E513}"/>
              </a:ext>
            </a:extLst>
          </p:cNvPr>
          <p:cNvSpPr>
            <a:spLocks noGrp="1"/>
          </p:cNvSpPr>
          <p:nvPr>
            <p:ph type="sldNum" sz="quarter" idx="12"/>
          </p:nvPr>
        </p:nvSpPr>
        <p:spPr/>
        <p:txBody>
          <a:bodyPr/>
          <a:lstStyle/>
          <a:p>
            <a:fld id="{6F84F5BE-853B-463E-BD2A-CF66A7E28F35}" type="slidenum">
              <a:rPr kumimoji="1" lang="ja-JP" altLang="en-US" smtClean="0"/>
              <a:t>133</a:t>
            </a:fld>
            <a:endParaRPr kumimoji="1" lang="ja-JP" altLang="en-US"/>
          </a:p>
        </p:txBody>
      </p:sp>
      <p:sp>
        <p:nvSpPr>
          <p:cNvPr id="5" name="Oval 209">
            <a:extLst>
              <a:ext uri="{FF2B5EF4-FFF2-40B4-BE49-F238E27FC236}">
                <a16:creationId xmlns:a16="http://schemas.microsoft.com/office/drawing/2014/main" id="{B054C6E6-2D4D-4596-A316-3FA82EBFE1DD}"/>
              </a:ext>
            </a:extLst>
          </p:cNvPr>
          <p:cNvSpPr>
            <a:spLocks noChangeAspect="1"/>
          </p:cNvSpPr>
          <p:nvPr/>
        </p:nvSpPr>
        <p:spPr bwMode="auto">
          <a:xfrm>
            <a:off x="3290751" y="1981414"/>
            <a:ext cx="7452131" cy="4701542"/>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 </a:t>
            </a:r>
            <a:r>
              <a:rPr kumimoji="0" lang="en-US" altLang="ja-JP"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Azure</a:t>
            </a:r>
            <a:endParaRPr kumimoji="0" lang="en-US"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endParaRPr>
          </a:p>
        </p:txBody>
      </p:sp>
      <p:sp>
        <p:nvSpPr>
          <p:cNvPr id="6" name="Rectangle 36">
            <a:extLst>
              <a:ext uri="{FF2B5EF4-FFF2-40B4-BE49-F238E27FC236}">
                <a16:creationId xmlns:a16="http://schemas.microsoft.com/office/drawing/2014/main" id="{662811A0-86A7-4692-815E-E978C2DBF61D}"/>
              </a:ext>
            </a:extLst>
          </p:cNvPr>
          <p:cNvSpPr>
            <a:spLocks noChangeAspect="1"/>
          </p:cNvSpPr>
          <p:nvPr/>
        </p:nvSpPr>
        <p:spPr>
          <a:xfrm>
            <a:off x="2176236" y="4631028"/>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 name="テキスト ボックス 6">
            <a:extLst>
              <a:ext uri="{FF2B5EF4-FFF2-40B4-BE49-F238E27FC236}">
                <a16:creationId xmlns:a16="http://schemas.microsoft.com/office/drawing/2014/main" id="{BCAD72AF-0A60-4CD4-86B3-91800ADBE36B}"/>
              </a:ext>
            </a:extLst>
          </p:cNvPr>
          <p:cNvSpPr txBox="1"/>
          <p:nvPr/>
        </p:nvSpPr>
        <p:spPr>
          <a:xfrm>
            <a:off x="2531740" y="5244687"/>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8" name="図 7">
            <a:extLst>
              <a:ext uri="{FF2B5EF4-FFF2-40B4-BE49-F238E27FC236}">
                <a16:creationId xmlns:a16="http://schemas.microsoft.com/office/drawing/2014/main" id="{401000A9-758A-4D83-8C83-73D435677E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4183" y="4547456"/>
            <a:ext cx="786579" cy="786579"/>
          </a:xfrm>
          <a:prstGeom prst="rect">
            <a:avLst/>
          </a:prstGeom>
        </p:spPr>
      </p:pic>
      <p:pic>
        <p:nvPicPr>
          <p:cNvPr id="9" name="Picture 1">
            <a:extLst>
              <a:ext uri="{FF2B5EF4-FFF2-40B4-BE49-F238E27FC236}">
                <a16:creationId xmlns:a16="http://schemas.microsoft.com/office/drawing/2014/main" id="{1D47E97B-9499-4865-B7CD-73B74D3E1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75" y="4608300"/>
            <a:ext cx="622339" cy="664892"/>
          </a:xfrm>
          <a:prstGeom prst="rect">
            <a:avLst/>
          </a:prstGeom>
        </p:spPr>
      </p:pic>
      <p:cxnSp>
        <p:nvCxnSpPr>
          <p:cNvPr id="10" name="直線矢印コネクタ 164">
            <a:extLst>
              <a:ext uri="{FF2B5EF4-FFF2-40B4-BE49-F238E27FC236}">
                <a16:creationId xmlns:a16="http://schemas.microsoft.com/office/drawing/2014/main" id="{BAA816E1-46B6-4F0D-BD10-A94E6EE0EF90}"/>
              </a:ext>
            </a:extLst>
          </p:cNvPr>
          <p:cNvCxnSpPr>
            <a:cxnSpLocks/>
            <a:stCxn id="9" idx="3"/>
            <a:endCxn id="8" idx="1"/>
          </p:cNvCxnSpPr>
          <p:nvPr/>
        </p:nvCxnSpPr>
        <p:spPr>
          <a:xfrm>
            <a:off x="5041814" y="4940746"/>
            <a:ext cx="64236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直線矢印コネクタ 164">
            <a:extLst>
              <a:ext uri="{FF2B5EF4-FFF2-40B4-BE49-F238E27FC236}">
                <a16:creationId xmlns:a16="http://schemas.microsoft.com/office/drawing/2014/main" id="{846D75B8-8FA5-476B-9259-07DB94A660F7}"/>
              </a:ext>
            </a:extLst>
          </p:cNvPr>
          <p:cNvCxnSpPr>
            <a:cxnSpLocks/>
            <a:endCxn id="9" idx="1"/>
          </p:cNvCxnSpPr>
          <p:nvPr/>
        </p:nvCxnSpPr>
        <p:spPr>
          <a:xfrm flipV="1">
            <a:off x="3031769" y="4940746"/>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2" name="図 11">
            <a:extLst>
              <a:ext uri="{FF2B5EF4-FFF2-40B4-BE49-F238E27FC236}">
                <a16:creationId xmlns:a16="http://schemas.microsoft.com/office/drawing/2014/main" id="{970D9F7F-C6DD-4693-AAE4-E22AF63C80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2474" y="3335736"/>
            <a:ext cx="780290" cy="780290"/>
          </a:xfrm>
          <a:prstGeom prst="rect">
            <a:avLst/>
          </a:prstGeom>
        </p:spPr>
      </p:pic>
      <p:cxnSp>
        <p:nvCxnSpPr>
          <p:cNvPr id="13" name="直線矢印コネクタ 164">
            <a:extLst>
              <a:ext uri="{FF2B5EF4-FFF2-40B4-BE49-F238E27FC236}">
                <a16:creationId xmlns:a16="http://schemas.microsoft.com/office/drawing/2014/main" id="{5905D42C-7DD3-413B-AC93-1373671FF053}"/>
              </a:ext>
            </a:extLst>
          </p:cNvPr>
          <p:cNvCxnSpPr>
            <a:cxnSpLocks/>
            <a:stCxn id="8" idx="0"/>
            <a:endCxn id="12" idx="2"/>
          </p:cNvCxnSpPr>
          <p:nvPr/>
        </p:nvCxnSpPr>
        <p:spPr>
          <a:xfrm flipH="1" flipV="1">
            <a:off x="6072619" y="4116026"/>
            <a:ext cx="4854" cy="431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4" name="テキスト ボックス 13">
            <a:extLst>
              <a:ext uri="{FF2B5EF4-FFF2-40B4-BE49-F238E27FC236}">
                <a16:creationId xmlns:a16="http://schemas.microsoft.com/office/drawing/2014/main" id="{66CE16EE-BF3D-48FC-A531-078287239C3E}"/>
              </a:ext>
            </a:extLst>
          </p:cNvPr>
          <p:cNvSpPr txBox="1"/>
          <p:nvPr/>
        </p:nvSpPr>
        <p:spPr>
          <a:xfrm>
            <a:off x="5673902" y="5288758"/>
            <a:ext cx="1877437" cy="276999"/>
          </a:xfrm>
          <a:prstGeom prst="rect">
            <a:avLst/>
          </a:prstGeom>
          <a:noFill/>
        </p:spPr>
        <p:txBody>
          <a:bodyPr wrap="none" rtlCol="0">
            <a:spAutoFit/>
          </a:bodyPr>
          <a:lstStyle/>
          <a:p>
            <a:r>
              <a:rPr kumimoji="1" lang="ja-JP" altLang="en-US" sz="1200" dirty="0"/>
              <a:t>リアルタイムデータ分析</a:t>
            </a:r>
          </a:p>
        </p:txBody>
      </p:sp>
      <p:sp>
        <p:nvSpPr>
          <p:cNvPr id="15" name="テキスト ボックス 14">
            <a:extLst>
              <a:ext uri="{FF2B5EF4-FFF2-40B4-BE49-F238E27FC236}">
                <a16:creationId xmlns:a16="http://schemas.microsoft.com/office/drawing/2014/main" id="{90547F5B-500F-4AEF-B85B-0DBDBC4F4480}"/>
              </a:ext>
            </a:extLst>
          </p:cNvPr>
          <p:cNvSpPr txBox="1"/>
          <p:nvPr/>
        </p:nvSpPr>
        <p:spPr>
          <a:xfrm>
            <a:off x="6111422" y="4177234"/>
            <a:ext cx="1723549" cy="276999"/>
          </a:xfrm>
          <a:prstGeom prst="rect">
            <a:avLst/>
          </a:prstGeom>
          <a:noFill/>
        </p:spPr>
        <p:txBody>
          <a:bodyPr wrap="none" rtlCol="0">
            <a:spAutoFit/>
          </a:bodyPr>
          <a:lstStyle/>
          <a:p>
            <a:r>
              <a:rPr kumimoji="1" lang="ja-JP" altLang="en-US" sz="1200"/>
              <a:t>条件合致イベント抽出</a:t>
            </a:r>
          </a:p>
        </p:txBody>
      </p:sp>
      <p:sp>
        <p:nvSpPr>
          <p:cNvPr id="16" name="テキスト ボックス 15">
            <a:extLst>
              <a:ext uri="{FF2B5EF4-FFF2-40B4-BE49-F238E27FC236}">
                <a16:creationId xmlns:a16="http://schemas.microsoft.com/office/drawing/2014/main" id="{39EF9718-DE9C-4940-96FB-0DDB26CEC7A2}"/>
              </a:ext>
            </a:extLst>
          </p:cNvPr>
          <p:cNvSpPr txBox="1"/>
          <p:nvPr/>
        </p:nvSpPr>
        <p:spPr>
          <a:xfrm>
            <a:off x="5168733" y="5945021"/>
            <a:ext cx="1107996" cy="276999"/>
          </a:xfrm>
          <a:prstGeom prst="rect">
            <a:avLst/>
          </a:prstGeom>
          <a:noFill/>
        </p:spPr>
        <p:txBody>
          <a:bodyPr wrap="none" rtlCol="0">
            <a:spAutoFit/>
          </a:bodyPr>
          <a:lstStyle/>
          <a:p>
            <a:r>
              <a:rPr kumimoji="1" lang="ja-JP" altLang="en-US" sz="1200" dirty="0"/>
              <a:t>データの蓄積</a:t>
            </a:r>
          </a:p>
        </p:txBody>
      </p:sp>
      <p:pic>
        <p:nvPicPr>
          <p:cNvPr id="17" name="図 16" descr="屋外, 標識, 空, 停止 が含まれている画像&#10;&#10;自動的に生成された説明">
            <a:extLst>
              <a:ext uri="{FF2B5EF4-FFF2-40B4-BE49-F238E27FC236}">
                <a16:creationId xmlns:a16="http://schemas.microsoft.com/office/drawing/2014/main" id="{10AB47B8-8348-4AA2-8B03-FDFD6BD04A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0498" y="5601532"/>
            <a:ext cx="780290" cy="780290"/>
          </a:xfrm>
          <a:prstGeom prst="rect">
            <a:avLst/>
          </a:prstGeom>
        </p:spPr>
      </p:pic>
      <p:cxnSp>
        <p:nvCxnSpPr>
          <p:cNvPr id="18" name="直線矢印コネクタ 164">
            <a:extLst>
              <a:ext uri="{FF2B5EF4-FFF2-40B4-BE49-F238E27FC236}">
                <a16:creationId xmlns:a16="http://schemas.microsoft.com/office/drawing/2014/main" id="{7BA54AE9-A2B9-4681-8AFC-1D06AF11BA1C}"/>
              </a:ext>
            </a:extLst>
          </p:cNvPr>
          <p:cNvCxnSpPr>
            <a:cxnSpLocks/>
            <a:stCxn id="9" idx="2"/>
            <a:endCxn id="17" idx="0"/>
          </p:cNvCxnSpPr>
          <p:nvPr/>
        </p:nvCxnSpPr>
        <p:spPr>
          <a:xfrm flipH="1">
            <a:off x="4730643" y="5273192"/>
            <a:ext cx="2" cy="3283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図 18">
            <a:extLst>
              <a:ext uri="{FF2B5EF4-FFF2-40B4-BE49-F238E27FC236}">
                <a16:creationId xmlns:a16="http://schemas.microsoft.com/office/drawing/2014/main" id="{DF77EFD8-2D02-4258-9B17-75CD7C6C7E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6816" y="3335736"/>
            <a:ext cx="780290" cy="780290"/>
          </a:xfrm>
          <a:prstGeom prst="rect">
            <a:avLst/>
          </a:prstGeom>
        </p:spPr>
      </p:pic>
      <p:cxnSp>
        <p:nvCxnSpPr>
          <p:cNvPr id="20" name="直線矢印コネクタ 164">
            <a:extLst>
              <a:ext uri="{FF2B5EF4-FFF2-40B4-BE49-F238E27FC236}">
                <a16:creationId xmlns:a16="http://schemas.microsoft.com/office/drawing/2014/main" id="{A03A1FAE-91C3-4F7E-9A5D-D0E111882232}"/>
              </a:ext>
            </a:extLst>
          </p:cNvPr>
          <p:cNvCxnSpPr>
            <a:cxnSpLocks/>
            <a:stCxn id="12" idx="3"/>
            <a:endCxn id="19" idx="1"/>
          </p:cNvCxnSpPr>
          <p:nvPr/>
        </p:nvCxnSpPr>
        <p:spPr>
          <a:xfrm>
            <a:off x="6462764" y="3725881"/>
            <a:ext cx="55405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テキスト ボックス 22">
            <a:extLst>
              <a:ext uri="{FF2B5EF4-FFF2-40B4-BE49-F238E27FC236}">
                <a16:creationId xmlns:a16="http://schemas.microsoft.com/office/drawing/2014/main" id="{C8397D76-05D7-41DE-8539-B0A15D1E3A2F}"/>
              </a:ext>
            </a:extLst>
          </p:cNvPr>
          <p:cNvSpPr txBox="1"/>
          <p:nvPr/>
        </p:nvSpPr>
        <p:spPr>
          <a:xfrm>
            <a:off x="6726021" y="3031619"/>
            <a:ext cx="2031325" cy="276999"/>
          </a:xfrm>
          <a:prstGeom prst="rect">
            <a:avLst/>
          </a:prstGeom>
          <a:noFill/>
        </p:spPr>
        <p:txBody>
          <a:bodyPr wrap="none" rtlCol="0">
            <a:spAutoFit/>
          </a:bodyPr>
          <a:lstStyle/>
          <a:p>
            <a:r>
              <a:rPr kumimoji="1" lang="ja-JP" altLang="en-US" sz="1200" dirty="0"/>
              <a:t>抽出されたイベントの処理</a:t>
            </a:r>
          </a:p>
        </p:txBody>
      </p:sp>
    </p:spTree>
    <p:extLst>
      <p:ext uri="{BB962C8B-B14F-4D97-AF65-F5344CB8AC3E}">
        <p14:creationId xmlns:p14="http://schemas.microsoft.com/office/powerpoint/2010/main" val="116073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Functions</a:t>
            </a:r>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134</a:t>
            </a:fld>
            <a:endParaRPr kumimoji="1" lang="ja-JP" altLang="en-US"/>
          </a:p>
        </p:txBody>
      </p:sp>
      <p:pic>
        <p:nvPicPr>
          <p:cNvPr id="4" name="図 3"/>
          <p:cNvPicPr>
            <a:picLocks noChangeAspect="1"/>
          </p:cNvPicPr>
          <p:nvPr/>
        </p:nvPicPr>
        <p:blipFill>
          <a:blip r:embed="rId3"/>
          <a:stretch>
            <a:fillRect/>
          </a:stretch>
        </p:blipFill>
        <p:spPr>
          <a:xfrm>
            <a:off x="6091097" y="2821697"/>
            <a:ext cx="5121852" cy="3179312"/>
          </a:xfrm>
          <a:prstGeom prst="rect">
            <a:avLst/>
          </a:prstGeom>
          <a:ln>
            <a:solidFill>
              <a:schemeClr val="tx1"/>
            </a:solidFill>
          </a:ln>
        </p:spPr>
      </p:pic>
      <p:sp>
        <p:nvSpPr>
          <p:cNvPr id="5" name="テキスト ボックス 4"/>
          <p:cNvSpPr txBox="1"/>
          <p:nvPr/>
        </p:nvSpPr>
        <p:spPr>
          <a:xfrm>
            <a:off x="563880" y="1226820"/>
            <a:ext cx="10649069" cy="830997"/>
          </a:xfrm>
          <a:prstGeom prst="rect">
            <a:avLst/>
          </a:prstGeom>
          <a:noFill/>
        </p:spPr>
        <p:txBody>
          <a:bodyPr wrap="none" rtlCol="0">
            <a:spAutoFit/>
          </a:bodyPr>
          <a:lstStyle/>
          <a:p>
            <a:r>
              <a:rPr kumimoji="1" lang="en-US" altLang="ja-JP" sz="2400" dirty="0" err="1"/>
              <a:t>WebJob</a:t>
            </a:r>
            <a:r>
              <a:rPr kumimoji="1" lang="ja-JP" altLang="en-US" sz="2400" dirty="0"/>
              <a:t>の進化版。</a:t>
            </a:r>
            <a:r>
              <a:rPr lang="ja-JP" altLang="en-US" sz="2400" dirty="0"/>
              <a:t>サーバーレスで、各種イベントをトリガーとして、</a:t>
            </a:r>
            <a:endParaRPr lang="en-US" altLang="ja-JP" sz="2400" dirty="0"/>
          </a:p>
          <a:p>
            <a:r>
              <a:rPr lang="ja-JP" altLang="en-US" sz="2400" dirty="0"/>
              <a:t>様々なロジックを実行できるサービス。スケール可能で課金は実行時のみ！</a:t>
            </a:r>
            <a:endParaRPr kumimoji="1" lang="ja-JP" altLang="en-US" sz="2400" dirty="0"/>
          </a:p>
        </p:txBody>
      </p:sp>
      <p:sp>
        <p:nvSpPr>
          <p:cNvPr id="6" name="テキスト ボックス 5"/>
          <p:cNvSpPr txBox="1"/>
          <p:nvPr/>
        </p:nvSpPr>
        <p:spPr>
          <a:xfrm>
            <a:off x="6828447" y="2346845"/>
            <a:ext cx="3647152" cy="369332"/>
          </a:xfrm>
          <a:prstGeom prst="rect">
            <a:avLst/>
          </a:prstGeom>
          <a:noFill/>
        </p:spPr>
        <p:txBody>
          <a:bodyPr wrap="none" rtlCol="0">
            <a:spAutoFit/>
          </a:bodyPr>
          <a:lstStyle/>
          <a:p>
            <a:r>
              <a:rPr kumimoji="1" lang="ja-JP" altLang="en-US" dirty="0"/>
              <a:t>クラウドでロジックの編集が可能</a:t>
            </a: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0215" y="3701795"/>
            <a:ext cx="780290" cy="780290"/>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61" y="3302872"/>
            <a:ext cx="780290" cy="780290"/>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284" y="2324955"/>
            <a:ext cx="780290" cy="780290"/>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51858" y="3701795"/>
            <a:ext cx="780290" cy="780290"/>
          </a:xfrm>
          <a:prstGeom prst="rect">
            <a:avLst/>
          </a:prstGeom>
        </p:spPr>
      </p:pic>
      <p:pic>
        <p:nvPicPr>
          <p:cNvPr id="12" name="図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40851" y="2680570"/>
            <a:ext cx="780290" cy="780290"/>
          </a:xfrm>
          <a:prstGeom prst="rect">
            <a:avLst/>
          </a:prstGeom>
        </p:spPr>
      </p:pic>
      <p:pic>
        <p:nvPicPr>
          <p:cNvPr id="13" name="図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51858" y="4798313"/>
            <a:ext cx="780290" cy="780290"/>
          </a:xfrm>
          <a:prstGeom prst="rect">
            <a:avLst/>
          </a:prstGeom>
        </p:spPr>
      </p:pic>
      <p:pic>
        <p:nvPicPr>
          <p:cNvPr id="14" name="図 13" descr="Blog enseignant des maths » Un professeur ..."/>
          <p:cNvPicPr>
            <a:picLocks noChangeAspect="1"/>
          </p:cNvPicPr>
          <p:nvPr/>
        </p:nvPicPr>
        <p:blipFill>
          <a:blip r:embed="rId10" cstate="print">
            <a:extLst>
              <a:ext uri="{BEBA8EAE-BF5A-486C-A8C5-ECC9F3942E4B}">
                <a14:imgProps xmlns:a14="http://schemas.microsoft.com/office/drawing/2010/main">
                  <a14:imgLayer r:embed="rId11">
                    <a14:imgEffect>
                      <a14:artisticPastelsSmooth/>
                    </a14:imgEffect>
                  </a14:imgLayer>
                </a14:imgProps>
              </a:ext>
              <a:ext uri="{28A0092B-C50C-407E-A947-70E740481C1C}">
                <a14:useLocalDpi xmlns:a14="http://schemas.microsoft.com/office/drawing/2010/main" val="0"/>
              </a:ext>
            </a:extLst>
          </a:blip>
          <a:stretch>
            <a:fillRect/>
          </a:stretch>
        </p:blipFill>
        <p:spPr>
          <a:xfrm>
            <a:off x="574625" y="4280789"/>
            <a:ext cx="910562" cy="910562"/>
          </a:xfrm>
          <a:prstGeom prst="rect">
            <a:avLst/>
          </a:prstGeom>
        </p:spPr>
      </p:pic>
      <p:sp>
        <p:nvSpPr>
          <p:cNvPr id="15" name="矢印: ストライプ 14"/>
          <p:cNvSpPr/>
          <p:nvPr/>
        </p:nvSpPr>
        <p:spPr>
          <a:xfrm>
            <a:off x="1757577" y="3806316"/>
            <a:ext cx="672005" cy="484632"/>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右中かっこ 15"/>
          <p:cNvSpPr/>
          <p:nvPr/>
        </p:nvSpPr>
        <p:spPr>
          <a:xfrm>
            <a:off x="1520195" y="2505307"/>
            <a:ext cx="176750" cy="36587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8" name="直線矢印コネクタ 17"/>
          <p:cNvCxnSpPr>
            <a:stCxn id="7" idx="3"/>
            <a:endCxn id="12" idx="1"/>
          </p:cNvCxnSpPr>
          <p:nvPr/>
        </p:nvCxnSpPr>
        <p:spPr>
          <a:xfrm flipV="1">
            <a:off x="3270505" y="3070715"/>
            <a:ext cx="770346" cy="1021225"/>
          </a:xfrm>
          <a:prstGeom prst="straightConnector1">
            <a:avLst/>
          </a:prstGeom>
          <a:ln>
            <a:prstDash val="dash"/>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19" name="直線矢印コネクタ 18"/>
          <p:cNvCxnSpPr>
            <a:stCxn id="7" idx="3"/>
            <a:endCxn id="10" idx="1"/>
          </p:cNvCxnSpPr>
          <p:nvPr/>
        </p:nvCxnSpPr>
        <p:spPr>
          <a:xfrm>
            <a:off x="3270505" y="4091940"/>
            <a:ext cx="881353" cy="0"/>
          </a:xfrm>
          <a:prstGeom prst="straightConnector1">
            <a:avLst/>
          </a:prstGeom>
          <a:ln>
            <a:prstDash val="dash"/>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22" name="直線矢印コネクタ 21"/>
          <p:cNvCxnSpPr>
            <a:stCxn id="7" idx="3"/>
            <a:endCxn id="13" idx="1"/>
          </p:cNvCxnSpPr>
          <p:nvPr/>
        </p:nvCxnSpPr>
        <p:spPr>
          <a:xfrm>
            <a:off x="3270505" y="4091940"/>
            <a:ext cx="881353" cy="1096518"/>
          </a:xfrm>
          <a:prstGeom prst="straightConnector1">
            <a:avLst/>
          </a:prstGeom>
          <a:ln>
            <a:prstDash val="dash"/>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25" name="テキスト ボックス 24"/>
          <p:cNvSpPr txBox="1"/>
          <p:nvPr/>
        </p:nvSpPr>
        <p:spPr>
          <a:xfrm>
            <a:off x="6076800" y="6164058"/>
            <a:ext cx="5723233" cy="369332"/>
          </a:xfrm>
          <a:prstGeom prst="rect">
            <a:avLst/>
          </a:prstGeom>
          <a:noFill/>
        </p:spPr>
        <p:txBody>
          <a:bodyPr wrap="none" rtlCol="0">
            <a:spAutoFit/>
          </a:bodyPr>
          <a:lstStyle/>
          <a:p>
            <a:r>
              <a:rPr kumimoji="1" lang="en-US" altLang="ja-JP" dirty="0"/>
              <a:t>JavaScript</a:t>
            </a:r>
            <a:r>
              <a:rPr kumimoji="1" lang="ja-JP" altLang="en-US" dirty="0" err="1"/>
              <a:t>、</a:t>
            </a:r>
            <a:r>
              <a:rPr kumimoji="1" lang="en-US" altLang="ja-JP" dirty="0"/>
              <a:t>C#</a:t>
            </a:r>
            <a:r>
              <a:rPr kumimoji="1" lang="ja-JP" altLang="en-US" dirty="0" err="1"/>
              <a:t>、</a:t>
            </a:r>
            <a:r>
              <a:rPr kumimoji="1" lang="en-US" altLang="ja-JP" dirty="0"/>
              <a:t>Python</a:t>
            </a:r>
            <a:r>
              <a:rPr kumimoji="1" lang="ja-JP" altLang="en-US" dirty="0" err="1"/>
              <a:t>、</a:t>
            </a:r>
            <a:r>
              <a:rPr kumimoji="1" lang="en-US" altLang="ja-JP" dirty="0"/>
              <a:t>PHP</a:t>
            </a:r>
            <a:r>
              <a:rPr kumimoji="1" lang="ja-JP" altLang="en-US" dirty="0"/>
              <a:t>等様々な言語で実行可能</a:t>
            </a:r>
          </a:p>
        </p:txBody>
      </p:sp>
      <p:sp>
        <p:nvSpPr>
          <p:cNvPr id="26" name="テキスト ボックス 25"/>
          <p:cNvSpPr txBox="1"/>
          <p:nvPr/>
        </p:nvSpPr>
        <p:spPr>
          <a:xfrm>
            <a:off x="1643462" y="2225654"/>
            <a:ext cx="2646878" cy="1077218"/>
          </a:xfrm>
          <a:prstGeom prst="rect">
            <a:avLst/>
          </a:prstGeom>
          <a:noFill/>
        </p:spPr>
        <p:txBody>
          <a:bodyPr wrap="none" rtlCol="0">
            <a:spAutoFit/>
          </a:bodyPr>
          <a:lstStyle/>
          <a:p>
            <a:r>
              <a:rPr kumimoji="1" lang="ja-JP" altLang="en-US" sz="1600" dirty="0"/>
              <a:t>タイマーや各種サービスに</a:t>
            </a:r>
            <a:endParaRPr kumimoji="1" lang="en-US" altLang="ja-JP" sz="1600" dirty="0"/>
          </a:p>
          <a:p>
            <a:r>
              <a:rPr kumimoji="1" lang="ja-JP" altLang="en-US" sz="1600" dirty="0"/>
              <a:t>バインドし、</a:t>
            </a:r>
            <a:endParaRPr kumimoji="1" lang="en-US" altLang="ja-JP" sz="1600" dirty="0"/>
          </a:p>
          <a:p>
            <a:r>
              <a:rPr kumimoji="1" lang="ja-JP" altLang="en-US" sz="1600" dirty="0"/>
              <a:t>対象サービスの変化で</a:t>
            </a:r>
            <a:endParaRPr kumimoji="1" lang="en-US" altLang="ja-JP" sz="1600" dirty="0"/>
          </a:p>
          <a:p>
            <a:r>
              <a:rPr lang="ja-JP" altLang="en-US" sz="1600" dirty="0"/>
              <a:t>ロジック起動</a:t>
            </a:r>
            <a:endParaRPr kumimoji="1" lang="en-US" altLang="ja-JP" sz="1600" dirty="0"/>
          </a:p>
        </p:txBody>
      </p:sp>
      <p:pic>
        <p:nvPicPr>
          <p:cNvPr id="27" name="図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9512" y="5476586"/>
            <a:ext cx="780290" cy="780290"/>
          </a:xfrm>
          <a:prstGeom prst="rect">
            <a:avLst/>
          </a:prstGeom>
        </p:spPr>
      </p:pic>
      <p:sp>
        <p:nvSpPr>
          <p:cNvPr id="28" name="テキスト ボックス 27"/>
          <p:cNvSpPr txBox="1"/>
          <p:nvPr/>
        </p:nvSpPr>
        <p:spPr>
          <a:xfrm>
            <a:off x="1790103" y="4692509"/>
            <a:ext cx="2236510" cy="830997"/>
          </a:xfrm>
          <a:prstGeom prst="rect">
            <a:avLst/>
          </a:prstGeom>
          <a:noFill/>
        </p:spPr>
        <p:txBody>
          <a:bodyPr wrap="none" rtlCol="0">
            <a:spAutoFit/>
          </a:bodyPr>
          <a:lstStyle/>
          <a:p>
            <a:r>
              <a:rPr kumimoji="1" lang="ja-JP" altLang="en-US" sz="1600" dirty="0"/>
              <a:t>ロジック内で、</a:t>
            </a:r>
            <a:endParaRPr kumimoji="1" lang="en-US" altLang="ja-JP" sz="1600" dirty="0"/>
          </a:p>
          <a:p>
            <a:r>
              <a:rPr lang="ja-JP" altLang="en-US" sz="1600" dirty="0"/>
              <a:t>様々な外部サービスと</a:t>
            </a:r>
            <a:endParaRPr lang="en-US" altLang="ja-JP" sz="1600" dirty="0"/>
          </a:p>
          <a:p>
            <a:r>
              <a:rPr lang="ja-JP" altLang="en-US" sz="1600" dirty="0"/>
              <a:t>連携可能</a:t>
            </a:r>
            <a:endParaRPr lang="en-US" altLang="ja-JP" sz="1600" dirty="0"/>
          </a:p>
        </p:txBody>
      </p:sp>
    </p:spTree>
    <p:extLst>
      <p:ext uri="{BB962C8B-B14F-4D97-AF65-F5344CB8AC3E}">
        <p14:creationId xmlns:p14="http://schemas.microsoft.com/office/powerpoint/2010/main" val="17277370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A0FB67-CB1B-4F77-AC86-DF5FABD59B9D}"/>
              </a:ext>
            </a:extLst>
          </p:cNvPr>
          <p:cNvSpPr>
            <a:spLocks noGrp="1"/>
          </p:cNvSpPr>
          <p:nvPr>
            <p:ph type="title"/>
          </p:nvPr>
        </p:nvSpPr>
        <p:spPr/>
        <p:txBody>
          <a:bodyPr/>
          <a:lstStyle/>
          <a:p>
            <a:r>
              <a:rPr kumimoji="1" lang="en-US" altLang="ja-JP" dirty="0"/>
              <a:t>Functions</a:t>
            </a:r>
            <a:r>
              <a:rPr kumimoji="1" lang="ja-JP" altLang="en-US" dirty="0"/>
              <a:t>の作成</a:t>
            </a:r>
          </a:p>
        </p:txBody>
      </p:sp>
      <p:sp>
        <p:nvSpPr>
          <p:cNvPr id="4" name="スライド番号プレースホルダー 3">
            <a:extLst>
              <a:ext uri="{FF2B5EF4-FFF2-40B4-BE49-F238E27FC236}">
                <a16:creationId xmlns:a16="http://schemas.microsoft.com/office/drawing/2014/main" id="{E0ACECAD-DB5C-4C03-8E01-9A9D5E17E1A5}"/>
              </a:ext>
            </a:extLst>
          </p:cNvPr>
          <p:cNvSpPr>
            <a:spLocks noGrp="1"/>
          </p:cNvSpPr>
          <p:nvPr>
            <p:ph type="sldNum" sz="quarter" idx="12"/>
          </p:nvPr>
        </p:nvSpPr>
        <p:spPr/>
        <p:txBody>
          <a:bodyPr/>
          <a:lstStyle/>
          <a:p>
            <a:fld id="{6F84F5BE-853B-463E-BD2A-CF66A7E28F35}" type="slidenum">
              <a:rPr kumimoji="1" lang="ja-JP" altLang="en-US" smtClean="0"/>
              <a:t>135</a:t>
            </a:fld>
            <a:endParaRPr kumimoji="1" lang="ja-JP" altLang="en-US"/>
          </a:p>
        </p:txBody>
      </p:sp>
      <p:pic>
        <p:nvPicPr>
          <p:cNvPr id="5" name="図 4">
            <a:extLst>
              <a:ext uri="{FF2B5EF4-FFF2-40B4-BE49-F238E27FC236}">
                <a16:creationId xmlns:a16="http://schemas.microsoft.com/office/drawing/2014/main" id="{87C6CA5A-A646-4A9D-ADF9-7A9A78274A5E}"/>
              </a:ext>
            </a:extLst>
          </p:cNvPr>
          <p:cNvPicPr>
            <a:picLocks noChangeAspect="1"/>
          </p:cNvPicPr>
          <p:nvPr/>
        </p:nvPicPr>
        <p:blipFill>
          <a:blip r:embed="rId2"/>
          <a:stretch>
            <a:fillRect/>
          </a:stretch>
        </p:blipFill>
        <p:spPr>
          <a:xfrm>
            <a:off x="169200" y="3952581"/>
            <a:ext cx="5127672" cy="2085764"/>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2D4619B0-1DFC-4164-AB6D-E9918BBC43AD}"/>
              </a:ext>
            </a:extLst>
          </p:cNvPr>
          <p:cNvPicPr>
            <a:picLocks noChangeAspect="1"/>
          </p:cNvPicPr>
          <p:nvPr/>
        </p:nvPicPr>
        <p:blipFill>
          <a:blip r:embed="rId3"/>
          <a:stretch>
            <a:fillRect/>
          </a:stretch>
        </p:blipFill>
        <p:spPr>
          <a:xfrm>
            <a:off x="3697547" y="2929812"/>
            <a:ext cx="1981646" cy="2208439"/>
          </a:xfrm>
          <a:prstGeom prst="rect">
            <a:avLst/>
          </a:prstGeom>
          <a:ln>
            <a:noFill/>
          </a:ln>
          <a:effectLst>
            <a:outerShdw blurRad="292100" dist="139700" dir="2700000" algn="tl" rotWithShape="0">
              <a:srgbClr val="333333">
                <a:alpha val="65000"/>
              </a:srgbClr>
            </a:outerShdw>
          </a:effectLst>
        </p:spPr>
      </p:pic>
      <p:sp>
        <p:nvSpPr>
          <p:cNvPr id="12" name="四角形: 角を丸くする 11">
            <a:extLst>
              <a:ext uri="{FF2B5EF4-FFF2-40B4-BE49-F238E27FC236}">
                <a16:creationId xmlns:a16="http://schemas.microsoft.com/office/drawing/2014/main" id="{CDB4E86B-D6C2-4164-94D7-F54075AD2D41}"/>
              </a:ext>
            </a:extLst>
          </p:cNvPr>
          <p:cNvSpPr/>
          <p:nvPr/>
        </p:nvSpPr>
        <p:spPr>
          <a:xfrm>
            <a:off x="100243" y="4139443"/>
            <a:ext cx="1022013" cy="17700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A2EDEC2A-60EC-47BB-8C28-1AAFCCD1EB27}"/>
              </a:ext>
            </a:extLst>
          </p:cNvPr>
          <p:cNvCxnSpPr>
            <a:cxnSpLocks/>
            <a:stCxn id="12" idx="3"/>
            <a:endCxn id="15" idx="1"/>
          </p:cNvCxnSpPr>
          <p:nvPr/>
        </p:nvCxnSpPr>
        <p:spPr>
          <a:xfrm>
            <a:off x="1122256" y="4227947"/>
            <a:ext cx="631942" cy="40920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F0F9F52D-E29E-4FA0-8EB2-84854786BCD4}"/>
              </a:ext>
            </a:extLst>
          </p:cNvPr>
          <p:cNvSpPr txBox="1"/>
          <p:nvPr/>
        </p:nvSpPr>
        <p:spPr>
          <a:xfrm>
            <a:off x="386240" y="2029718"/>
            <a:ext cx="3384260" cy="1077218"/>
          </a:xfrm>
          <a:prstGeom prst="rect">
            <a:avLst/>
          </a:prstGeom>
          <a:noFill/>
        </p:spPr>
        <p:txBody>
          <a:bodyPr wrap="none" rtlCol="0">
            <a:spAutoFit/>
          </a:bodyPr>
          <a:lstStyle/>
          <a:p>
            <a:pPr marL="342900" indent="-342900">
              <a:buAutoNum type="arabicPeriod"/>
            </a:pPr>
            <a:r>
              <a:rPr kumimoji="1" lang="ja-JP" altLang="en-US" sz="1600" dirty="0"/>
              <a:t>“＋リソースの作成”をクリック</a:t>
            </a:r>
            <a:endParaRPr lang="en-US" altLang="ja-JP" sz="1600" dirty="0"/>
          </a:p>
          <a:p>
            <a:pPr marL="342900" indent="-342900">
              <a:buAutoNum type="arabicPeriod"/>
            </a:pPr>
            <a:r>
              <a:rPr kumimoji="1" lang="ja-JP" altLang="en-US" sz="1600" dirty="0"/>
              <a:t>“</a:t>
            </a:r>
            <a:r>
              <a:rPr kumimoji="1" lang="en-US" altLang="ja-JP" sz="1600" dirty="0"/>
              <a:t>Function</a:t>
            </a:r>
            <a:r>
              <a:rPr kumimoji="1" lang="ja-JP" altLang="en-US" sz="1600" dirty="0"/>
              <a:t>”を検索</a:t>
            </a:r>
            <a:endParaRPr kumimoji="1" lang="en-US" altLang="ja-JP" sz="1600" dirty="0"/>
          </a:p>
          <a:p>
            <a:pPr marL="342900" indent="-342900">
              <a:buAutoNum type="arabicPeriod"/>
            </a:pPr>
            <a:r>
              <a:rPr lang="ja-JP" altLang="en-US" sz="1600" dirty="0"/>
              <a:t>“</a:t>
            </a:r>
            <a:r>
              <a:rPr lang="en-US" altLang="ja-JP" sz="1600" dirty="0"/>
              <a:t>Function</a:t>
            </a:r>
            <a:r>
              <a:rPr lang="ja-JP" altLang="en-US" sz="1600" dirty="0"/>
              <a:t> </a:t>
            </a:r>
            <a:r>
              <a:rPr lang="en-US" altLang="ja-JP" sz="1600" dirty="0"/>
              <a:t>App</a:t>
            </a:r>
            <a:r>
              <a:rPr lang="ja-JP" altLang="en-US" sz="1600" dirty="0"/>
              <a:t>”を選択</a:t>
            </a:r>
            <a:endParaRPr lang="en-US" altLang="ja-JP" sz="1600" dirty="0"/>
          </a:p>
          <a:p>
            <a:pPr marL="342900" indent="-342900">
              <a:buAutoNum type="arabicPeriod"/>
            </a:pPr>
            <a:r>
              <a:rPr kumimoji="1" lang="ja-JP" altLang="en-US" sz="1600" dirty="0"/>
              <a:t>“作成”をクリックして</a:t>
            </a:r>
            <a:r>
              <a:rPr kumimoji="1" lang="en-US" altLang="ja-JP" sz="1600" dirty="0"/>
              <a:t>…</a:t>
            </a:r>
            <a:endParaRPr kumimoji="1" lang="ja-JP" altLang="en-US" sz="1600" dirty="0"/>
          </a:p>
        </p:txBody>
      </p:sp>
      <p:sp>
        <p:nvSpPr>
          <p:cNvPr id="15" name="四角形: 角を丸くする 14">
            <a:extLst>
              <a:ext uri="{FF2B5EF4-FFF2-40B4-BE49-F238E27FC236}">
                <a16:creationId xmlns:a16="http://schemas.microsoft.com/office/drawing/2014/main" id="{56F56EE9-6927-4941-903B-4A7FBD560DE7}"/>
              </a:ext>
            </a:extLst>
          </p:cNvPr>
          <p:cNvSpPr/>
          <p:nvPr/>
        </p:nvSpPr>
        <p:spPr>
          <a:xfrm>
            <a:off x="1754198" y="4497355"/>
            <a:ext cx="974705" cy="279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6E463F8E-51D1-4429-AF6D-33F5EE365276}"/>
              </a:ext>
            </a:extLst>
          </p:cNvPr>
          <p:cNvCxnSpPr>
            <a:cxnSpLocks/>
            <a:stCxn id="19" idx="3"/>
            <a:endCxn id="6" idx="1"/>
          </p:cNvCxnSpPr>
          <p:nvPr/>
        </p:nvCxnSpPr>
        <p:spPr>
          <a:xfrm flipV="1">
            <a:off x="2991419" y="4034032"/>
            <a:ext cx="706128" cy="177138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B6D8931C-FF73-4D09-9873-70CE47606A63}"/>
              </a:ext>
            </a:extLst>
          </p:cNvPr>
          <p:cNvSpPr/>
          <p:nvPr/>
        </p:nvSpPr>
        <p:spPr>
          <a:xfrm>
            <a:off x="3681540" y="4823406"/>
            <a:ext cx="872198" cy="2671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903BEF7F-E28F-4F59-96F5-5A3321247940}"/>
              </a:ext>
            </a:extLst>
          </p:cNvPr>
          <p:cNvSpPr/>
          <p:nvPr/>
        </p:nvSpPr>
        <p:spPr>
          <a:xfrm>
            <a:off x="1729990" y="5628407"/>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a16="http://schemas.microsoft.com/office/drawing/2014/main" id="{79D59241-B99E-481E-AC7C-0676560FB5B4}"/>
              </a:ext>
            </a:extLst>
          </p:cNvPr>
          <p:cNvCxnSpPr>
            <a:cxnSpLocks/>
            <a:stCxn id="15" idx="2"/>
            <a:endCxn id="19" idx="1"/>
          </p:cNvCxnSpPr>
          <p:nvPr/>
        </p:nvCxnSpPr>
        <p:spPr>
          <a:xfrm rot="5400000">
            <a:off x="1471534" y="5035398"/>
            <a:ext cx="1028474" cy="511561"/>
          </a:xfrm>
          <a:prstGeom prst="bentConnector4">
            <a:avLst>
              <a:gd name="adj1" fmla="val 41395"/>
              <a:gd name="adj2" fmla="val 14468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図 35" descr="スクリーンショット が含まれている画像&#10;&#10;自動的に生成された説明">
            <a:extLst>
              <a:ext uri="{FF2B5EF4-FFF2-40B4-BE49-F238E27FC236}">
                <a16:creationId xmlns:a16="http://schemas.microsoft.com/office/drawing/2014/main" id="{4BEF077E-0AA4-4D27-B175-36A7AFC04766}"/>
              </a:ext>
            </a:extLst>
          </p:cNvPr>
          <p:cNvPicPr>
            <a:picLocks noChangeAspect="1"/>
          </p:cNvPicPr>
          <p:nvPr/>
        </p:nvPicPr>
        <p:blipFill rotWithShape="1">
          <a:blip r:embed="rId4">
            <a:extLst>
              <a:ext uri="{28A0092B-C50C-407E-A947-70E740481C1C}">
                <a14:useLocalDpi xmlns:a14="http://schemas.microsoft.com/office/drawing/2010/main" val="0"/>
              </a:ext>
            </a:extLst>
          </a:blip>
          <a:srcRect l="21380" t="12768" r="51531" b="2177"/>
          <a:stretch/>
        </p:blipFill>
        <p:spPr>
          <a:xfrm>
            <a:off x="5956057" y="353351"/>
            <a:ext cx="1981645" cy="6151297"/>
          </a:xfrm>
          <a:prstGeom prst="rect">
            <a:avLst/>
          </a:prstGeom>
          <a:ln>
            <a:noFill/>
          </a:ln>
          <a:effectLst>
            <a:outerShdw blurRad="292100" dist="139700" dir="2700000" algn="tl" rotWithShape="0">
              <a:srgbClr val="333333">
                <a:alpha val="65000"/>
              </a:srgbClr>
            </a:outerShdw>
          </a:effectLst>
        </p:spPr>
      </p:pic>
      <p:cxnSp>
        <p:nvCxnSpPr>
          <p:cNvPr id="18" name="コネクタ: カギ線 17">
            <a:extLst>
              <a:ext uri="{FF2B5EF4-FFF2-40B4-BE49-F238E27FC236}">
                <a16:creationId xmlns:a16="http://schemas.microsoft.com/office/drawing/2014/main" id="{CA72CA30-E30D-4BEB-8188-C67BFF7553D7}"/>
              </a:ext>
            </a:extLst>
          </p:cNvPr>
          <p:cNvCxnSpPr>
            <a:cxnSpLocks/>
            <a:stCxn id="17" idx="3"/>
            <a:endCxn id="36" idx="1"/>
          </p:cNvCxnSpPr>
          <p:nvPr/>
        </p:nvCxnSpPr>
        <p:spPr>
          <a:xfrm flipV="1">
            <a:off x="4553738" y="3429000"/>
            <a:ext cx="1402319" cy="152797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AF0B1266-E396-4890-8A52-48D8DF51127E}"/>
              </a:ext>
            </a:extLst>
          </p:cNvPr>
          <p:cNvSpPr/>
          <p:nvPr/>
        </p:nvSpPr>
        <p:spPr>
          <a:xfrm>
            <a:off x="6057787" y="814759"/>
            <a:ext cx="1561993"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F863E4CE-83F5-4C49-AFC9-E83E019E28C1}"/>
              </a:ext>
            </a:extLst>
          </p:cNvPr>
          <p:cNvSpPr/>
          <p:nvPr/>
        </p:nvSpPr>
        <p:spPr>
          <a:xfrm>
            <a:off x="6057787" y="6182221"/>
            <a:ext cx="772222" cy="3651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4BC7DE56-7163-4279-B27C-E9F04EE00E49}"/>
              </a:ext>
            </a:extLst>
          </p:cNvPr>
          <p:cNvSpPr/>
          <p:nvPr/>
        </p:nvSpPr>
        <p:spPr>
          <a:xfrm>
            <a:off x="6057786" y="1631016"/>
            <a:ext cx="1561993" cy="5430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C599C20F-1624-4AAD-8AF8-7F1304F4881E}"/>
              </a:ext>
            </a:extLst>
          </p:cNvPr>
          <p:cNvSpPr/>
          <p:nvPr/>
        </p:nvSpPr>
        <p:spPr>
          <a:xfrm>
            <a:off x="6057786" y="2980066"/>
            <a:ext cx="1044015" cy="4112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四角形: 角を丸くする 38">
            <a:extLst>
              <a:ext uri="{FF2B5EF4-FFF2-40B4-BE49-F238E27FC236}">
                <a16:creationId xmlns:a16="http://schemas.microsoft.com/office/drawing/2014/main" id="{90A4ABEC-E3B0-4F5B-93A2-A52243F3816E}"/>
              </a:ext>
            </a:extLst>
          </p:cNvPr>
          <p:cNvSpPr/>
          <p:nvPr/>
        </p:nvSpPr>
        <p:spPr>
          <a:xfrm>
            <a:off x="6057786" y="3744694"/>
            <a:ext cx="1561993" cy="6593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74580668-0457-4563-8266-9372BA79DA2C}"/>
              </a:ext>
            </a:extLst>
          </p:cNvPr>
          <p:cNvSpPr txBox="1"/>
          <p:nvPr/>
        </p:nvSpPr>
        <p:spPr>
          <a:xfrm>
            <a:off x="8039431" y="2322106"/>
            <a:ext cx="3975812" cy="1569660"/>
          </a:xfrm>
          <a:prstGeom prst="rect">
            <a:avLst/>
          </a:prstGeom>
          <a:noFill/>
        </p:spPr>
        <p:txBody>
          <a:bodyPr wrap="square" rtlCol="0">
            <a:spAutoFit/>
          </a:bodyPr>
          <a:lstStyle/>
          <a:p>
            <a:pPr marL="342900" indent="-342900">
              <a:buFont typeface="+mj-lt"/>
              <a:buAutoNum type="arabicPeriod" startAt="5"/>
            </a:pPr>
            <a:r>
              <a:rPr kumimoji="1" lang="ja-JP" altLang="en-US" sz="1600" dirty="0"/>
              <a:t>“アプリ名”に</a:t>
            </a:r>
            <a:r>
              <a:rPr kumimoji="1" lang="en-US" altLang="ja-JP" sz="1600" dirty="0"/>
              <a:t>URL</a:t>
            </a:r>
            <a:r>
              <a:rPr kumimoji="1" lang="ja-JP" altLang="en-US" sz="1600" dirty="0"/>
              <a:t>で使える名前を入力</a:t>
            </a:r>
            <a:endParaRPr lang="en-US" altLang="ja-JP" sz="1600" dirty="0"/>
          </a:p>
          <a:p>
            <a:pPr marL="342900" indent="-342900">
              <a:buFont typeface="+mj-lt"/>
              <a:buAutoNum type="arabicPeriod" startAt="5"/>
            </a:pPr>
            <a:r>
              <a:rPr kumimoji="1" lang="ja-JP" altLang="en-US" sz="1600" dirty="0"/>
              <a:t>“リソースグループ”を選択</a:t>
            </a:r>
            <a:endParaRPr kumimoji="1" lang="en-US" altLang="ja-JP" sz="1600" dirty="0"/>
          </a:p>
          <a:p>
            <a:pPr marL="342900" indent="-342900">
              <a:buFont typeface="+mj-lt"/>
              <a:buAutoNum type="arabicPeriod" startAt="5"/>
            </a:pPr>
            <a:r>
              <a:rPr lang="ja-JP" altLang="en-US" sz="1600" dirty="0"/>
              <a:t>“場所”は</a:t>
            </a:r>
            <a:r>
              <a:rPr lang="en-US" altLang="ja-JP" sz="1600" dirty="0"/>
              <a:t>Event</a:t>
            </a:r>
            <a:r>
              <a:rPr lang="ja-JP" altLang="en-US" sz="1600" dirty="0"/>
              <a:t> </a:t>
            </a:r>
            <a:r>
              <a:rPr lang="en-US" altLang="ja-JP" sz="1600" dirty="0"/>
              <a:t>Hub</a:t>
            </a:r>
            <a:r>
              <a:rPr lang="ja-JP" altLang="en-US" sz="1600" dirty="0"/>
              <a:t>と同じ場所を選択</a:t>
            </a:r>
            <a:endParaRPr lang="en-US" altLang="ja-JP" sz="1600" dirty="0"/>
          </a:p>
          <a:p>
            <a:pPr marL="342900" indent="-342900">
              <a:buFont typeface="+mj-lt"/>
              <a:buAutoNum type="arabicPeriod" startAt="5"/>
            </a:pPr>
            <a:r>
              <a:rPr kumimoji="1" lang="ja-JP" altLang="en-US" sz="1600" dirty="0"/>
              <a:t>“</a:t>
            </a:r>
            <a:r>
              <a:rPr kumimoji="1" lang="en-US" altLang="ja-JP" sz="1600" dirty="0"/>
              <a:t>Storage</a:t>
            </a:r>
            <a:r>
              <a:rPr kumimoji="1" lang="ja-JP" altLang="en-US" sz="1600" dirty="0"/>
              <a:t>”は、</a:t>
            </a:r>
            <a:r>
              <a:rPr kumimoji="1" lang="en-US" altLang="ja-JP" sz="1600" dirty="0"/>
              <a:t>IoT</a:t>
            </a:r>
            <a:r>
              <a:rPr kumimoji="1" lang="ja-JP" altLang="en-US" sz="1600" dirty="0"/>
              <a:t> </a:t>
            </a:r>
            <a:r>
              <a:rPr kumimoji="1" lang="en-US" altLang="ja-JP" sz="1600" dirty="0"/>
              <a:t>Hub</a:t>
            </a:r>
            <a:r>
              <a:rPr kumimoji="1" lang="ja-JP" altLang="en-US" sz="1600" dirty="0"/>
              <a:t>にバインドした際に作成した</a:t>
            </a:r>
            <a:r>
              <a:rPr kumimoji="1" lang="en-US" altLang="ja-JP" sz="1600" dirty="0"/>
              <a:t>Storage</a:t>
            </a:r>
            <a:r>
              <a:rPr kumimoji="1" lang="ja-JP" altLang="en-US" sz="1600" dirty="0"/>
              <a:t>を設定</a:t>
            </a:r>
            <a:endParaRPr kumimoji="1" lang="en-US" altLang="ja-JP" sz="1600" dirty="0"/>
          </a:p>
          <a:p>
            <a:pPr marL="342900" indent="-342900">
              <a:buFont typeface="+mj-lt"/>
              <a:buAutoNum type="arabicPeriod" startAt="5"/>
            </a:pPr>
            <a:r>
              <a:rPr lang="ja-JP" altLang="en-US" sz="1600" dirty="0"/>
              <a:t>“作成”をクリック</a:t>
            </a:r>
            <a:endParaRPr kumimoji="1" lang="ja-JP" altLang="en-US" sz="1600" dirty="0"/>
          </a:p>
        </p:txBody>
      </p:sp>
    </p:spTree>
    <p:extLst>
      <p:ext uri="{BB962C8B-B14F-4D97-AF65-F5344CB8AC3E}">
        <p14:creationId xmlns:p14="http://schemas.microsoft.com/office/powerpoint/2010/main" val="3997829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914E7C-AD75-47E3-BBC9-EA156C469155}"/>
              </a:ext>
            </a:extLst>
          </p:cNvPr>
          <p:cNvSpPr>
            <a:spLocks noGrp="1"/>
          </p:cNvSpPr>
          <p:nvPr>
            <p:ph type="title"/>
          </p:nvPr>
        </p:nvSpPr>
        <p:spPr/>
        <p:txBody>
          <a:bodyPr/>
          <a:lstStyle/>
          <a:p>
            <a:r>
              <a:rPr kumimoji="1" lang="en-US" altLang="ja-JP" dirty="0"/>
              <a:t>Event</a:t>
            </a:r>
            <a:r>
              <a:rPr kumimoji="1" lang="ja-JP" altLang="en-US" dirty="0"/>
              <a:t> </a:t>
            </a:r>
            <a:r>
              <a:rPr kumimoji="1" lang="en-US" altLang="ja-JP" dirty="0"/>
              <a:t>Hub</a:t>
            </a:r>
            <a:r>
              <a:rPr kumimoji="1" lang="ja-JP" altLang="en-US" dirty="0"/>
              <a:t> </a:t>
            </a:r>
            <a:r>
              <a:rPr kumimoji="1" lang="en-US" altLang="ja-JP" dirty="0"/>
              <a:t>Trigger</a:t>
            </a:r>
            <a:r>
              <a:rPr kumimoji="1" lang="ja-JP" altLang="en-US" dirty="0"/>
              <a:t>用ロジックを作成する</a:t>
            </a:r>
          </a:p>
        </p:txBody>
      </p:sp>
      <p:sp>
        <p:nvSpPr>
          <p:cNvPr id="4" name="スライド番号プレースホルダー 3">
            <a:extLst>
              <a:ext uri="{FF2B5EF4-FFF2-40B4-BE49-F238E27FC236}">
                <a16:creationId xmlns:a16="http://schemas.microsoft.com/office/drawing/2014/main" id="{854FAEDB-4E5D-4D7B-91D5-94F735D51471}"/>
              </a:ext>
            </a:extLst>
          </p:cNvPr>
          <p:cNvSpPr>
            <a:spLocks noGrp="1"/>
          </p:cNvSpPr>
          <p:nvPr>
            <p:ph type="sldNum" sz="quarter" idx="12"/>
          </p:nvPr>
        </p:nvSpPr>
        <p:spPr/>
        <p:txBody>
          <a:bodyPr/>
          <a:lstStyle/>
          <a:p>
            <a:fld id="{6F84F5BE-853B-463E-BD2A-CF66A7E28F35}" type="slidenum">
              <a:rPr kumimoji="1" lang="ja-JP" altLang="en-US" smtClean="0"/>
              <a:t>136</a:t>
            </a:fld>
            <a:endParaRPr kumimoji="1" lang="ja-JP" altLang="en-US"/>
          </a:p>
        </p:txBody>
      </p:sp>
      <p:pic>
        <p:nvPicPr>
          <p:cNvPr id="7" name="図 6">
            <a:extLst>
              <a:ext uri="{FF2B5EF4-FFF2-40B4-BE49-F238E27FC236}">
                <a16:creationId xmlns:a16="http://schemas.microsoft.com/office/drawing/2014/main" id="{9CC27735-3722-4479-B27E-EAF8D0C8FA69}"/>
              </a:ext>
            </a:extLst>
          </p:cNvPr>
          <p:cNvPicPr>
            <a:picLocks noChangeAspect="1"/>
          </p:cNvPicPr>
          <p:nvPr/>
        </p:nvPicPr>
        <p:blipFill>
          <a:blip r:embed="rId2"/>
          <a:stretch>
            <a:fillRect/>
          </a:stretch>
        </p:blipFill>
        <p:spPr>
          <a:xfrm>
            <a:off x="169200" y="2771193"/>
            <a:ext cx="3695344" cy="2929812"/>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C028EA1F-3EAC-4E66-82CD-EB334390C6C2}"/>
              </a:ext>
            </a:extLst>
          </p:cNvPr>
          <p:cNvPicPr>
            <a:picLocks noChangeAspect="1"/>
          </p:cNvPicPr>
          <p:nvPr/>
        </p:nvPicPr>
        <p:blipFill rotWithShape="1">
          <a:blip r:embed="rId3"/>
          <a:srcRect l="35625"/>
          <a:stretch/>
        </p:blipFill>
        <p:spPr>
          <a:xfrm>
            <a:off x="4101751" y="2771193"/>
            <a:ext cx="2333871" cy="2929812"/>
          </a:xfrm>
          <a:prstGeom prst="rect">
            <a:avLst/>
          </a:prstGeom>
          <a:ln>
            <a:noFill/>
          </a:ln>
          <a:effectLst>
            <a:outerShdw blurRad="292100" dist="139700" dir="2700000" algn="tl" rotWithShape="0">
              <a:srgbClr val="333333">
                <a:alpha val="65000"/>
              </a:srgbClr>
            </a:outerShdw>
          </a:effectLst>
        </p:spPr>
      </p:pic>
      <p:pic>
        <p:nvPicPr>
          <p:cNvPr id="10" name="図 9">
            <a:extLst>
              <a:ext uri="{FF2B5EF4-FFF2-40B4-BE49-F238E27FC236}">
                <a16:creationId xmlns:a16="http://schemas.microsoft.com/office/drawing/2014/main" id="{5A3E4D6A-B7AE-4778-A567-82F05836DCDB}"/>
              </a:ext>
            </a:extLst>
          </p:cNvPr>
          <p:cNvPicPr>
            <a:picLocks noChangeAspect="1"/>
          </p:cNvPicPr>
          <p:nvPr/>
        </p:nvPicPr>
        <p:blipFill rotWithShape="1">
          <a:blip r:embed="rId4"/>
          <a:srcRect l="34060"/>
          <a:stretch/>
        </p:blipFill>
        <p:spPr>
          <a:xfrm>
            <a:off x="6672829" y="2771193"/>
            <a:ext cx="2593910" cy="2926839"/>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E9DC947A-5C9D-4C5E-945A-3511D9080A63}"/>
              </a:ext>
            </a:extLst>
          </p:cNvPr>
          <p:cNvPicPr>
            <a:picLocks noChangeAspect="1"/>
          </p:cNvPicPr>
          <p:nvPr/>
        </p:nvPicPr>
        <p:blipFill>
          <a:blip r:embed="rId5"/>
          <a:stretch>
            <a:fillRect/>
          </a:stretch>
        </p:blipFill>
        <p:spPr>
          <a:xfrm>
            <a:off x="9572932" y="2771193"/>
            <a:ext cx="2070116" cy="2929813"/>
          </a:xfrm>
          <a:prstGeom prst="rect">
            <a:avLst/>
          </a:prstGeom>
          <a:ln>
            <a:noFill/>
          </a:ln>
          <a:effectLst>
            <a:outerShdw blurRad="292100" dist="139700" dir="2700000" algn="tl" rotWithShape="0">
              <a:srgbClr val="333333">
                <a:alpha val="65000"/>
              </a:srgbClr>
            </a:outerShdw>
          </a:effectLst>
        </p:spPr>
      </p:pic>
      <p:sp>
        <p:nvSpPr>
          <p:cNvPr id="12" name="四角形: 角を丸くする 11">
            <a:extLst>
              <a:ext uri="{FF2B5EF4-FFF2-40B4-BE49-F238E27FC236}">
                <a16:creationId xmlns:a16="http://schemas.microsoft.com/office/drawing/2014/main" id="{358EDA5A-1C44-45DA-8779-37FFE2619904}"/>
              </a:ext>
            </a:extLst>
          </p:cNvPr>
          <p:cNvSpPr/>
          <p:nvPr/>
        </p:nvSpPr>
        <p:spPr>
          <a:xfrm>
            <a:off x="1117280" y="3756889"/>
            <a:ext cx="422271" cy="2179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2210C8AF-5240-421D-BDCF-27A99989E60C}"/>
              </a:ext>
            </a:extLst>
          </p:cNvPr>
          <p:cNvCxnSpPr>
            <a:cxnSpLocks/>
            <a:stCxn id="12" idx="3"/>
            <a:endCxn id="16" idx="1"/>
          </p:cNvCxnSpPr>
          <p:nvPr/>
        </p:nvCxnSpPr>
        <p:spPr>
          <a:xfrm>
            <a:off x="1539551" y="3865865"/>
            <a:ext cx="778616" cy="107584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42C5D0E9-1591-43C1-807F-51F92E01DF09}"/>
              </a:ext>
            </a:extLst>
          </p:cNvPr>
          <p:cNvSpPr txBox="1"/>
          <p:nvPr/>
        </p:nvSpPr>
        <p:spPr>
          <a:xfrm>
            <a:off x="246281" y="1224877"/>
            <a:ext cx="7468711" cy="1323439"/>
          </a:xfrm>
          <a:prstGeom prst="rect">
            <a:avLst/>
          </a:prstGeom>
          <a:noFill/>
        </p:spPr>
        <p:txBody>
          <a:bodyPr wrap="none" rtlCol="0">
            <a:spAutoFit/>
          </a:bodyPr>
          <a:lstStyle/>
          <a:p>
            <a:pPr marL="342900" indent="-342900">
              <a:buAutoNum type="arabicPeriod"/>
            </a:pPr>
            <a:r>
              <a:rPr kumimoji="1" lang="ja-JP" altLang="en-US" sz="1600" dirty="0"/>
              <a:t>“関数”の右横の“＋”をクリック</a:t>
            </a:r>
            <a:endParaRPr kumimoji="1" lang="en-US" altLang="ja-JP" sz="1600" dirty="0"/>
          </a:p>
          <a:p>
            <a:pPr marL="342900" indent="-342900">
              <a:buAutoNum type="arabicPeriod"/>
            </a:pPr>
            <a:r>
              <a:rPr lang="ja-JP" altLang="en-US" sz="1600" dirty="0"/>
              <a:t>“ポータル内”を選択し、“続行”をクリック</a:t>
            </a:r>
            <a:endParaRPr lang="en-US" altLang="ja-JP" sz="1600" dirty="0"/>
          </a:p>
          <a:p>
            <a:pPr marL="342900" indent="-342900">
              <a:buAutoNum type="arabicPeriod"/>
            </a:pPr>
            <a:r>
              <a:rPr kumimoji="1" lang="ja-JP" altLang="en-US" sz="1600" dirty="0"/>
              <a:t>“その他のテンプレート”を選択し、“テンプレートの完了と表示”をクリック</a:t>
            </a:r>
            <a:endParaRPr kumimoji="1" lang="en-US" altLang="ja-JP" sz="1600" dirty="0"/>
          </a:p>
          <a:p>
            <a:pPr marL="342900" indent="-342900">
              <a:buAutoNum type="arabicPeriod"/>
            </a:pPr>
            <a:r>
              <a:rPr lang="ja-JP" altLang="en-US" sz="1600" dirty="0"/>
              <a:t>“</a:t>
            </a:r>
            <a:r>
              <a:rPr lang="en-US" altLang="ja-JP" sz="1600" dirty="0"/>
              <a:t>Azure</a:t>
            </a:r>
            <a:r>
              <a:rPr lang="ja-JP" altLang="en-US" sz="1600" dirty="0"/>
              <a:t> </a:t>
            </a:r>
            <a:r>
              <a:rPr lang="en-US" altLang="ja-JP" sz="1600" dirty="0"/>
              <a:t>Event</a:t>
            </a:r>
            <a:r>
              <a:rPr lang="ja-JP" altLang="en-US" sz="1600" dirty="0"/>
              <a:t> </a:t>
            </a:r>
            <a:r>
              <a:rPr lang="en-US" altLang="ja-JP" sz="1600" dirty="0"/>
              <a:t>Hub</a:t>
            </a:r>
            <a:r>
              <a:rPr lang="ja-JP" altLang="en-US" sz="1600" dirty="0"/>
              <a:t> </a:t>
            </a:r>
            <a:r>
              <a:rPr lang="en-US" altLang="ja-JP" sz="1600" dirty="0"/>
              <a:t>trigger</a:t>
            </a:r>
            <a:r>
              <a:rPr lang="ja-JP" altLang="en-US" sz="1600" dirty="0"/>
              <a:t>”を選択</a:t>
            </a:r>
            <a:endParaRPr lang="en-US" altLang="ja-JP" sz="1600" dirty="0"/>
          </a:p>
          <a:p>
            <a:pPr marL="342900" indent="-342900">
              <a:buAutoNum type="arabicPeriod"/>
            </a:pPr>
            <a:r>
              <a:rPr lang="ja-JP" altLang="en-US" sz="1600" dirty="0"/>
              <a:t>拡張機能インストールの“インストール”をクリック</a:t>
            </a:r>
            <a:endParaRPr kumimoji="1" lang="ja-JP" altLang="en-US" sz="1600" dirty="0"/>
          </a:p>
        </p:txBody>
      </p:sp>
      <p:sp>
        <p:nvSpPr>
          <p:cNvPr id="16" name="四角形: 角を丸くする 15">
            <a:extLst>
              <a:ext uri="{FF2B5EF4-FFF2-40B4-BE49-F238E27FC236}">
                <a16:creationId xmlns:a16="http://schemas.microsoft.com/office/drawing/2014/main" id="{A0D66275-D34F-40FB-B217-4D9E04F6528F}"/>
              </a:ext>
            </a:extLst>
          </p:cNvPr>
          <p:cNvSpPr/>
          <p:nvPr/>
        </p:nvSpPr>
        <p:spPr>
          <a:xfrm>
            <a:off x="2318167" y="4534160"/>
            <a:ext cx="1312374" cy="815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コネクタ: カギ線 16">
            <a:extLst>
              <a:ext uri="{FF2B5EF4-FFF2-40B4-BE49-F238E27FC236}">
                <a16:creationId xmlns:a16="http://schemas.microsoft.com/office/drawing/2014/main" id="{2F2A7B42-7E60-4B9E-8A64-F3BA7E6E6DCF}"/>
              </a:ext>
            </a:extLst>
          </p:cNvPr>
          <p:cNvCxnSpPr>
            <a:cxnSpLocks/>
            <a:stCxn id="16" idx="3"/>
            <a:endCxn id="18" idx="1"/>
          </p:cNvCxnSpPr>
          <p:nvPr/>
        </p:nvCxnSpPr>
        <p:spPr>
          <a:xfrm flipH="1">
            <a:off x="2039928" y="4941713"/>
            <a:ext cx="1590613" cy="686013"/>
          </a:xfrm>
          <a:prstGeom prst="bentConnector5">
            <a:avLst>
              <a:gd name="adj1" fmla="val -8506"/>
              <a:gd name="adj2" fmla="val 69110"/>
              <a:gd name="adj3" fmla="val 11437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20346570-E77F-4730-92CD-50FC1EAFC8D5}"/>
              </a:ext>
            </a:extLst>
          </p:cNvPr>
          <p:cNvSpPr/>
          <p:nvPr/>
        </p:nvSpPr>
        <p:spPr>
          <a:xfrm>
            <a:off x="2039928" y="5482370"/>
            <a:ext cx="703272" cy="2907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コネクタ: カギ線 18">
            <a:extLst>
              <a:ext uri="{FF2B5EF4-FFF2-40B4-BE49-F238E27FC236}">
                <a16:creationId xmlns:a16="http://schemas.microsoft.com/office/drawing/2014/main" id="{C29562BE-F945-4C14-AFB9-8F3DCA6FF840}"/>
              </a:ext>
            </a:extLst>
          </p:cNvPr>
          <p:cNvCxnSpPr>
            <a:cxnSpLocks/>
            <a:stCxn id="18" idx="3"/>
            <a:endCxn id="9" idx="2"/>
          </p:cNvCxnSpPr>
          <p:nvPr/>
        </p:nvCxnSpPr>
        <p:spPr>
          <a:xfrm>
            <a:off x="2743200" y="5627726"/>
            <a:ext cx="2525487" cy="73279"/>
          </a:xfrm>
          <a:prstGeom prst="bentConnector4">
            <a:avLst>
              <a:gd name="adj1" fmla="val 26897"/>
              <a:gd name="adj2" fmla="val 4119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9474BDBE-2BD2-4F28-8768-E7996C2E35F4}"/>
              </a:ext>
            </a:extLst>
          </p:cNvPr>
          <p:cNvSpPr/>
          <p:nvPr/>
        </p:nvSpPr>
        <p:spPr>
          <a:xfrm>
            <a:off x="4908818" y="4500134"/>
            <a:ext cx="1333362" cy="8491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コネクタ: カギ線 20">
            <a:extLst>
              <a:ext uri="{FF2B5EF4-FFF2-40B4-BE49-F238E27FC236}">
                <a16:creationId xmlns:a16="http://schemas.microsoft.com/office/drawing/2014/main" id="{6D20D141-92A8-408B-A0E7-405B4CD08513}"/>
              </a:ext>
            </a:extLst>
          </p:cNvPr>
          <p:cNvCxnSpPr>
            <a:cxnSpLocks/>
            <a:stCxn id="20" idx="3"/>
            <a:endCxn id="32" idx="1"/>
          </p:cNvCxnSpPr>
          <p:nvPr/>
        </p:nvCxnSpPr>
        <p:spPr>
          <a:xfrm flipH="1">
            <a:off x="4718511" y="4924700"/>
            <a:ext cx="1523669" cy="621560"/>
          </a:xfrm>
          <a:prstGeom prst="bentConnector5">
            <a:avLst>
              <a:gd name="adj1" fmla="val -15003"/>
              <a:gd name="adj2" fmla="val 72460"/>
              <a:gd name="adj3" fmla="val 11500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F3260488-B8BD-417A-976E-A6CAEA9E6654}"/>
              </a:ext>
            </a:extLst>
          </p:cNvPr>
          <p:cNvSpPr/>
          <p:nvPr/>
        </p:nvSpPr>
        <p:spPr>
          <a:xfrm>
            <a:off x="7036803" y="3296596"/>
            <a:ext cx="2111096" cy="11074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コネクタ: カギ線 22">
            <a:extLst>
              <a:ext uri="{FF2B5EF4-FFF2-40B4-BE49-F238E27FC236}">
                <a16:creationId xmlns:a16="http://schemas.microsoft.com/office/drawing/2014/main" id="{F5AB0495-39AE-4A11-AD0D-96BB3415692E}"/>
              </a:ext>
            </a:extLst>
          </p:cNvPr>
          <p:cNvCxnSpPr>
            <a:cxnSpLocks/>
            <a:stCxn id="22" idx="3"/>
            <a:endCxn id="11" idx="1"/>
          </p:cNvCxnSpPr>
          <p:nvPr/>
        </p:nvCxnSpPr>
        <p:spPr>
          <a:xfrm>
            <a:off x="9147899" y="3850323"/>
            <a:ext cx="425033" cy="38577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499516EA-0862-42D5-988B-A7F76654F522}"/>
              </a:ext>
            </a:extLst>
          </p:cNvPr>
          <p:cNvSpPr/>
          <p:nvPr/>
        </p:nvSpPr>
        <p:spPr>
          <a:xfrm>
            <a:off x="4718511" y="5400904"/>
            <a:ext cx="1333361" cy="2907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コネクタ: カギ線 33">
            <a:extLst>
              <a:ext uri="{FF2B5EF4-FFF2-40B4-BE49-F238E27FC236}">
                <a16:creationId xmlns:a16="http://schemas.microsoft.com/office/drawing/2014/main" id="{D8BB6E70-A914-4618-9F81-D2154F5B27D5}"/>
              </a:ext>
            </a:extLst>
          </p:cNvPr>
          <p:cNvCxnSpPr>
            <a:cxnSpLocks/>
            <a:stCxn id="32" idx="3"/>
            <a:endCxn id="10" idx="2"/>
          </p:cNvCxnSpPr>
          <p:nvPr/>
        </p:nvCxnSpPr>
        <p:spPr>
          <a:xfrm>
            <a:off x="6051872" y="5546260"/>
            <a:ext cx="1917912" cy="151772"/>
          </a:xfrm>
          <a:prstGeom prst="bentConnector4">
            <a:avLst>
              <a:gd name="adj1" fmla="val 16188"/>
              <a:gd name="adj2" fmla="val 25062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548D4517-28C6-43DA-AB7F-BA1717D00090}"/>
              </a:ext>
            </a:extLst>
          </p:cNvPr>
          <p:cNvSpPr/>
          <p:nvPr/>
        </p:nvSpPr>
        <p:spPr>
          <a:xfrm>
            <a:off x="9630564" y="4633987"/>
            <a:ext cx="1463534" cy="3952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B2DBCFFD-EFFA-444B-8964-B2FBD223946E}"/>
              </a:ext>
            </a:extLst>
          </p:cNvPr>
          <p:cNvSpPr txBox="1"/>
          <p:nvPr/>
        </p:nvSpPr>
        <p:spPr>
          <a:xfrm>
            <a:off x="1996079" y="3179852"/>
            <a:ext cx="1261884" cy="276999"/>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200" dirty="0"/>
              <a:t>下にスクロール</a:t>
            </a:r>
            <a:endParaRPr kumimoji="1" lang="en-US" altLang="ja-JP" sz="1200" dirty="0"/>
          </a:p>
        </p:txBody>
      </p:sp>
      <p:sp>
        <p:nvSpPr>
          <p:cNvPr id="41" name="テキスト ボックス 40">
            <a:extLst>
              <a:ext uri="{FF2B5EF4-FFF2-40B4-BE49-F238E27FC236}">
                <a16:creationId xmlns:a16="http://schemas.microsoft.com/office/drawing/2014/main" id="{4DD45A38-6FF2-4221-AC30-D04CE740C57B}"/>
              </a:ext>
            </a:extLst>
          </p:cNvPr>
          <p:cNvSpPr txBox="1"/>
          <p:nvPr/>
        </p:nvSpPr>
        <p:spPr>
          <a:xfrm>
            <a:off x="4626907" y="3158096"/>
            <a:ext cx="1261884" cy="276999"/>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200" dirty="0"/>
              <a:t>下にスクロール</a:t>
            </a:r>
            <a:endParaRPr kumimoji="1" lang="en-US" altLang="ja-JP" sz="1200" dirty="0"/>
          </a:p>
        </p:txBody>
      </p:sp>
      <p:sp>
        <p:nvSpPr>
          <p:cNvPr id="42" name="テキスト ボックス 41">
            <a:extLst>
              <a:ext uri="{FF2B5EF4-FFF2-40B4-BE49-F238E27FC236}">
                <a16:creationId xmlns:a16="http://schemas.microsoft.com/office/drawing/2014/main" id="{8C2F679D-FDDB-4263-B8CB-67A3A168774E}"/>
              </a:ext>
            </a:extLst>
          </p:cNvPr>
          <p:cNvSpPr txBox="1"/>
          <p:nvPr/>
        </p:nvSpPr>
        <p:spPr>
          <a:xfrm>
            <a:off x="7338842" y="2887923"/>
            <a:ext cx="1261884" cy="276999"/>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200" dirty="0"/>
              <a:t>下にスクロール</a:t>
            </a:r>
            <a:endParaRPr kumimoji="1" lang="en-US" altLang="ja-JP" sz="1200" dirty="0"/>
          </a:p>
        </p:txBody>
      </p:sp>
    </p:spTree>
    <p:extLst>
      <p:ext uri="{BB962C8B-B14F-4D97-AF65-F5344CB8AC3E}">
        <p14:creationId xmlns:p14="http://schemas.microsoft.com/office/powerpoint/2010/main" val="2253189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2D9AA3-2BBB-401A-B304-56234BDE790E}"/>
              </a:ext>
            </a:extLst>
          </p:cNvPr>
          <p:cNvSpPr>
            <a:spLocks noGrp="1"/>
          </p:cNvSpPr>
          <p:nvPr>
            <p:ph type="title"/>
          </p:nvPr>
        </p:nvSpPr>
        <p:spPr/>
        <p:txBody>
          <a:bodyPr/>
          <a:lstStyle/>
          <a:p>
            <a:r>
              <a:rPr kumimoji="1" lang="ja-JP" altLang="en-US" dirty="0"/>
              <a:t>続き</a:t>
            </a:r>
          </a:p>
        </p:txBody>
      </p:sp>
      <p:sp>
        <p:nvSpPr>
          <p:cNvPr id="4" name="スライド番号プレースホルダー 3">
            <a:extLst>
              <a:ext uri="{FF2B5EF4-FFF2-40B4-BE49-F238E27FC236}">
                <a16:creationId xmlns:a16="http://schemas.microsoft.com/office/drawing/2014/main" id="{6B2CF3DE-1C8B-4D9D-B211-84049E4F1626}"/>
              </a:ext>
            </a:extLst>
          </p:cNvPr>
          <p:cNvSpPr>
            <a:spLocks noGrp="1"/>
          </p:cNvSpPr>
          <p:nvPr>
            <p:ph type="sldNum" sz="quarter" idx="12"/>
          </p:nvPr>
        </p:nvSpPr>
        <p:spPr/>
        <p:txBody>
          <a:bodyPr/>
          <a:lstStyle/>
          <a:p>
            <a:fld id="{6F84F5BE-853B-463E-BD2A-CF66A7E28F35}" type="slidenum">
              <a:rPr kumimoji="1" lang="ja-JP" altLang="en-US" smtClean="0"/>
              <a:t>137</a:t>
            </a:fld>
            <a:endParaRPr kumimoji="1" lang="ja-JP" altLang="en-US"/>
          </a:p>
        </p:txBody>
      </p:sp>
      <p:pic>
        <p:nvPicPr>
          <p:cNvPr id="5" name="図 4">
            <a:extLst>
              <a:ext uri="{FF2B5EF4-FFF2-40B4-BE49-F238E27FC236}">
                <a16:creationId xmlns:a16="http://schemas.microsoft.com/office/drawing/2014/main" id="{6E14EE1B-C4A8-48AD-9FDA-151FE9BAE240}"/>
              </a:ext>
            </a:extLst>
          </p:cNvPr>
          <p:cNvPicPr>
            <a:picLocks noChangeAspect="1"/>
          </p:cNvPicPr>
          <p:nvPr/>
        </p:nvPicPr>
        <p:blipFill>
          <a:blip r:embed="rId2"/>
          <a:stretch>
            <a:fillRect/>
          </a:stretch>
        </p:blipFill>
        <p:spPr>
          <a:xfrm>
            <a:off x="169200" y="2670678"/>
            <a:ext cx="1966815" cy="227862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E2B5C48E-0885-4D9A-A6B3-0A3FD4CB4D23}"/>
              </a:ext>
            </a:extLst>
          </p:cNvPr>
          <p:cNvPicPr>
            <a:picLocks noChangeAspect="1"/>
          </p:cNvPicPr>
          <p:nvPr/>
        </p:nvPicPr>
        <p:blipFill>
          <a:blip r:embed="rId3"/>
          <a:stretch>
            <a:fillRect/>
          </a:stretch>
        </p:blipFill>
        <p:spPr>
          <a:xfrm>
            <a:off x="2339990" y="1922107"/>
            <a:ext cx="3049579" cy="4301412"/>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39C7306B-9EE2-4B29-8839-150FA8F90087}"/>
              </a:ext>
            </a:extLst>
          </p:cNvPr>
          <p:cNvPicPr>
            <a:picLocks noChangeAspect="1"/>
          </p:cNvPicPr>
          <p:nvPr/>
        </p:nvPicPr>
        <p:blipFill>
          <a:blip r:embed="rId4"/>
          <a:stretch>
            <a:fillRect/>
          </a:stretch>
        </p:blipFill>
        <p:spPr>
          <a:xfrm>
            <a:off x="3862873" y="1154343"/>
            <a:ext cx="4096245" cy="1497728"/>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a16="http://schemas.microsoft.com/office/drawing/2014/main" id="{FE4C0DCC-9597-4F13-981D-2B34E308D240}"/>
              </a:ext>
            </a:extLst>
          </p:cNvPr>
          <p:cNvPicPr>
            <a:picLocks noChangeAspect="1"/>
          </p:cNvPicPr>
          <p:nvPr/>
        </p:nvPicPr>
        <p:blipFill>
          <a:blip r:embed="rId5"/>
          <a:stretch>
            <a:fillRect/>
          </a:stretch>
        </p:blipFill>
        <p:spPr>
          <a:xfrm>
            <a:off x="8534316" y="2075375"/>
            <a:ext cx="2886662" cy="4301412"/>
          </a:xfrm>
          <a:prstGeom prst="rect">
            <a:avLst/>
          </a:prstGeom>
          <a:ln>
            <a:noFill/>
          </a:ln>
          <a:effectLst>
            <a:outerShdw blurRad="292100" dist="139700" dir="2700000" algn="tl" rotWithShape="0">
              <a:srgbClr val="333333">
                <a:alpha val="65000"/>
              </a:srgbClr>
            </a:outerShdw>
          </a:effectLst>
        </p:spPr>
      </p:pic>
      <p:sp>
        <p:nvSpPr>
          <p:cNvPr id="9" name="四角形: 角を丸くする 8">
            <a:extLst>
              <a:ext uri="{FF2B5EF4-FFF2-40B4-BE49-F238E27FC236}">
                <a16:creationId xmlns:a16="http://schemas.microsoft.com/office/drawing/2014/main" id="{F45EDE46-847B-4BFF-A620-F0EBE7F94B0D}"/>
              </a:ext>
            </a:extLst>
          </p:cNvPr>
          <p:cNvSpPr/>
          <p:nvPr/>
        </p:nvSpPr>
        <p:spPr>
          <a:xfrm>
            <a:off x="270421" y="3980824"/>
            <a:ext cx="978785" cy="3237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03ECDA7C-B7BD-4CEB-91BE-F9E69487E0C0}"/>
              </a:ext>
            </a:extLst>
          </p:cNvPr>
          <p:cNvCxnSpPr>
            <a:cxnSpLocks/>
            <a:stCxn id="9" idx="3"/>
            <a:endCxn id="6" idx="1"/>
          </p:cNvCxnSpPr>
          <p:nvPr/>
        </p:nvCxnSpPr>
        <p:spPr>
          <a:xfrm flipV="1">
            <a:off x="1249206" y="4072813"/>
            <a:ext cx="1090784" cy="6989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3386CB9-0A63-4117-BDDD-7F1C24EB355F}"/>
              </a:ext>
            </a:extLst>
          </p:cNvPr>
          <p:cNvSpPr txBox="1"/>
          <p:nvPr/>
        </p:nvSpPr>
        <p:spPr>
          <a:xfrm>
            <a:off x="246281" y="1224877"/>
            <a:ext cx="2783134" cy="584775"/>
          </a:xfrm>
          <a:prstGeom prst="rect">
            <a:avLst/>
          </a:prstGeom>
          <a:noFill/>
        </p:spPr>
        <p:txBody>
          <a:bodyPr wrap="none" rtlCol="0">
            <a:spAutoFit/>
          </a:bodyPr>
          <a:lstStyle/>
          <a:p>
            <a:r>
              <a:rPr kumimoji="1" lang="ja-JP" altLang="en-US" sz="1600" dirty="0"/>
              <a:t>インストールが終わったら</a:t>
            </a:r>
            <a:r>
              <a:rPr kumimoji="1" lang="en-US" altLang="ja-JP" sz="1600" dirty="0"/>
              <a:t>…</a:t>
            </a:r>
          </a:p>
          <a:p>
            <a:pPr marL="342900" indent="-342900">
              <a:buAutoNum type="arabicPeriod"/>
            </a:pPr>
            <a:r>
              <a:rPr kumimoji="1" lang="ja-JP" altLang="en-US" sz="1600" dirty="0"/>
              <a:t>“続行” をクリック</a:t>
            </a:r>
            <a:endParaRPr kumimoji="1" lang="en-US" altLang="ja-JP" sz="1600" dirty="0"/>
          </a:p>
        </p:txBody>
      </p:sp>
      <p:sp>
        <p:nvSpPr>
          <p:cNvPr id="14" name="四角形: 角を丸くする 13">
            <a:extLst>
              <a:ext uri="{FF2B5EF4-FFF2-40B4-BE49-F238E27FC236}">
                <a16:creationId xmlns:a16="http://schemas.microsoft.com/office/drawing/2014/main" id="{69DCDD0B-3D12-4C1F-8477-DDBE2CDEBE92}"/>
              </a:ext>
            </a:extLst>
          </p:cNvPr>
          <p:cNvSpPr/>
          <p:nvPr/>
        </p:nvSpPr>
        <p:spPr>
          <a:xfrm>
            <a:off x="2540022" y="2910914"/>
            <a:ext cx="1322851" cy="5180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793EC3BD-7705-41ED-A8C3-B089C1D3C906}"/>
              </a:ext>
            </a:extLst>
          </p:cNvPr>
          <p:cNvSpPr/>
          <p:nvPr/>
        </p:nvSpPr>
        <p:spPr>
          <a:xfrm>
            <a:off x="3765443" y="3825551"/>
            <a:ext cx="575198" cy="2822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64E0F9FB-805A-43EA-A080-01FF561D711F}"/>
              </a:ext>
            </a:extLst>
          </p:cNvPr>
          <p:cNvSpPr/>
          <p:nvPr/>
        </p:nvSpPr>
        <p:spPr>
          <a:xfrm>
            <a:off x="3909528" y="1586204"/>
            <a:ext cx="905070" cy="24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0E91ABA4-E2B9-4DDC-9D1C-4387CEA3E7A3}"/>
              </a:ext>
            </a:extLst>
          </p:cNvPr>
          <p:cNvSpPr/>
          <p:nvPr/>
        </p:nvSpPr>
        <p:spPr>
          <a:xfrm>
            <a:off x="3888106" y="1892238"/>
            <a:ext cx="3912286" cy="3730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E6545B68-09B4-47C7-A0BB-31319CB0CDE9}"/>
              </a:ext>
            </a:extLst>
          </p:cNvPr>
          <p:cNvSpPr/>
          <p:nvPr/>
        </p:nvSpPr>
        <p:spPr>
          <a:xfrm>
            <a:off x="3897437" y="2338178"/>
            <a:ext cx="905070" cy="24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748C1EF-2381-49A6-AFFC-2C075E101F76}"/>
              </a:ext>
            </a:extLst>
          </p:cNvPr>
          <p:cNvSpPr txBox="1"/>
          <p:nvPr/>
        </p:nvSpPr>
        <p:spPr>
          <a:xfrm>
            <a:off x="2876198" y="481213"/>
            <a:ext cx="4545540" cy="584775"/>
          </a:xfrm>
          <a:prstGeom prst="rect">
            <a:avLst/>
          </a:prstGeom>
          <a:noFill/>
        </p:spPr>
        <p:txBody>
          <a:bodyPr wrap="none" rtlCol="0">
            <a:spAutoFit/>
          </a:bodyPr>
          <a:lstStyle/>
          <a:p>
            <a:pPr marL="342900" indent="-342900">
              <a:buFont typeface="+mj-lt"/>
              <a:buAutoNum type="arabicPeriod" startAt="2"/>
            </a:pPr>
            <a:r>
              <a:rPr kumimoji="1" lang="ja-JP" altLang="en-US" sz="1600" dirty="0"/>
              <a:t>“名前” に“</a:t>
            </a:r>
            <a:r>
              <a:rPr kumimoji="1" lang="en-US" altLang="ja-JP" sz="1600" dirty="0" err="1"/>
              <a:t>ReceiveProcessedMessages</a:t>
            </a:r>
            <a:r>
              <a:rPr kumimoji="1" lang="ja-JP" altLang="en-US" sz="1600" dirty="0"/>
              <a:t>”と入力</a:t>
            </a:r>
            <a:endParaRPr kumimoji="1" lang="en-US" altLang="ja-JP" sz="1600" dirty="0"/>
          </a:p>
          <a:p>
            <a:pPr marL="342900" indent="-342900">
              <a:buFont typeface="+mj-lt"/>
              <a:buAutoNum type="arabicPeriod" startAt="2"/>
            </a:pPr>
            <a:r>
              <a:rPr kumimoji="1" lang="ja-JP" altLang="en-US" sz="1600" dirty="0"/>
              <a:t>イベントハブ接続の“新規”をクリック</a:t>
            </a:r>
            <a:endParaRPr kumimoji="1" lang="en-US" altLang="ja-JP" sz="1600" dirty="0"/>
          </a:p>
        </p:txBody>
      </p:sp>
      <p:sp>
        <p:nvSpPr>
          <p:cNvPr id="20" name="テキスト ボックス 19">
            <a:extLst>
              <a:ext uri="{FF2B5EF4-FFF2-40B4-BE49-F238E27FC236}">
                <a16:creationId xmlns:a16="http://schemas.microsoft.com/office/drawing/2014/main" id="{6675125E-2A00-4726-BBEF-3FF030B1F695}"/>
              </a:ext>
            </a:extLst>
          </p:cNvPr>
          <p:cNvSpPr txBox="1"/>
          <p:nvPr/>
        </p:nvSpPr>
        <p:spPr>
          <a:xfrm>
            <a:off x="8031063" y="481213"/>
            <a:ext cx="3809484" cy="1323439"/>
          </a:xfrm>
          <a:prstGeom prst="rect">
            <a:avLst/>
          </a:prstGeom>
          <a:noFill/>
        </p:spPr>
        <p:txBody>
          <a:bodyPr wrap="square" rtlCol="0">
            <a:spAutoFit/>
          </a:bodyPr>
          <a:lstStyle/>
          <a:p>
            <a:pPr marL="342900" indent="-342900">
              <a:buFont typeface="+mj-lt"/>
              <a:buAutoNum type="arabicPeriod" startAt="4"/>
            </a:pPr>
            <a:r>
              <a:rPr kumimoji="1" lang="ja-JP" altLang="en-US" sz="1600" dirty="0"/>
              <a:t>接続で“イベントハブ”を選択</a:t>
            </a:r>
            <a:endParaRPr kumimoji="1" lang="en-US" altLang="ja-JP" sz="1600" dirty="0"/>
          </a:p>
          <a:p>
            <a:pPr marL="342900" indent="-342900">
              <a:buFont typeface="+mj-lt"/>
              <a:buAutoNum type="arabicPeriod" startAt="4"/>
            </a:pPr>
            <a:r>
              <a:rPr lang="ja-JP" altLang="en-US" sz="1600" dirty="0"/>
              <a:t>作成済みの名前空間、イベントハブを選択</a:t>
            </a:r>
            <a:endParaRPr lang="en-US" altLang="ja-JP" sz="1600" dirty="0"/>
          </a:p>
          <a:p>
            <a:pPr marL="342900" indent="-342900">
              <a:buFont typeface="+mj-lt"/>
              <a:buAutoNum type="arabicPeriod" startAt="4"/>
            </a:pPr>
            <a:r>
              <a:rPr kumimoji="1" lang="ja-JP" altLang="en-US" sz="1600" dirty="0"/>
              <a:t>ポリシーは“</a:t>
            </a:r>
            <a:r>
              <a:rPr kumimoji="1" lang="en-US" altLang="ja-JP" sz="1600" dirty="0"/>
              <a:t>listen</a:t>
            </a:r>
            <a:r>
              <a:rPr kumimoji="1" lang="ja-JP" altLang="en-US" sz="1600" dirty="0"/>
              <a:t>”を選択</a:t>
            </a:r>
            <a:endParaRPr kumimoji="1" lang="en-US" altLang="ja-JP" sz="1600" dirty="0"/>
          </a:p>
          <a:p>
            <a:pPr marL="342900" indent="-342900">
              <a:buFont typeface="+mj-lt"/>
              <a:buAutoNum type="arabicPeriod" startAt="4"/>
            </a:pPr>
            <a:r>
              <a:rPr lang="ja-JP" altLang="en-US" sz="1600" dirty="0"/>
              <a:t>“選択”をクリック</a:t>
            </a:r>
            <a:endParaRPr kumimoji="1" lang="en-US" altLang="ja-JP" sz="1600" dirty="0"/>
          </a:p>
        </p:txBody>
      </p:sp>
      <p:cxnSp>
        <p:nvCxnSpPr>
          <p:cNvPr id="21" name="コネクタ: カギ線 20">
            <a:extLst>
              <a:ext uri="{FF2B5EF4-FFF2-40B4-BE49-F238E27FC236}">
                <a16:creationId xmlns:a16="http://schemas.microsoft.com/office/drawing/2014/main" id="{1CC1405E-7BFF-482F-B0DB-49C006CB92B0}"/>
              </a:ext>
            </a:extLst>
          </p:cNvPr>
          <p:cNvCxnSpPr>
            <a:cxnSpLocks/>
            <a:stCxn id="15" idx="3"/>
            <a:endCxn id="7" idx="2"/>
          </p:cNvCxnSpPr>
          <p:nvPr/>
        </p:nvCxnSpPr>
        <p:spPr>
          <a:xfrm flipV="1">
            <a:off x="4340641" y="2652071"/>
            <a:ext cx="1570355" cy="131458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0A8076EF-AE4F-47D7-9DAD-D2D471AD8A09}"/>
              </a:ext>
            </a:extLst>
          </p:cNvPr>
          <p:cNvCxnSpPr>
            <a:cxnSpLocks/>
            <a:stCxn id="18" idx="3"/>
            <a:endCxn id="8" idx="1"/>
          </p:cNvCxnSpPr>
          <p:nvPr/>
        </p:nvCxnSpPr>
        <p:spPr>
          <a:xfrm>
            <a:off x="4802507" y="2461767"/>
            <a:ext cx="3731809" cy="176431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1DC2016A-07C1-4387-89BF-EBB13D204D5E}"/>
              </a:ext>
            </a:extLst>
          </p:cNvPr>
          <p:cNvSpPr/>
          <p:nvPr/>
        </p:nvSpPr>
        <p:spPr>
          <a:xfrm>
            <a:off x="8648670" y="5518329"/>
            <a:ext cx="1138240" cy="3607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45EEDDD2-6CB9-44FB-B1FF-F3F7334481FF}"/>
              </a:ext>
            </a:extLst>
          </p:cNvPr>
          <p:cNvSpPr/>
          <p:nvPr/>
        </p:nvSpPr>
        <p:spPr>
          <a:xfrm>
            <a:off x="8679048" y="5003873"/>
            <a:ext cx="1229159" cy="3917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22A1F8B1-955A-453C-BCFA-20A424E1B275}"/>
              </a:ext>
            </a:extLst>
          </p:cNvPr>
          <p:cNvSpPr txBox="1"/>
          <p:nvPr/>
        </p:nvSpPr>
        <p:spPr>
          <a:xfrm>
            <a:off x="5512474" y="5518329"/>
            <a:ext cx="3166574" cy="830997"/>
          </a:xfrm>
          <a:prstGeom prst="rect">
            <a:avLst/>
          </a:prstGeom>
          <a:noFill/>
        </p:spPr>
        <p:txBody>
          <a:bodyPr wrap="square" rtlCol="0">
            <a:spAutoFit/>
          </a:bodyPr>
          <a:lstStyle/>
          <a:p>
            <a:pPr marL="342900" indent="-342900">
              <a:buFont typeface="+mj-lt"/>
              <a:buAutoNum type="arabicPeriod" startAt="8"/>
            </a:pPr>
            <a:r>
              <a:rPr kumimoji="1" lang="ja-JP" altLang="en-US" sz="1600" dirty="0"/>
              <a:t>“イベントハブ名”に作成したイベントハブ名を入力</a:t>
            </a:r>
            <a:endParaRPr lang="en-US" altLang="ja-JP" sz="1600" dirty="0"/>
          </a:p>
          <a:p>
            <a:pPr marL="342900" indent="-342900">
              <a:buFont typeface="+mj-lt"/>
              <a:buAutoNum type="arabicPeriod" startAt="8"/>
            </a:pPr>
            <a:r>
              <a:rPr lang="ja-JP" altLang="en-US" sz="1600" dirty="0"/>
              <a:t>“作成”をクリック</a:t>
            </a:r>
            <a:endParaRPr kumimoji="1" lang="en-US" altLang="ja-JP" sz="1600" dirty="0"/>
          </a:p>
        </p:txBody>
      </p:sp>
    </p:spTree>
    <p:extLst>
      <p:ext uri="{BB962C8B-B14F-4D97-AF65-F5344CB8AC3E}">
        <p14:creationId xmlns:p14="http://schemas.microsoft.com/office/powerpoint/2010/main" val="7997214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91F009-69BB-4679-9A50-4F766284C85E}"/>
              </a:ext>
            </a:extLst>
          </p:cNvPr>
          <p:cNvSpPr>
            <a:spLocks noGrp="1"/>
          </p:cNvSpPr>
          <p:nvPr>
            <p:ph type="title"/>
          </p:nvPr>
        </p:nvSpPr>
        <p:spPr/>
        <p:txBody>
          <a:bodyPr/>
          <a:lstStyle/>
          <a:p>
            <a:r>
              <a:rPr kumimoji="1" lang="ja-JP" altLang="en-US" dirty="0"/>
              <a:t>作成したら即実行</a:t>
            </a: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E7AF621A-FF5F-4658-8AD5-68208C45958E}"/>
              </a:ext>
            </a:extLst>
          </p:cNvPr>
          <p:cNvSpPr>
            <a:spLocks noGrp="1"/>
          </p:cNvSpPr>
          <p:nvPr>
            <p:ph type="sldNum" sz="quarter" idx="12"/>
          </p:nvPr>
        </p:nvSpPr>
        <p:spPr/>
        <p:txBody>
          <a:bodyPr/>
          <a:lstStyle/>
          <a:p>
            <a:fld id="{6F84F5BE-853B-463E-BD2A-CF66A7E28F35}" type="slidenum">
              <a:rPr kumimoji="1" lang="ja-JP" altLang="en-US" smtClean="0"/>
              <a:t>138</a:t>
            </a:fld>
            <a:endParaRPr kumimoji="1" lang="ja-JP" altLang="en-US"/>
          </a:p>
        </p:txBody>
      </p:sp>
      <p:pic>
        <p:nvPicPr>
          <p:cNvPr id="5" name="図 4">
            <a:extLst>
              <a:ext uri="{FF2B5EF4-FFF2-40B4-BE49-F238E27FC236}">
                <a16:creationId xmlns:a16="http://schemas.microsoft.com/office/drawing/2014/main" id="{2BBC72D4-3A27-45AE-B8D1-7DA3896E659B}"/>
              </a:ext>
            </a:extLst>
          </p:cNvPr>
          <p:cNvPicPr>
            <a:picLocks noChangeAspect="1"/>
          </p:cNvPicPr>
          <p:nvPr/>
        </p:nvPicPr>
        <p:blipFill>
          <a:blip r:embed="rId2"/>
          <a:stretch>
            <a:fillRect/>
          </a:stretch>
        </p:blipFill>
        <p:spPr>
          <a:xfrm>
            <a:off x="475861" y="1414552"/>
            <a:ext cx="9004041" cy="4792749"/>
          </a:xfrm>
          <a:prstGeom prst="rect">
            <a:avLst/>
          </a:prstGeom>
          <a:ln>
            <a:noFill/>
          </a:ln>
          <a:effectLst>
            <a:outerShdw blurRad="292100" dist="139700" dir="2700000" algn="tl" rotWithShape="0">
              <a:srgbClr val="333333">
                <a:alpha val="65000"/>
              </a:srgbClr>
            </a:outerShdw>
          </a:effectLst>
        </p:spPr>
      </p:pic>
      <p:sp>
        <p:nvSpPr>
          <p:cNvPr id="6" name="吹き出し: 左矢印 5">
            <a:extLst>
              <a:ext uri="{FF2B5EF4-FFF2-40B4-BE49-F238E27FC236}">
                <a16:creationId xmlns:a16="http://schemas.microsoft.com/office/drawing/2014/main" id="{FD832C29-8733-4454-9BE6-4908F0F80A6A}"/>
              </a:ext>
            </a:extLst>
          </p:cNvPr>
          <p:cNvSpPr/>
          <p:nvPr/>
        </p:nvSpPr>
        <p:spPr>
          <a:xfrm>
            <a:off x="5915608" y="4711959"/>
            <a:ext cx="3163078" cy="1007706"/>
          </a:xfrm>
          <a:prstGeom prst="leftArrowCallout">
            <a:avLst>
              <a:gd name="adj1" fmla="val 25000"/>
              <a:gd name="adj2" fmla="val 25000"/>
              <a:gd name="adj3" fmla="val 25000"/>
              <a:gd name="adj4" fmla="val 85331"/>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ja-JP" altLang="en-US" sz="1400" dirty="0"/>
              <a:t>イベントハブからメッセージを受信するたびに、</a:t>
            </a:r>
            <a:r>
              <a:rPr kumimoji="1" lang="en-US" altLang="ja-JP" sz="1400" dirty="0" err="1"/>
              <a:t>run.csx</a:t>
            </a:r>
            <a:r>
              <a:rPr kumimoji="1" lang="ja-JP" altLang="en-US" sz="1400" dirty="0"/>
              <a:t>の</a:t>
            </a:r>
            <a:r>
              <a:rPr kumimoji="1" lang="en-US" altLang="ja-JP" sz="1400" dirty="0"/>
              <a:t>5</a:t>
            </a:r>
            <a:r>
              <a:rPr kumimoji="1" lang="ja-JP" altLang="en-US" sz="1400" dirty="0"/>
              <a:t>行目のロジックによるログが表示される</a:t>
            </a:r>
          </a:p>
        </p:txBody>
      </p:sp>
      <p:sp>
        <p:nvSpPr>
          <p:cNvPr id="7" name="吹き出し: 左矢印 6">
            <a:extLst>
              <a:ext uri="{FF2B5EF4-FFF2-40B4-BE49-F238E27FC236}">
                <a16:creationId xmlns:a16="http://schemas.microsoft.com/office/drawing/2014/main" id="{EBF34C0C-B6ED-4D6B-A0EB-F48A50182258}"/>
              </a:ext>
            </a:extLst>
          </p:cNvPr>
          <p:cNvSpPr/>
          <p:nvPr/>
        </p:nvSpPr>
        <p:spPr>
          <a:xfrm>
            <a:off x="7917024" y="2034073"/>
            <a:ext cx="3643604" cy="1394927"/>
          </a:xfrm>
          <a:prstGeom prst="leftArrowCallout">
            <a:avLst>
              <a:gd name="adj1" fmla="val 25000"/>
              <a:gd name="adj2" fmla="val 25000"/>
              <a:gd name="adj3" fmla="val 25000"/>
              <a:gd name="adj4" fmla="val 85331"/>
            </a:avLst>
          </a:prstGeom>
        </p:spPr>
        <p:style>
          <a:lnRef idx="1">
            <a:schemeClr val="accent4"/>
          </a:lnRef>
          <a:fillRef idx="2">
            <a:schemeClr val="accent4"/>
          </a:fillRef>
          <a:effectRef idx="1">
            <a:schemeClr val="accent4"/>
          </a:effectRef>
          <a:fontRef idx="minor">
            <a:schemeClr val="dk1"/>
          </a:fontRef>
        </p:style>
        <p:txBody>
          <a:bodyPr rtlCol="0" anchor="ctr"/>
          <a:lstStyle/>
          <a:p>
            <a:r>
              <a:rPr kumimoji="1" lang="en-US" altLang="ja-JP" sz="1400" dirty="0" err="1"/>
              <a:t>myEventHubMessage</a:t>
            </a:r>
            <a:r>
              <a:rPr kumimoji="1" lang="ja-JP" altLang="en-US" sz="1400" dirty="0"/>
              <a:t>に受信した</a:t>
            </a:r>
            <a:r>
              <a:rPr kumimoji="1" lang="en-US" altLang="ja-JP" sz="1400" dirty="0"/>
              <a:t>JSON</a:t>
            </a:r>
            <a:r>
              <a:rPr kumimoji="1" lang="ja-JP" altLang="en-US" sz="1400" dirty="0"/>
              <a:t>がテキストとして受信される</a:t>
            </a:r>
            <a:endParaRPr kumimoji="1" lang="en-US" altLang="ja-JP" sz="1400" dirty="0"/>
          </a:p>
          <a:p>
            <a:r>
              <a:rPr lang="ja-JP" altLang="en-US" sz="1400" dirty="0"/>
              <a:t>ロジックを編集して“保存”をクリックすると、即新しいロジックでの実行を始める</a:t>
            </a:r>
            <a:endParaRPr kumimoji="1" lang="ja-JP" altLang="en-US" sz="1400" dirty="0"/>
          </a:p>
        </p:txBody>
      </p:sp>
    </p:spTree>
    <p:extLst>
      <p:ext uri="{BB962C8B-B14F-4D97-AF65-F5344CB8AC3E}">
        <p14:creationId xmlns:p14="http://schemas.microsoft.com/office/powerpoint/2010/main" val="7138675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F4A91-650B-4575-93A7-BAC27C98EE84}"/>
              </a:ext>
            </a:extLst>
          </p:cNvPr>
          <p:cNvSpPr>
            <a:spLocks noGrp="1"/>
          </p:cNvSpPr>
          <p:nvPr>
            <p:ph type="title"/>
          </p:nvPr>
        </p:nvSpPr>
        <p:spPr/>
        <p:txBody>
          <a:bodyPr/>
          <a:lstStyle/>
          <a:p>
            <a:r>
              <a:rPr lang="en-US" altLang="ja-JP" dirty="0">
                <a:solidFill>
                  <a:srgbClr val="FFFFFF"/>
                </a:solidFill>
                <a:latin typeface="メイリオ"/>
              </a:rPr>
              <a:t>7.</a:t>
            </a:r>
            <a:r>
              <a:rPr lang="ja-JP" altLang="en-US" dirty="0">
                <a:solidFill>
                  <a:srgbClr val="FFFFFF"/>
                </a:solidFill>
                <a:latin typeface="メイリオ"/>
              </a:rPr>
              <a:t> データの可視化</a:t>
            </a:r>
          </a:p>
        </p:txBody>
      </p:sp>
      <p:sp>
        <p:nvSpPr>
          <p:cNvPr id="3" name="テキスト プレースホルダー 2">
            <a:extLst>
              <a:ext uri="{FF2B5EF4-FFF2-40B4-BE49-F238E27FC236}">
                <a16:creationId xmlns:a16="http://schemas.microsoft.com/office/drawing/2014/main" id="{DF59757A-47B5-46B3-8249-BF5809E71C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54E04A1-29C5-4D9F-945F-A77E46832656}"/>
              </a:ext>
            </a:extLst>
          </p:cNvPr>
          <p:cNvSpPr>
            <a:spLocks noGrp="1"/>
          </p:cNvSpPr>
          <p:nvPr>
            <p:ph type="sldNum" sz="quarter" idx="12"/>
          </p:nvPr>
        </p:nvSpPr>
        <p:spPr/>
        <p:txBody>
          <a:bodyPr/>
          <a:lstStyle/>
          <a:p>
            <a:fld id="{6F84F5BE-853B-463E-BD2A-CF66A7E28F35}" type="slidenum">
              <a:rPr kumimoji="1" lang="ja-JP" altLang="en-US" smtClean="0"/>
              <a:t>139</a:t>
            </a:fld>
            <a:endParaRPr kumimoji="1" lang="ja-JP" altLang="en-US"/>
          </a:p>
        </p:txBody>
      </p:sp>
    </p:spTree>
    <p:extLst>
      <p:ext uri="{BB962C8B-B14F-4D97-AF65-F5344CB8AC3E}">
        <p14:creationId xmlns:p14="http://schemas.microsoft.com/office/powerpoint/2010/main" val="2696871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09">
            <a:extLst>
              <a:ext uri="{FF2B5EF4-FFF2-40B4-BE49-F238E27FC236}">
                <a16:creationId xmlns:a16="http://schemas.microsoft.com/office/drawing/2014/main" id="{28151207-8891-4D1F-BD7A-C081DA63B6CF}"/>
              </a:ext>
            </a:extLst>
          </p:cNvPr>
          <p:cNvSpPr>
            <a:spLocks noChangeAspect="1"/>
          </p:cNvSpPr>
          <p:nvPr/>
        </p:nvSpPr>
        <p:spPr bwMode="auto">
          <a:xfrm>
            <a:off x="3290751" y="1981414"/>
            <a:ext cx="7452131" cy="4701542"/>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 </a:t>
            </a: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Azure</a:t>
            </a:r>
            <a:endParaRPr kumimoji="0" 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endParaRPr>
          </a:p>
        </p:txBody>
      </p:sp>
      <p:sp>
        <p:nvSpPr>
          <p:cNvPr id="6" name="Rectangle 36">
            <a:extLst>
              <a:ext uri="{FF2B5EF4-FFF2-40B4-BE49-F238E27FC236}">
                <a16:creationId xmlns:a16="http://schemas.microsoft.com/office/drawing/2014/main" id="{1A8442A4-50FF-4C5A-911B-5B8057253850}"/>
              </a:ext>
            </a:extLst>
          </p:cNvPr>
          <p:cNvSpPr>
            <a:spLocks noChangeAspect="1"/>
          </p:cNvSpPr>
          <p:nvPr/>
        </p:nvSpPr>
        <p:spPr>
          <a:xfrm>
            <a:off x="2176236" y="4631028"/>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7" name="Picture 1">
            <a:extLst>
              <a:ext uri="{FF2B5EF4-FFF2-40B4-BE49-F238E27FC236}">
                <a16:creationId xmlns:a16="http://schemas.microsoft.com/office/drawing/2014/main" id="{06974564-C4E0-43F5-8A75-455024F60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475" y="4608300"/>
            <a:ext cx="622339" cy="664892"/>
          </a:xfrm>
          <a:prstGeom prst="rect">
            <a:avLst/>
          </a:prstGeom>
        </p:spPr>
      </p:pic>
      <p:cxnSp>
        <p:nvCxnSpPr>
          <p:cNvPr id="8" name="直線矢印コネクタ 164">
            <a:extLst>
              <a:ext uri="{FF2B5EF4-FFF2-40B4-BE49-F238E27FC236}">
                <a16:creationId xmlns:a16="http://schemas.microsoft.com/office/drawing/2014/main" id="{D8105DFB-D18C-4C6B-B832-91615B21564B}"/>
              </a:ext>
            </a:extLst>
          </p:cNvPr>
          <p:cNvCxnSpPr>
            <a:cxnSpLocks/>
            <a:endCxn id="7" idx="1"/>
          </p:cNvCxnSpPr>
          <p:nvPr/>
        </p:nvCxnSpPr>
        <p:spPr>
          <a:xfrm flipV="1">
            <a:off x="3031769" y="4940746"/>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 name="タイトル 1">
            <a:extLst>
              <a:ext uri="{FF2B5EF4-FFF2-40B4-BE49-F238E27FC236}">
                <a16:creationId xmlns:a16="http://schemas.microsoft.com/office/drawing/2014/main" id="{FA5EDFB8-D1A6-4C13-AAA3-A660BE6463DA}"/>
              </a:ext>
            </a:extLst>
          </p:cNvPr>
          <p:cNvSpPr>
            <a:spLocks noGrp="1"/>
          </p:cNvSpPr>
          <p:nvPr>
            <p:ph type="title"/>
          </p:nvPr>
        </p:nvSpPr>
        <p:spPr/>
        <p:txBody>
          <a:bodyPr/>
          <a:lstStyle/>
          <a:p>
            <a:r>
              <a:rPr kumimoji="1" lang="en-US" altLang="ja-JP" dirty="0"/>
              <a:t>IoT</a:t>
            </a:r>
            <a:r>
              <a:rPr kumimoji="1" lang="ja-JP" altLang="en-US" dirty="0"/>
              <a:t> </a:t>
            </a:r>
            <a:r>
              <a:rPr kumimoji="1" lang="en-US" altLang="ja-JP" dirty="0"/>
              <a:t>Hub</a:t>
            </a:r>
            <a:r>
              <a:rPr kumimoji="1" lang="ja-JP" altLang="en-US" dirty="0"/>
              <a:t>によるデバイスの接続</a:t>
            </a:r>
          </a:p>
        </p:txBody>
      </p:sp>
      <p:sp>
        <p:nvSpPr>
          <p:cNvPr id="3" name="コンテンツ プレースホルダー 2">
            <a:extLst>
              <a:ext uri="{FF2B5EF4-FFF2-40B4-BE49-F238E27FC236}">
                <a16:creationId xmlns:a16="http://schemas.microsoft.com/office/drawing/2014/main" id="{1FBEE13B-149D-4D14-9E54-D54B2AEEA18B}"/>
              </a:ext>
            </a:extLst>
          </p:cNvPr>
          <p:cNvSpPr>
            <a:spLocks noGrp="1"/>
          </p:cNvSpPr>
          <p:nvPr>
            <p:ph idx="1"/>
          </p:nvPr>
        </p:nvSpPr>
        <p:spPr/>
        <p:txBody>
          <a:bodyPr vert="horz" lIns="91440" tIns="45720" rIns="91440" bIns="45720" rtlCol="0" anchor="t">
            <a:normAutofit/>
          </a:bodyPr>
          <a:lstStyle/>
          <a:p>
            <a:r>
              <a:rPr kumimoji="1" lang="en-US" altLang="ja-JP" dirty="0"/>
              <a:t>IoT</a:t>
            </a:r>
            <a:r>
              <a:rPr kumimoji="1" lang="ja-JP" altLang="en-US" dirty="0"/>
              <a:t> </a:t>
            </a:r>
            <a:r>
              <a:rPr kumimoji="1" lang="en-US" altLang="ja-JP" dirty="0"/>
              <a:t>Hub</a:t>
            </a:r>
            <a:r>
              <a:rPr kumimoji="1" lang="ja-JP" altLang="en-US" dirty="0"/>
              <a:t>を作成、設定する方法を学びます</a:t>
            </a:r>
            <a:endParaRPr lang="en-US" altLang="ja-JP" dirty="0">
              <a:latin typeface="Segoe UI Light"/>
              <a:ea typeface="メイリオ"/>
              <a:cs typeface="Segoe UI Light"/>
            </a:endParaRPr>
          </a:p>
          <a:p>
            <a:pPr lvl="1"/>
            <a:r>
              <a:rPr lang="en-US" altLang="ja-JP" dirty="0"/>
              <a:t>Azure</a:t>
            </a:r>
            <a:r>
              <a:rPr lang="ja-JP" altLang="en-US" dirty="0"/>
              <a:t> </a:t>
            </a:r>
            <a:r>
              <a:rPr lang="en-US" altLang="ja-JP" dirty="0"/>
              <a:t>Portal</a:t>
            </a:r>
            <a:r>
              <a:rPr lang="ja-JP" altLang="en-US" dirty="0"/>
              <a:t>で</a:t>
            </a:r>
            <a:r>
              <a:rPr lang="en-US" altLang="ja-JP" dirty="0"/>
              <a:t>IoT</a:t>
            </a:r>
            <a:r>
              <a:rPr lang="ja-JP" altLang="en-US" dirty="0"/>
              <a:t> </a:t>
            </a:r>
            <a:r>
              <a:rPr lang="en-US" altLang="ja-JP" dirty="0"/>
              <a:t>Hub</a:t>
            </a:r>
            <a:r>
              <a:rPr lang="ja-JP" altLang="en-US" dirty="0"/>
              <a:t>を作成</a:t>
            </a:r>
            <a:endParaRPr lang="en-US" altLang="ja-JP" dirty="0"/>
          </a:p>
          <a:p>
            <a:pPr lvl="1"/>
            <a:r>
              <a:rPr lang="en-US" altLang="ja-JP" dirty="0"/>
              <a:t>IoT</a:t>
            </a:r>
            <a:r>
              <a:rPr lang="ja-JP" altLang="en-US" dirty="0"/>
              <a:t> </a:t>
            </a:r>
            <a:r>
              <a:rPr lang="en-US" altLang="ja-JP" dirty="0"/>
              <a:t>Hub</a:t>
            </a:r>
            <a:r>
              <a:rPr lang="ja-JP" altLang="en-US" dirty="0"/>
              <a:t>にデバイスを登録</a:t>
            </a:r>
            <a:endParaRPr lang="en-US" altLang="ja-JP" dirty="0"/>
          </a:p>
          <a:p>
            <a:r>
              <a:rPr lang="ja-JP" altLang="en-US" dirty="0"/>
              <a:t>デバイスと通信します</a:t>
            </a:r>
            <a:endParaRPr lang="en-US" altLang="ja-JP" dirty="0"/>
          </a:p>
          <a:p>
            <a:pPr lvl="1"/>
            <a:r>
              <a:rPr lang="ja-JP" altLang="en-US" dirty="0"/>
              <a:t>デバイスから</a:t>
            </a:r>
            <a:r>
              <a:rPr lang="en-US" altLang="ja-JP" dirty="0"/>
              <a:t>IoT</a:t>
            </a:r>
            <a:r>
              <a:rPr lang="ja-JP" altLang="en-US" dirty="0"/>
              <a:t> </a:t>
            </a:r>
            <a:r>
              <a:rPr lang="en-US" altLang="ja-JP" dirty="0"/>
              <a:t>Hub</a:t>
            </a:r>
            <a:r>
              <a:rPr lang="ja-JP" altLang="en-US" dirty="0"/>
              <a:t>にデータを送信する</a:t>
            </a:r>
            <a:endParaRPr lang="en-US" altLang="ja-JP" dirty="0"/>
          </a:p>
          <a:p>
            <a:pPr lvl="1"/>
            <a:r>
              <a:rPr lang="en-US" altLang="ja-JP" dirty="0"/>
              <a:t>IoT</a:t>
            </a:r>
            <a:r>
              <a:rPr lang="ja-JP" altLang="en-US" dirty="0"/>
              <a:t> </a:t>
            </a:r>
            <a:r>
              <a:rPr lang="en-US" altLang="ja-JP" dirty="0"/>
              <a:t>Hub</a:t>
            </a:r>
            <a:r>
              <a:rPr lang="ja-JP" altLang="en-US" dirty="0"/>
              <a:t>を介してコマンドをデバイスに送信する</a:t>
            </a:r>
            <a:endParaRPr lang="en-US" altLang="ja-JP" dirty="0"/>
          </a:p>
        </p:txBody>
      </p:sp>
      <p:sp>
        <p:nvSpPr>
          <p:cNvPr id="4" name="スライド番号プレースホルダー 3">
            <a:extLst>
              <a:ext uri="{FF2B5EF4-FFF2-40B4-BE49-F238E27FC236}">
                <a16:creationId xmlns:a16="http://schemas.microsoft.com/office/drawing/2014/main" id="{134FC451-266B-4F6D-BF4B-C6FF22944BCD}"/>
              </a:ext>
            </a:extLst>
          </p:cNvPr>
          <p:cNvSpPr>
            <a:spLocks noGrp="1"/>
          </p:cNvSpPr>
          <p:nvPr>
            <p:ph type="sldNum" sz="quarter" idx="12"/>
          </p:nvPr>
        </p:nvSpPr>
        <p:spPr/>
        <p:txBody>
          <a:bodyPr/>
          <a:lstStyle/>
          <a:p>
            <a:fld id="{6F84F5BE-853B-463E-BD2A-CF66A7E28F35}" type="slidenum">
              <a:rPr kumimoji="1" lang="ja-JP" altLang="en-US" smtClean="0"/>
              <a:t>14</a:t>
            </a:fld>
            <a:endParaRPr kumimoji="1" lang="ja-JP" altLang="en-US"/>
          </a:p>
        </p:txBody>
      </p:sp>
    </p:spTree>
    <p:extLst>
      <p:ext uri="{BB962C8B-B14F-4D97-AF65-F5344CB8AC3E}">
        <p14:creationId xmlns:p14="http://schemas.microsoft.com/office/powerpoint/2010/main" val="177423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5EDFB8-D1A6-4C13-AAA3-A660BE6463DA}"/>
              </a:ext>
            </a:extLst>
          </p:cNvPr>
          <p:cNvSpPr>
            <a:spLocks noGrp="1"/>
          </p:cNvSpPr>
          <p:nvPr>
            <p:ph type="title"/>
          </p:nvPr>
        </p:nvSpPr>
        <p:spPr/>
        <p:txBody>
          <a:bodyPr/>
          <a:lstStyle/>
          <a:p>
            <a:r>
              <a:rPr kumimoji="1" lang="ja-JP" altLang="en-US"/>
              <a:t>データの可視化</a:t>
            </a:r>
          </a:p>
        </p:txBody>
      </p:sp>
      <p:sp>
        <p:nvSpPr>
          <p:cNvPr id="3" name="コンテンツ プレースホルダー 2">
            <a:extLst>
              <a:ext uri="{FF2B5EF4-FFF2-40B4-BE49-F238E27FC236}">
                <a16:creationId xmlns:a16="http://schemas.microsoft.com/office/drawing/2014/main" id="{1FBEE13B-149D-4D14-9E54-D54B2AEEA18B}"/>
              </a:ext>
            </a:extLst>
          </p:cNvPr>
          <p:cNvSpPr>
            <a:spLocks noGrp="1"/>
          </p:cNvSpPr>
          <p:nvPr>
            <p:ph idx="1"/>
          </p:nvPr>
        </p:nvSpPr>
        <p:spPr/>
        <p:txBody>
          <a:bodyPr vert="horz" lIns="91440" tIns="45720" rIns="91440" bIns="45720" rtlCol="0" anchor="t">
            <a:normAutofit/>
          </a:bodyPr>
          <a:lstStyle/>
          <a:p>
            <a:r>
              <a:rPr lang="en-US" altLang="ja-JP"/>
              <a:t>Time</a:t>
            </a:r>
            <a:r>
              <a:rPr kumimoji="1" lang="ja-JP" altLang="en-US"/>
              <a:t> </a:t>
            </a:r>
            <a:r>
              <a:rPr kumimoji="1" lang="en-US" altLang="ja-JP"/>
              <a:t>Series</a:t>
            </a:r>
            <a:r>
              <a:rPr kumimoji="1" lang="ja-JP" altLang="en-US"/>
              <a:t> </a:t>
            </a:r>
            <a:r>
              <a:rPr kumimoji="1" lang="en-US" altLang="ja-JP"/>
              <a:t>Insight</a:t>
            </a:r>
            <a:r>
              <a:rPr kumimoji="1" lang="ja-JP" altLang="en-US"/>
              <a:t>を使った、リアルタイムデータストリームの可視化と分析の基礎を学びます</a:t>
            </a:r>
            <a:endParaRPr kumimoji="1" lang="en-US" altLang="ja-JP"/>
          </a:p>
          <a:p>
            <a:pPr lvl="1"/>
            <a:r>
              <a:rPr lang="ja-JP" altLang="en-US"/>
              <a:t>デバイスから送られてきたデータをグラフ化</a:t>
            </a:r>
            <a:endParaRPr lang="en-US" altLang="ja-JP"/>
          </a:p>
          <a:p>
            <a:pPr lvl="1"/>
            <a:r>
              <a:rPr kumimoji="1" lang="ja-JP" altLang="en-US"/>
              <a:t>送られてきているデータから、各センサー値の最大値、最小値が計測された時点を見つける</a:t>
            </a:r>
            <a:endParaRPr kumimoji="1" lang="en-US" altLang="ja-JP"/>
          </a:p>
          <a:p>
            <a:pPr marL="457200" lvl="1" indent="0">
              <a:buNone/>
            </a:pPr>
            <a:r>
              <a:rPr kumimoji="1" lang="en-US" altLang="ja-JP"/>
              <a:t>※</a:t>
            </a:r>
            <a:r>
              <a:rPr kumimoji="1" lang="ja-JP" altLang="en-US"/>
              <a:t> </a:t>
            </a:r>
            <a:r>
              <a:rPr kumimoji="1" lang="en-US" altLang="ja-JP"/>
              <a:t>Excel</a:t>
            </a:r>
            <a:r>
              <a:rPr kumimoji="1" lang="ja-JP" altLang="en-US"/>
              <a:t>等ではメモリ不足で表示できない程度の巨大なデータを扱います</a:t>
            </a:r>
          </a:p>
        </p:txBody>
      </p:sp>
      <p:sp>
        <p:nvSpPr>
          <p:cNvPr id="4" name="スライド番号プレースホルダー 3">
            <a:extLst>
              <a:ext uri="{FF2B5EF4-FFF2-40B4-BE49-F238E27FC236}">
                <a16:creationId xmlns:a16="http://schemas.microsoft.com/office/drawing/2014/main" id="{134FC451-266B-4F6D-BF4B-C6FF22944BCD}"/>
              </a:ext>
            </a:extLst>
          </p:cNvPr>
          <p:cNvSpPr>
            <a:spLocks noGrp="1"/>
          </p:cNvSpPr>
          <p:nvPr>
            <p:ph type="sldNum" sz="quarter" idx="12"/>
          </p:nvPr>
        </p:nvSpPr>
        <p:spPr/>
        <p:txBody>
          <a:bodyPr/>
          <a:lstStyle/>
          <a:p>
            <a:fld id="{6F84F5BE-853B-463E-BD2A-CF66A7E28F35}" type="slidenum">
              <a:rPr kumimoji="1" lang="ja-JP" altLang="en-US" smtClean="0"/>
              <a:t>140</a:t>
            </a:fld>
            <a:endParaRPr kumimoji="1" lang="ja-JP" altLang="en-US"/>
          </a:p>
        </p:txBody>
      </p:sp>
    </p:spTree>
    <p:extLst>
      <p:ext uri="{BB962C8B-B14F-4D97-AF65-F5344CB8AC3E}">
        <p14:creationId xmlns:p14="http://schemas.microsoft.com/office/powerpoint/2010/main" val="12647622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AEC97E-D96B-4B5B-B7E6-69293961442D}"/>
              </a:ext>
            </a:extLst>
          </p:cNvPr>
          <p:cNvSpPr>
            <a:spLocks noGrp="1"/>
          </p:cNvSpPr>
          <p:nvPr>
            <p:ph type="title"/>
          </p:nvPr>
        </p:nvSpPr>
        <p:spPr/>
        <p:txBody>
          <a:bodyPr/>
          <a:lstStyle/>
          <a:p>
            <a:r>
              <a:rPr kumimoji="1" lang="en-US" altLang="ja-JP"/>
              <a:t>Step</a:t>
            </a:r>
            <a:r>
              <a:rPr kumimoji="1" lang="ja-JP" altLang="en-US"/>
              <a:t> </a:t>
            </a:r>
            <a:r>
              <a:rPr kumimoji="1" lang="en-US" altLang="ja-JP"/>
              <a:t>by</a:t>
            </a:r>
            <a:r>
              <a:rPr kumimoji="1" lang="ja-JP" altLang="en-US"/>
              <a:t> </a:t>
            </a:r>
            <a:r>
              <a:rPr kumimoji="1" lang="en-US" altLang="ja-JP"/>
              <a:t>Step</a:t>
            </a:r>
            <a:endParaRPr kumimoji="1" lang="ja-JP" altLang="en-US"/>
          </a:p>
        </p:txBody>
      </p:sp>
      <p:sp>
        <p:nvSpPr>
          <p:cNvPr id="3" name="コンテンツ プレースホルダー 2">
            <a:extLst>
              <a:ext uri="{FF2B5EF4-FFF2-40B4-BE49-F238E27FC236}">
                <a16:creationId xmlns:a16="http://schemas.microsoft.com/office/drawing/2014/main" id="{192722DD-218B-46AB-9A0B-4D6BCDDF77B0}"/>
              </a:ext>
            </a:extLst>
          </p:cNvPr>
          <p:cNvSpPr>
            <a:spLocks noGrp="1"/>
          </p:cNvSpPr>
          <p:nvPr>
            <p:ph idx="1"/>
          </p:nvPr>
        </p:nvSpPr>
        <p:spPr/>
        <p:txBody>
          <a:bodyPr/>
          <a:lstStyle/>
          <a:p>
            <a:r>
              <a:rPr kumimoji="1" lang="en-US" altLang="ja-JP" dirty="0"/>
              <a:t>Azure</a:t>
            </a:r>
            <a:r>
              <a:rPr kumimoji="1" lang="ja-JP" altLang="en-US" dirty="0"/>
              <a:t> </a:t>
            </a:r>
            <a:r>
              <a:rPr kumimoji="1" lang="en-US" altLang="ja-JP" dirty="0"/>
              <a:t>Portal</a:t>
            </a:r>
            <a:r>
              <a:rPr kumimoji="1" lang="ja-JP" altLang="en-US" dirty="0"/>
              <a:t>上で作業を行います</a:t>
            </a:r>
            <a:endParaRPr kumimoji="1" lang="en-US" altLang="ja-JP" dirty="0"/>
          </a:p>
          <a:p>
            <a:pPr lvl="1"/>
            <a:r>
              <a:rPr lang="en-US" altLang="ja-JP" dirty="0"/>
              <a:t>Time</a:t>
            </a:r>
            <a:r>
              <a:rPr lang="ja-JP" altLang="en-US" dirty="0"/>
              <a:t> </a:t>
            </a:r>
            <a:r>
              <a:rPr lang="en-US" altLang="ja-JP" dirty="0"/>
              <a:t>Series</a:t>
            </a:r>
            <a:r>
              <a:rPr lang="ja-JP" altLang="en-US" dirty="0"/>
              <a:t> </a:t>
            </a:r>
            <a:r>
              <a:rPr lang="en-US" altLang="ja-JP" dirty="0"/>
              <a:t>Insight</a:t>
            </a:r>
            <a:r>
              <a:rPr lang="ja-JP" altLang="en-US" dirty="0"/>
              <a:t>を作成し、</a:t>
            </a:r>
            <a:r>
              <a:rPr lang="en-US" altLang="ja-JP" dirty="0"/>
              <a:t>IoT</a:t>
            </a:r>
            <a:r>
              <a:rPr lang="ja-JP" altLang="en-US" dirty="0"/>
              <a:t> </a:t>
            </a:r>
            <a:r>
              <a:rPr lang="en-US" altLang="ja-JP" dirty="0"/>
              <a:t>Hub</a:t>
            </a:r>
            <a:r>
              <a:rPr lang="ja-JP" altLang="en-US" dirty="0"/>
              <a:t>を接続</a:t>
            </a:r>
            <a:endParaRPr lang="en-US" altLang="ja-JP" dirty="0"/>
          </a:p>
          <a:p>
            <a:pPr lvl="1"/>
            <a:r>
              <a:rPr kumimoji="1" lang="ja-JP" altLang="en-US" dirty="0"/>
              <a:t>グラフ化と表示</a:t>
            </a:r>
            <a:endParaRPr kumimoji="1" lang="en-US" altLang="ja-JP" dirty="0"/>
          </a:p>
          <a:p>
            <a:pPr lvl="1"/>
            <a:r>
              <a:rPr lang="ja-JP" altLang="en-US" dirty="0"/>
              <a:t>分析</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2D4267C5-C883-4B20-B05D-BE1694480D2C}"/>
              </a:ext>
            </a:extLst>
          </p:cNvPr>
          <p:cNvSpPr>
            <a:spLocks noGrp="1"/>
          </p:cNvSpPr>
          <p:nvPr>
            <p:ph type="sldNum" sz="quarter" idx="12"/>
          </p:nvPr>
        </p:nvSpPr>
        <p:spPr/>
        <p:txBody>
          <a:bodyPr/>
          <a:lstStyle/>
          <a:p>
            <a:fld id="{6F84F5BE-853B-463E-BD2A-CF66A7E28F35}" type="slidenum">
              <a:rPr kumimoji="1" lang="ja-JP" altLang="en-US" smtClean="0"/>
              <a:t>141</a:t>
            </a:fld>
            <a:endParaRPr kumimoji="1" lang="ja-JP" altLang="en-US"/>
          </a:p>
        </p:txBody>
      </p:sp>
      <p:pic>
        <p:nvPicPr>
          <p:cNvPr id="5" name="グラフィックス 4">
            <a:extLst>
              <a:ext uri="{FF2B5EF4-FFF2-40B4-BE49-F238E27FC236}">
                <a16:creationId xmlns:a16="http://schemas.microsoft.com/office/drawing/2014/main" id="{55318A91-6475-497E-8FB8-2D69291E8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557" y="3105834"/>
            <a:ext cx="688800" cy="688800"/>
          </a:xfrm>
          <a:prstGeom prst="rect">
            <a:avLst/>
          </a:prstGeom>
        </p:spPr>
      </p:pic>
      <p:sp>
        <p:nvSpPr>
          <p:cNvPr id="6" name="テキスト ボックス 5">
            <a:extLst>
              <a:ext uri="{FF2B5EF4-FFF2-40B4-BE49-F238E27FC236}">
                <a16:creationId xmlns:a16="http://schemas.microsoft.com/office/drawing/2014/main" id="{3DF7F128-FBCB-4417-B70A-61FB7B35A744}"/>
              </a:ext>
            </a:extLst>
          </p:cNvPr>
          <p:cNvSpPr txBox="1"/>
          <p:nvPr/>
        </p:nvSpPr>
        <p:spPr>
          <a:xfrm>
            <a:off x="1410585" y="3105834"/>
            <a:ext cx="3770584" cy="646331"/>
          </a:xfrm>
          <a:prstGeom prst="rect">
            <a:avLst/>
          </a:prstGeom>
          <a:noFill/>
        </p:spPr>
        <p:txBody>
          <a:bodyPr wrap="none" rtlCol="0">
            <a:spAutoFit/>
          </a:bodyPr>
          <a:lstStyle/>
          <a:p>
            <a:r>
              <a:rPr kumimoji="1" lang="en-US" altLang="ja-JP" sz="3600" dirty="0"/>
              <a:t>Time Series Insight</a:t>
            </a:r>
            <a:endParaRPr kumimoji="1" lang="ja-JP" altLang="en-US" sz="3600" dirty="0"/>
          </a:p>
        </p:txBody>
      </p:sp>
      <p:sp>
        <p:nvSpPr>
          <p:cNvPr id="7" name="正方形/長方形 6">
            <a:extLst>
              <a:ext uri="{FF2B5EF4-FFF2-40B4-BE49-F238E27FC236}">
                <a16:creationId xmlns:a16="http://schemas.microsoft.com/office/drawing/2014/main" id="{4747D131-BEFD-4794-B04B-7E7E8BE11775}"/>
              </a:ext>
            </a:extLst>
          </p:cNvPr>
          <p:cNvSpPr/>
          <p:nvPr/>
        </p:nvSpPr>
        <p:spPr>
          <a:xfrm>
            <a:off x="606557" y="3892565"/>
            <a:ext cx="10676094" cy="1754326"/>
          </a:xfrm>
          <a:prstGeom prst="rect">
            <a:avLst/>
          </a:prstGeom>
        </p:spPr>
        <p:txBody>
          <a:bodyPr wrap="square">
            <a:spAutoFit/>
          </a:bodyPr>
          <a:lstStyle/>
          <a:p>
            <a:r>
              <a:rPr lang="ja-JP" altLang="en-US" dirty="0">
                <a:solidFill>
                  <a:srgbClr val="505050"/>
                </a:solidFill>
                <a:latin typeface="Meiryo" panose="020B0604030504040204" pitchFamily="50" charset="-128"/>
                <a:ea typeface="Meiryo" panose="020B0604030504040204" pitchFamily="50" charset="-128"/>
              </a:rPr>
              <a:t>ストレージ、分析、視覚化の各機能が</a:t>
            </a:r>
            <a:r>
              <a:rPr lang="en-US" altLang="ja-JP" dirty="0">
                <a:solidFill>
                  <a:srgbClr val="505050"/>
                </a:solidFill>
                <a:latin typeface="Meiryo" panose="020B0604030504040204" pitchFamily="50" charset="-128"/>
                <a:ea typeface="Meiryo" panose="020B0604030504040204" pitchFamily="50" charset="-128"/>
              </a:rPr>
              <a:t>1</a:t>
            </a:r>
            <a:r>
              <a:rPr lang="ja-JP" altLang="en-US" dirty="0">
                <a:solidFill>
                  <a:srgbClr val="505050"/>
                </a:solidFill>
                <a:latin typeface="Meiryo" panose="020B0604030504040204" pitchFamily="50" charset="-128"/>
                <a:ea typeface="Meiryo" panose="020B0604030504040204" pitchFamily="50" charset="-128"/>
              </a:rPr>
              <a:t>箇所に集約。時系列データの価値を最大限に引き出すことが可能。</a:t>
            </a:r>
            <a:r>
              <a:rPr lang="en-US" altLang="ja-JP" dirty="0">
                <a:solidFill>
                  <a:srgbClr val="505050"/>
                </a:solidFill>
                <a:latin typeface="Meiryo" panose="020B0604030504040204" pitchFamily="50" charset="-128"/>
                <a:ea typeface="Meiryo" panose="020B0604030504040204" pitchFamily="50" charset="-128"/>
              </a:rPr>
              <a:t>1</a:t>
            </a:r>
            <a:r>
              <a:rPr lang="ja-JP" altLang="en-US" dirty="0">
                <a:solidFill>
                  <a:srgbClr val="505050"/>
                </a:solidFill>
                <a:latin typeface="Meiryo" panose="020B0604030504040204" pitchFamily="50" charset="-128"/>
                <a:ea typeface="Meiryo" panose="020B0604030504040204" pitchFamily="50" charset="-128"/>
              </a:rPr>
              <a:t>日あたり数億件のセンサー、イベントを取り込み、最大</a:t>
            </a:r>
            <a:r>
              <a:rPr lang="en-US" altLang="ja-JP" dirty="0">
                <a:solidFill>
                  <a:srgbClr val="505050"/>
                </a:solidFill>
                <a:latin typeface="Meiryo" panose="020B0604030504040204" pitchFamily="50" charset="-128"/>
                <a:ea typeface="Meiryo" panose="020B0604030504040204" pitchFamily="50" charset="-128"/>
              </a:rPr>
              <a:t>400</a:t>
            </a:r>
            <a:r>
              <a:rPr lang="ja-JP" altLang="en-US" dirty="0">
                <a:solidFill>
                  <a:srgbClr val="505050"/>
                </a:solidFill>
                <a:latin typeface="Meiryo" panose="020B0604030504040204" pitchFamily="50" charset="-128"/>
                <a:ea typeface="Meiryo" panose="020B0604030504040204" pitchFamily="50" charset="-128"/>
              </a:rPr>
              <a:t>日分に相当する時系列データに対するクエリを </a:t>
            </a:r>
            <a:r>
              <a:rPr lang="en-US" altLang="ja-JP" dirty="0">
                <a:solidFill>
                  <a:srgbClr val="505050"/>
                </a:solidFill>
                <a:latin typeface="Meiryo" panose="020B0604030504040204" pitchFamily="50" charset="-128"/>
                <a:ea typeface="Meiryo" panose="020B0604030504040204" pitchFamily="50" charset="-128"/>
              </a:rPr>
              <a:t>1 </a:t>
            </a:r>
            <a:r>
              <a:rPr lang="ja-JP" altLang="en-US" dirty="0">
                <a:solidFill>
                  <a:srgbClr val="505050"/>
                </a:solidFill>
                <a:latin typeface="Meiryo" panose="020B0604030504040204" pitchFamily="50" charset="-128"/>
                <a:ea typeface="Meiryo" panose="020B0604030504040204" pitchFamily="50" charset="-128"/>
              </a:rPr>
              <a:t>分以内に実行可能にし、迅速な対応を実現。傾向や異常に焦点を当てることでセンサー データの詳細がより深く高速に得られ、根本原因の分析を行ってコストの掛かるダウンタイムを防ぐことが可能。さらに、離散データの相互相関をとりリアルタイムデータと過去データを同時に確認することで、埋もれていた傾向を発見することも可能。</a:t>
            </a:r>
            <a:endParaRPr lang="ja-JP" altLang="en-US" dirty="0"/>
          </a:p>
        </p:txBody>
      </p:sp>
    </p:spTree>
    <p:extLst>
      <p:ext uri="{BB962C8B-B14F-4D97-AF65-F5344CB8AC3E}">
        <p14:creationId xmlns:p14="http://schemas.microsoft.com/office/powerpoint/2010/main" val="55335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D54687-6FCE-4137-BC33-C6625EF8A6A5}"/>
              </a:ext>
            </a:extLst>
          </p:cNvPr>
          <p:cNvSpPr>
            <a:spLocks noGrp="1"/>
          </p:cNvSpPr>
          <p:nvPr>
            <p:ph type="title"/>
          </p:nvPr>
        </p:nvSpPr>
        <p:spPr/>
        <p:txBody>
          <a:bodyPr>
            <a:normAutofit/>
          </a:bodyPr>
          <a:lstStyle/>
          <a:p>
            <a:r>
              <a:rPr kumimoji="1" lang="en-US" altLang="ja-JP"/>
              <a:t>Time</a:t>
            </a:r>
            <a:r>
              <a:rPr kumimoji="1" lang="ja-JP" altLang="en-US"/>
              <a:t> </a:t>
            </a:r>
            <a:r>
              <a:rPr kumimoji="1" lang="en-US" altLang="ja-JP"/>
              <a:t>Series</a:t>
            </a:r>
            <a:r>
              <a:rPr kumimoji="1" lang="ja-JP" altLang="en-US"/>
              <a:t> </a:t>
            </a:r>
            <a:r>
              <a:rPr kumimoji="1" lang="en-US" altLang="ja-JP"/>
              <a:t>Insights</a:t>
            </a:r>
            <a:r>
              <a:rPr kumimoji="1" lang="ja-JP" altLang="en-US"/>
              <a:t>の作成</a:t>
            </a:r>
          </a:p>
        </p:txBody>
      </p:sp>
      <p:sp>
        <p:nvSpPr>
          <p:cNvPr id="3" name="スライド番号プレースホルダー 2">
            <a:extLst>
              <a:ext uri="{FF2B5EF4-FFF2-40B4-BE49-F238E27FC236}">
                <a16:creationId xmlns:a16="http://schemas.microsoft.com/office/drawing/2014/main" id="{AE5C9774-3644-4703-B7F9-CF11C9677CE8}"/>
              </a:ext>
            </a:extLst>
          </p:cNvPr>
          <p:cNvSpPr>
            <a:spLocks noGrp="1"/>
          </p:cNvSpPr>
          <p:nvPr>
            <p:ph type="sldNum" sz="quarter" idx="12"/>
          </p:nvPr>
        </p:nvSpPr>
        <p:spPr/>
        <p:txBody>
          <a:bodyPr/>
          <a:lstStyle/>
          <a:p>
            <a:fld id="{6F84F5BE-853B-463E-BD2A-CF66A7E28F35}" type="slidenum">
              <a:rPr kumimoji="1" lang="ja-JP" altLang="en-US" smtClean="0"/>
              <a:t>142</a:t>
            </a:fld>
            <a:endParaRPr kumimoji="1" lang="ja-JP" altLang="en-US"/>
          </a:p>
        </p:txBody>
      </p:sp>
      <p:pic>
        <p:nvPicPr>
          <p:cNvPr id="4" name="図 3">
            <a:extLst>
              <a:ext uri="{FF2B5EF4-FFF2-40B4-BE49-F238E27FC236}">
                <a16:creationId xmlns:a16="http://schemas.microsoft.com/office/drawing/2014/main" id="{67D36E68-8731-4181-AFD4-AD448D4235F8}"/>
              </a:ext>
            </a:extLst>
          </p:cNvPr>
          <p:cNvPicPr>
            <a:picLocks noChangeAspect="1"/>
          </p:cNvPicPr>
          <p:nvPr/>
        </p:nvPicPr>
        <p:blipFill>
          <a:blip r:embed="rId3"/>
          <a:stretch>
            <a:fillRect/>
          </a:stretch>
        </p:blipFill>
        <p:spPr>
          <a:xfrm>
            <a:off x="0" y="1319443"/>
            <a:ext cx="5620327" cy="5537200"/>
          </a:xfrm>
          <a:prstGeom prst="rect">
            <a:avLst/>
          </a:prstGeom>
        </p:spPr>
      </p:pic>
      <p:sp>
        <p:nvSpPr>
          <p:cNvPr id="5" name="テキスト ボックス 4">
            <a:extLst>
              <a:ext uri="{FF2B5EF4-FFF2-40B4-BE49-F238E27FC236}">
                <a16:creationId xmlns:a16="http://schemas.microsoft.com/office/drawing/2014/main" id="{FD712EE0-6A93-4D5C-95C3-872AF4DC3289}"/>
              </a:ext>
            </a:extLst>
          </p:cNvPr>
          <p:cNvSpPr txBox="1"/>
          <p:nvPr/>
        </p:nvSpPr>
        <p:spPr>
          <a:xfrm>
            <a:off x="169200" y="934359"/>
            <a:ext cx="5490606" cy="369332"/>
          </a:xfrm>
          <a:prstGeom prst="rect">
            <a:avLst/>
          </a:prstGeom>
          <a:noFill/>
        </p:spPr>
        <p:txBody>
          <a:bodyPr wrap="none" rtlCol="0">
            <a:spAutoFit/>
          </a:bodyPr>
          <a:lstStyle/>
          <a:p>
            <a:r>
              <a:rPr kumimoji="1" lang="ja-JP" altLang="en-US"/>
              <a:t>“＋リソースの作成”で、“</a:t>
            </a:r>
            <a:r>
              <a:rPr kumimoji="1" lang="en-US" altLang="ja-JP"/>
              <a:t>Time</a:t>
            </a:r>
            <a:r>
              <a:rPr kumimoji="1" lang="ja-JP" altLang="en-US"/>
              <a:t> </a:t>
            </a:r>
            <a:r>
              <a:rPr kumimoji="1" lang="en-US" altLang="ja-JP"/>
              <a:t>Series</a:t>
            </a:r>
            <a:r>
              <a:rPr kumimoji="1" lang="ja-JP" altLang="en-US"/>
              <a:t> </a:t>
            </a:r>
            <a:r>
              <a:rPr kumimoji="1" lang="en-US" altLang="ja-JP"/>
              <a:t>Insights</a:t>
            </a:r>
            <a:r>
              <a:rPr kumimoji="1" lang="ja-JP" altLang="en-US"/>
              <a:t>”を検索</a:t>
            </a:r>
          </a:p>
        </p:txBody>
      </p:sp>
      <p:pic>
        <p:nvPicPr>
          <p:cNvPr id="6" name="図 5">
            <a:extLst>
              <a:ext uri="{FF2B5EF4-FFF2-40B4-BE49-F238E27FC236}">
                <a16:creationId xmlns:a16="http://schemas.microsoft.com/office/drawing/2014/main" id="{74049755-514D-4D4B-8CB9-E7A332D53C63}"/>
              </a:ext>
            </a:extLst>
          </p:cNvPr>
          <p:cNvPicPr>
            <a:picLocks noChangeAspect="1"/>
          </p:cNvPicPr>
          <p:nvPr/>
        </p:nvPicPr>
        <p:blipFill>
          <a:blip r:embed="rId4"/>
          <a:stretch>
            <a:fillRect/>
          </a:stretch>
        </p:blipFill>
        <p:spPr>
          <a:xfrm>
            <a:off x="6656061" y="1431928"/>
            <a:ext cx="2583894" cy="5312229"/>
          </a:xfrm>
          <a:prstGeom prst="rect">
            <a:avLst/>
          </a:prstGeom>
        </p:spPr>
      </p:pic>
      <p:sp>
        <p:nvSpPr>
          <p:cNvPr id="7" name="角丸四角形 13">
            <a:extLst>
              <a:ext uri="{FF2B5EF4-FFF2-40B4-BE49-F238E27FC236}">
                <a16:creationId xmlns:a16="http://schemas.microsoft.com/office/drawing/2014/main" id="{544FCEC0-D732-4756-8553-7546D36F23D3}"/>
              </a:ext>
            </a:extLst>
          </p:cNvPr>
          <p:cNvSpPr/>
          <p:nvPr/>
        </p:nvSpPr>
        <p:spPr>
          <a:xfrm>
            <a:off x="1646123" y="6427777"/>
            <a:ext cx="855347" cy="345408"/>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8" name="カギ線コネクタ 17">
            <a:extLst>
              <a:ext uri="{FF2B5EF4-FFF2-40B4-BE49-F238E27FC236}">
                <a16:creationId xmlns:a16="http://schemas.microsoft.com/office/drawing/2014/main" id="{AAE5E381-EA2A-43A5-B397-810A59B05C11}"/>
              </a:ext>
            </a:extLst>
          </p:cNvPr>
          <p:cNvCxnSpPr>
            <a:cxnSpLocks/>
            <a:stCxn id="7" idx="3"/>
            <a:endCxn id="6" idx="1"/>
          </p:cNvCxnSpPr>
          <p:nvPr/>
        </p:nvCxnSpPr>
        <p:spPr>
          <a:xfrm flipV="1">
            <a:off x="2501470" y="4088043"/>
            <a:ext cx="4154591" cy="2512438"/>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角丸四角形 13">
            <a:extLst>
              <a:ext uri="{FF2B5EF4-FFF2-40B4-BE49-F238E27FC236}">
                <a16:creationId xmlns:a16="http://schemas.microsoft.com/office/drawing/2014/main" id="{F514D87A-2B99-45C5-86D1-A2D9E5547A5A}"/>
              </a:ext>
            </a:extLst>
          </p:cNvPr>
          <p:cNvSpPr/>
          <p:nvPr/>
        </p:nvSpPr>
        <p:spPr>
          <a:xfrm>
            <a:off x="6747895" y="1983108"/>
            <a:ext cx="2374334" cy="1638205"/>
          </a:xfrm>
          <a:prstGeom prst="roundRect">
            <a:avLst>
              <a:gd name="adj" fmla="val 12680"/>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3" name="角丸四角形 13">
            <a:extLst>
              <a:ext uri="{FF2B5EF4-FFF2-40B4-BE49-F238E27FC236}">
                <a16:creationId xmlns:a16="http://schemas.microsoft.com/office/drawing/2014/main" id="{8FF5DA78-F51A-4180-9DCE-E6435FD98F56}"/>
              </a:ext>
            </a:extLst>
          </p:cNvPr>
          <p:cNvSpPr/>
          <p:nvPr/>
        </p:nvSpPr>
        <p:spPr>
          <a:xfrm>
            <a:off x="6777983" y="5999604"/>
            <a:ext cx="913812" cy="655195"/>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14" name="カギ線コネクタ 17">
            <a:extLst>
              <a:ext uri="{FF2B5EF4-FFF2-40B4-BE49-F238E27FC236}">
                <a16:creationId xmlns:a16="http://schemas.microsoft.com/office/drawing/2014/main" id="{2C13BD20-9A14-4793-988C-A45C5E92EA70}"/>
              </a:ext>
            </a:extLst>
          </p:cNvPr>
          <p:cNvCxnSpPr>
            <a:cxnSpLocks/>
            <a:stCxn id="12" idx="2"/>
            <a:endCxn id="13" idx="1"/>
          </p:cNvCxnSpPr>
          <p:nvPr/>
        </p:nvCxnSpPr>
        <p:spPr>
          <a:xfrm rot="5400000">
            <a:off x="6003579" y="4395718"/>
            <a:ext cx="2705889" cy="1157079"/>
          </a:xfrm>
          <a:prstGeom prst="bentConnector4">
            <a:avLst>
              <a:gd name="adj1" fmla="val 43947"/>
              <a:gd name="adj2" fmla="val 119757"/>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テキスト ボックス 16">
            <a:extLst>
              <a:ext uri="{FF2B5EF4-FFF2-40B4-BE49-F238E27FC236}">
                <a16:creationId xmlns:a16="http://schemas.microsoft.com/office/drawing/2014/main" id="{99430C81-3462-4228-8A91-3A86B2A686C5}"/>
              </a:ext>
            </a:extLst>
          </p:cNvPr>
          <p:cNvSpPr txBox="1"/>
          <p:nvPr/>
        </p:nvSpPr>
        <p:spPr>
          <a:xfrm>
            <a:off x="9281416" y="1983108"/>
            <a:ext cx="2702984" cy="1477328"/>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“環境名”</a:t>
            </a:r>
            <a:br>
              <a:rPr lang="en-US" altLang="ja-JP"/>
            </a:br>
            <a:r>
              <a:rPr lang="en-US" altLang="ja-JP"/>
              <a:t>URL</a:t>
            </a:r>
            <a:r>
              <a:rPr lang="ja-JP" altLang="en-US"/>
              <a:t>として使える名前</a:t>
            </a:r>
            <a:endParaRPr lang="en-US" altLang="ja-JP"/>
          </a:p>
          <a:p>
            <a:pPr marL="285750" indent="-285750">
              <a:buFont typeface="Arial" panose="020B0604020202020204" pitchFamily="34" charset="0"/>
              <a:buChar char="•"/>
            </a:pPr>
            <a:r>
              <a:rPr kumimoji="1" lang="ja-JP" altLang="en-US"/>
              <a:t>“リソースグループ”</a:t>
            </a:r>
            <a:br>
              <a:rPr lang="en-US" altLang="ja-JP"/>
            </a:br>
            <a:r>
              <a:rPr kumimoji="1" lang="ja-JP" altLang="en-US"/>
              <a:t>他のリソースと同じ</a:t>
            </a:r>
            <a:endParaRPr kumimoji="1" lang="en-US" altLang="ja-JP"/>
          </a:p>
          <a:p>
            <a:endParaRPr kumimoji="1" lang="ja-JP" altLang="en-US"/>
          </a:p>
        </p:txBody>
      </p:sp>
      <p:sp>
        <p:nvSpPr>
          <p:cNvPr id="18" name="テキスト ボックス 17">
            <a:extLst>
              <a:ext uri="{FF2B5EF4-FFF2-40B4-BE49-F238E27FC236}">
                <a16:creationId xmlns:a16="http://schemas.microsoft.com/office/drawing/2014/main" id="{D9333C39-9D42-40B1-829F-585940F06F61}"/>
              </a:ext>
            </a:extLst>
          </p:cNvPr>
          <p:cNvSpPr txBox="1"/>
          <p:nvPr/>
        </p:nvSpPr>
        <p:spPr>
          <a:xfrm>
            <a:off x="9330576" y="5123153"/>
            <a:ext cx="2759089" cy="923330"/>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“ダッシュボードに</a:t>
            </a:r>
            <a:br>
              <a:rPr kumimoji="1" lang="en-US" altLang="ja-JP"/>
            </a:br>
            <a:r>
              <a:rPr kumimoji="1" lang="ja-JP" altLang="en-US"/>
              <a:t>ピン留めをする“を☑</a:t>
            </a:r>
            <a:endParaRPr kumimoji="1" lang="en-US" altLang="ja-JP"/>
          </a:p>
          <a:p>
            <a:pPr marL="285750" indent="-285750">
              <a:buFont typeface="Arial" panose="020B0604020202020204" pitchFamily="34" charset="0"/>
              <a:buChar char="•"/>
            </a:pPr>
            <a:r>
              <a:rPr lang="ja-JP" altLang="en-US"/>
              <a:t>“作成”ボタンクリック</a:t>
            </a:r>
            <a:endParaRPr kumimoji="1" lang="ja-JP" altLang="en-US"/>
          </a:p>
        </p:txBody>
      </p:sp>
      <p:sp>
        <p:nvSpPr>
          <p:cNvPr id="19" name="正方形/長方形 18">
            <a:extLst>
              <a:ext uri="{FF2B5EF4-FFF2-40B4-BE49-F238E27FC236}">
                <a16:creationId xmlns:a16="http://schemas.microsoft.com/office/drawing/2014/main" id="{4F3F0B4B-C3A9-4F8B-8D17-A42C9025B3CD}"/>
              </a:ext>
            </a:extLst>
          </p:cNvPr>
          <p:cNvSpPr/>
          <p:nvPr/>
        </p:nvSpPr>
        <p:spPr>
          <a:xfrm>
            <a:off x="6916656" y="2657447"/>
            <a:ext cx="879735" cy="1286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0219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1E2CC20D-A5E5-4513-A961-D2E0B634B46E}"/>
              </a:ext>
            </a:extLst>
          </p:cNvPr>
          <p:cNvPicPr>
            <a:picLocks noChangeAspect="1"/>
          </p:cNvPicPr>
          <p:nvPr/>
        </p:nvPicPr>
        <p:blipFill>
          <a:blip r:embed="rId3"/>
          <a:stretch>
            <a:fillRect/>
          </a:stretch>
        </p:blipFill>
        <p:spPr>
          <a:xfrm>
            <a:off x="413657" y="1603828"/>
            <a:ext cx="3216642" cy="5196114"/>
          </a:xfrm>
          <a:prstGeom prst="rect">
            <a:avLst/>
          </a:prstGeom>
          <a:ln>
            <a:solidFill>
              <a:schemeClr val="tx1"/>
            </a:solidFill>
          </a:ln>
        </p:spPr>
      </p:pic>
      <p:pic>
        <p:nvPicPr>
          <p:cNvPr id="12" name="図 11">
            <a:extLst>
              <a:ext uri="{FF2B5EF4-FFF2-40B4-BE49-F238E27FC236}">
                <a16:creationId xmlns:a16="http://schemas.microsoft.com/office/drawing/2014/main" id="{0F8677CB-5934-4EEA-812A-2573FECB2B84}"/>
              </a:ext>
            </a:extLst>
          </p:cNvPr>
          <p:cNvPicPr>
            <a:picLocks noChangeAspect="1"/>
          </p:cNvPicPr>
          <p:nvPr/>
        </p:nvPicPr>
        <p:blipFill>
          <a:blip r:embed="rId4"/>
          <a:stretch>
            <a:fillRect/>
          </a:stretch>
        </p:blipFill>
        <p:spPr>
          <a:xfrm>
            <a:off x="3410232" y="1913202"/>
            <a:ext cx="4782231" cy="3579514"/>
          </a:xfrm>
          <a:prstGeom prst="rect">
            <a:avLst/>
          </a:prstGeom>
          <a:ln>
            <a:solidFill>
              <a:schemeClr val="tx1"/>
            </a:solidFill>
          </a:ln>
        </p:spPr>
      </p:pic>
      <p:pic>
        <p:nvPicPr>
          <p:cNvPr id="13" name="図 12">
            <a:extLst>
              <a:ext uri="{FF2B5EF4-FFF2-40B4-BE49-F238E27FC236}">
                <a16:creationId xmlns:a16="http://schemas.microsoft.com/office/drawing/2014/main" id="{E238EF72-B96D-4012-B77F-62389D662E5E}"/>
              </a:ext>
            </a:extLst>
          </p:cNvPr>
          <p:cNvPicPr>
            <a:picLocks noChangeAspect="1"/>
          </p:cNvPicPr>
          <p:nvPr/>
        </p:nvPicPr>
        <p:blipFill>
          <a:blip r:embed="rId5"/>
          <a:stretch>
            <a:fillRect/>
          </a:stretch>
        </p:blipFill>
        <p:spPr>
          <a:xfrm>
            <a:off x="7404666" y="1500513"/>
            <a:ext cx="3430166" cy="4680857"/>
          </a:xfrm>
          <a:prstGeom prst="rect">
            <a:avLst/>
          </a:prstGeom>
          <a:ln>
            <a:solidFill>
              <a:schemeClr val="tx1"/>
            </a:solidFill>
          </a:ln>
        </p:spPr>
      </p:pic>
      <p:sp>
        <p:nvSpPr>
          <p:cNvPr id="2" name="タイトル 1">
            <a:extLst>
              <a:ext uri="{FF2B5EF4-FFF2-40B4-BE49-F238E27FC236}">
                <a16:creationId xmlns:a16="http://schemas.microsoft.com/office/drawing/2014/main" id="{0236DD7D-07C0-4EF2-8F19-99F648032B98}"/>
              </a:ext>
            </a:extLst>
          </p:cNvPr>
          <p:cNvSpPr>
            <a:spLocks noGrp="1"/>
          </p:cNvSpPr>
          <p:nvPr>
            <p:ph type="title"/>
          </p:nvPr>
        </p:nvSpPr>
        <p:spPr/>
        <p:txBody>
          <a:bodyPr/>
          <a:lstStyle/>
          <a:p>
            <a:r>
              <a:rPr kumimoji="1" lang="en-US" altLang="ja-JP"/>
              <a:t>IoT</a:t>
            </a:r>
            <a:r>
              <a:rPr kumimoji="1" lang="ja-JP" altLang="en-US"/>
              <a:t> </a:t>
            </a:r>
            <a:r>
              <a:rPr kumimoji="1" lang="en-US" altLang="ja-JP"/>
              <a:t>Hub</a:t>
            </a:r>
            <a:r>
              <a:rPr kumimoji="1" lang="ja-JP" altLang="en-US"/>
              <a:t>の接続</a:t>
            </a:r>
          </a:p>
        </p:txBody>
      </p:sp>
      <p:sp>
        <p:nvSpPr>
          <p:cNvPr id="3" name="スライド番号プレースホルダー 2">
            <a:extLst>
              <a:ext uri="{FF2B5EF4-FFF2-40B4-BE49-F238E27FC236}">
                <a16:creationId xmlns:a16="http://schemas.microsoft.com/office/drawing/2014/main" id="{25EC1D27-0898-4DC6-9714-0E7BCE1214C2}"/>
              </a:ext>
            </a:extLst>
          </p:cNvPr>
          <p:cNvSpPr>
            <a:spLocks noGrp="1"/>
          </p:cNvSpPr>
          <p:nvPr>
            <p:ph type="sldNum" sz="quarter" idx="12"/>
          </p:nvPr>
        </p:nvSpPr>
        <p:spPr/>
        <p:txBody>
          <a:bodyPr/>
          <a:lstStyle/>
          <a:p>
            <a:fld id="{6F84F5BE-853B-463E-BD2A-CF66A7E28F35}" type="slidenum">
              <a:rPr kumimoji="1" lang="ja-JP" altLang="en-US" smtClean="0"/>
              <a:t>143</a:t>
            </a:fld>
            <a:endParaRPr kumimoji="1" lang="ja-JP" altLang="en-US"/>
          </a:p>
        </p:txBody>
      </p:sp>
      <p:sp>
        <p:nvSpPr>
          <p:cNvPr id="4" name="テキスト ボックス 3">
            <a:extLst>
              <a:ext uri="{FF2B5EF4-FFF2-40B4-BE49-F238E27FC236}">
                <a16:creationId xmlns:a16="http://schemas.microsoft.com/office/drawing/2014/main" id="{D1EE50C0-F670-4314-90D7-739E074F146F}"/>
              </a:ext>
            </a:extLst>
          </p:cNvPr>
          <p:cNvSpPr txBox="1"/>
          <p:nvPr/>
        </p:nvSpPr>
        <p:spPr>
          <a:xfrm>
            <a:off x="413657" y="1139371"/>
            <a:ext cx="11091498" cy="369332"/>
          </a:xfrm>
          <a:prstGeom prst="rect">
            <a:avLst/>
          </a:prstGeom>
          <a:noFill/>
        </p:spPr>
        <p:txBody>
          <a:bodyPr wrap="none" rtlCol="0">
            <a:spAutoFit/>
          </a:bodyPr>
          <a:lstStyle/>
          <a:p>
            <a:r>
              <a:rPr kumimoji="1" lang="ja-JP" altLang="en-US"/>
              <a:t>一旦、ダッシュボードに戻って、</a:t>
            </a:r>
            <a:r>
              <a:rPr kumimoji="1" lang="en-US" altLang="ja-JP"/>
              <a:t>IoT</a:t>
            </a:r>
            <a:r>
              <a:rPr kumimoji="1" lang="ja-JP" altLang="en-US"/>
              <a:t> </a:t>
            </a:r>
            <a:r>
              <a:rPr kumimoji="1" lang="en-US" altLang="ja-JP"/>
              <a:t>Hub</a:t>
            </a:r>
            <a:r>
              <a:rPr kumimoji="1" lang="ja-JP" altLang="en-US"/>
              <a:t>のタイルをクリックして、設定を開き、“エンドポイント”を選択</a:t>
            </a:r>
          </a:p>
        </p:txBody>
      </p:sp>
      <p:sp>
        <p:nvSpPr>
          <p:cNvPr id="8" name="四角形: メモ 7">
            <a:extLst>
              <a:ext uri="{FF2B5EF4-FFF2-40B4-BE49-F238E27FC236}">
                <a16:creationId xmlns:a16="http://schemas.microsoft.com/office/drawing/2014/main" id="{CFD725E6-93BA-4B28-B7B4-E24ACF677282}"/>
              </a:ext>
            </a:extLst>
          </p:cNvPr>
          <p:cNvSpPr/>
          <p:nvPr/>
        </p:nvSpPr>
        <p:spPr>
          <a:xfrm>
            <a:off x="5544458" y="0"/>
            <a:ext cx="6647542" cy="747486"/>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a:t>Time</a:t>
            </a:r>
            <a:r>
              <a:rPr kumimoji="1" lang="ja-JP" altLang="en-US"/>
              <a:t> </a:t>
            </a:r>
            <a:r>
              <a:rPr kumimoji="1" lang="en-US" altLang="ja-JP"/>
              <a:t>Series Insights</a:t>
            </a:r>
            <a:r>
              <a:rPr kumimoji="1" lang="ja-JP" altLang="en-US"/>
              <a:t>用の</a:t>
            </a:r>
            <a:r>
              <a:rPr kumimoji="1" lang="en-US" altLang="ja-JP"/>
              <a:t>Consumer</a:t>
            </a:r>
            <a:r>
              <a:rPr kumimoji="1" lang="ja-JP" altLang="en-US"/>
              <a:t> </a:t>
            </a:r>
            <a:r>
              <a:rPr lang="en-US" altLang="ja-JP"/>
              <a:t>Group</a:t>
            </a:r>
            <a:r>
              <a:rPr lang="ja-JP" altLang="en-US"/>
              <a:t>を作成する</a:t>
            </a:r>
            <a:endParaRPr kumimoji="1" lang="en-US" altLang="ja-JP"/>
          </a:p>
        </p:txBody>
      </p:sp>
      <p:sp>
        <p:nvSpPr>
          <p:cNvPr id="9" name="角丸四角形 13">
            <a:extLst>
              <a:ext uri="{FF2B5EF4-FFF2-40B4-BE49-F238E27FC236}">
                <a16:creationId xmlns:a16="http://schemas.microsoft.com/office/drawing/2014/main" id="{B219DD52-AFFE-489F-AA99-F1B6060AA8B8}"/>
              </a:ext>
            </a:extLst>
          </p:cNvPr>
          <p:cNvSpPr/>
          <p:nvPr/>
        </p:nvSpPr>
        <p:spPr>
          <a:xfrm>
            <a:off x="601094" y="3684576"/>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10" name="カギ線コネクタ 17">
            <a:extLst>
              <a:ext uri="{FF2B5EF4-FFF2-40B4-BE49-F238E27FC236}">
                <a16:creationId xmlns:a16="http://schemas.microsoft.com/office/drawing/2014/main" id="{662792AE-DBCC-4849-B2E4-77330A73D41B}"/>
              </a:ext>
            </a:extLst>
          </p:cNvPr>
          <p:cNvCxnSpPr>
            <a:cxnSpLocks/>
            <a:stCxn id="9" idx="3"/>
            <a:endCxn id="12" idx="1"/>
          </p:cNvCxnSpPr>
          <p:nvPr/>
        </p:nvCxnSpPr>
        <p:spPr>
          <a:xfrm flipV="1">
            <a:off x="1807028" y="3702959"/>
            <a:ext cx="1603204" cy="196729"/>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角丸四角形 13">
            <a:extLst>
              <a:ext uri="{FF2B5EF4-FFF2-40B4-BE49-F238E27FC236}">
                <a16:creationId xmlns:a16="http://schemas.microsoft.com/office/drawing/2014/main" id="{BF7F2058-786C-4DBF-B4A7-C6D03D83E54F}"/>
              </a:ext>
            </a:extLst>
          </p:cNvPr>
          <p:cNvSpPr/>
          <p:nvPr/>
        </p:nvSpPr>
        <p:spPr>
          <a:xfrm>
            <a:off x="3692146" y="4538427"/>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16" name="カギ線コネクタ 17">
            <a:extLst>
              <a:ext uri="{FF2B5EF4-FFF2-40B4-BE49-F238E27FC236}">
                <a16:creationId xmlns:a16="http://schemas.microsoft.com/office/drawing/2014/main" id="{F125B490-D3ED-4524-9860-9DD7B31C246F}"/>
              </a:ext>
            </a:extLst>
          </p:cNvPr>
          <p:cNvCxnSpPr>
            <a:cxnSpLocks/>
            <a:stCxn id="11" idx="3"/>
            <a:endCxn id="13" idx="1"/>
          </p:cNvCxnSpPr>
          <p:nvPr/>
        </p:nvCxnSpPr>
        <p:spPr>
          <a:xfrm flipV="1">
            <a:off x="4898080" y="3840942"/>
            <a:ext cx="2506586" cy="912597"/>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9" name="角丸四角形 13">
            <a:extLst>
              <a:ext uri="{FF2B5EF4-FFF2-40B4-BE49-F238E27FC236}">
                <a16:creationId xmlns:a16="http://schemas.microsoft.com/office/drawing/2014/main" id="{75FCCE55-A0AB-428A-8ED5-300C26C9C3AB}"/>
              </a:ext>
            </a:extLst>
          </p:cNvPr>
          <p:cNvSpPr/>
          <p:nvPr/>
        </p:nvSpPr>
        <p:spPr>
          <a:xfrm>
            <a:off x="7535975" y="5157071"/>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0" name="角丸四角形 13">
            <a:extLst>
              <a:ext uri="{FF2B5EF4-FFF2-40B4-BE49-F238E27FC236}">
                <a16:creationId xmlns:a16="http://schemas.microsoft.com/office/drawing/2014/main" id="{FE4E923A-8810-4087-A78E-74184D0BF9AA}"/>
              </a:ext>
            </a:extLst>
          </p:cNvPr>
          <p:cNvSpPr/>
          <p:nvPr/>
        </p:nvSpPr>
        <p:spPr>
          <a:xfrm>
            <a:off x="7535975" y="1811528"/>
            <a:ext cx="570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21" name="カギ線コネクタ 17">
            <a:extLst>
              <a:ext uri="{FF2B5EF4-FFF2-40B4-BE49-F238E27FC236}">
                <a16:creationId xmlns:a16="http://schemas.microsoft.com/office/drawing/2014/main" id="{116C83A0-43EB-4B1C-A8EF-833CC95461D7}"/>
              </a:ext>
            </a:extLst>
          </p:cNvPr>
          <p:cNvCxnSpPr>
            <a:cxnSpLocks/>
            <a:stCxn id="19" idx="3"/>
            <a:endCxn id="20" idx="3"/>
          </p:cNvCxnSpPr>
          <p:nvPr/>
        </p:nvCxnSpPr>
        <p:spPr>
          <a:xfrm flipH="1" flipV="1">
            <a:off x="8106909" y="2026640"/>
            <a:ext cx="635000" cy="3345543"/>
          </a:xfrm>
          <a:prstGeom prst="bentConnector3">
            <a:avLst>
              <a:gd name="adj1" fmla="val -36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テキスト ボックス 23">
            <a:extLst>
              <a:ext uri="{FF2B5EF4-FFF2-40B4-BE49-F238E27FC236}">
                <a16:creationId xmlns:a16="http://schemas.microsoft.com/office/drawing/2014/main" id="{D5258817-FED6-4072-9758-6035E388D8FD}"/>
              </a:ext>
            </a:extLst>
          </p:cNvPr>
          <p:cNvSpPr txBox="1"/>
          <p:nvPr/>
        </p:nvSpPr>
        <p:spPr>
          <a:xfrm>
            <a:off x="3824514" y="5628223"/>
            <a:ext cx="3086101" cy="646331"/>
          </a:xfrm>
          <a:prstGeom prst="rect">
            <a:avLst/>
          </a:prstGeom>
          <a:noFill/>
        </p:spPr>
        <p:txBody>
          <a:bodyPr wrap="none" rtlCol="0">
            <a:spAutoFit/>
          </a:bodyPr>
          <a:lstStyle/>
          <a:p>
            <a:r>
              <a:rPr kumimoji="1" lang="ja-JP" altLang="en-US"/>
              <a:t>“</a:t>
            </a:r>
            <a:r>
              <a:rPr kumimoji="1" lang="en-US" altLang="ja-JP" b="1"/>
              <a:t>Events</a:t>
            </a:r>
            <a:r>
              <a:rPr kumimoji="1" lang="ja-JP" altLang="en-US"/>
              <a:t>”を選択</a:t>
            </a:r>
            <a:endParaRPr kumimoji="1" lang="en-US" altLang="ja-JP"/>
          </a:p>
          <a:p>
            <a:r>
              <a:rPr lang="en-US" altLang="ja-JP"/>
              <a:t>※D2C</a:t>
            </a:r>
            <a:r>
              <a:rPr lang="ja-JP" altLang="en-US"/>
              <a:t>メッセージの</a:t>
            </a:r>
            <a:r>
              <a:rPr lang="en-US" altLang="ja-JP"/>
              <a:t>Endpoint</a:t>
            </a:r>
            <a:endParaRPr kumimoji="1" lang="ja-JP" altLang="en-US"/>
          </a:p>
        </p:txBody>
      </p:sp>
      <p:sp>
        <p:nvSpPr>
          <p:cNvPr id="25" name="テキスト ボックス 24">
            <a:extLst>
              <a:ext uri="{FF2B5EF4-FFF2-40B4-BE49-F238E27FC236}">
                <a16:creationId xmlns:a16="http://schemas.microsoft.com/office/drawing/2014/main" id="{461F125C-056E-471A-86F0-BC94BEEE7948}"/>
              </a:ext>
            </a:extLst>
          </p:cNvPr>
          <p:cNvSpPr txBox="1"/>
          <p:nvPr/>
        </p:nvSpPr>
        <p:spPr>
          <a:xfrm>
            <a:off x="7512673" y="6189505"/>
            <a:ext cx="3809056" cy="646331"/>
          </a:xfrm>
          <a:prstGeom prst="rect">
            <a:avLst/>
          </a:prstGeom>
          <a:noFill/>
        </p:spPr>
        <p:txBody>
          <a:bodyPr wrap="none" rtlCol="0">
            <a:spAutoFit/>
          </a:bodyPr>
          <a:lstStyle/>
          <a:p>
            <a:r>
              <a:rPr kumimoji="1" lang="ja-JP" altLang="en-US"/>
              <a:t>“消費者グループ”に“</a:t>
            </a:r>
            <a:r>
              <a:rPr kumimoji="1" lang="en-US" altLang="ja-JP" b="1" err="1"/>
              <a:t>tsi</a:t>
            </a:r>
            <a:r>
              <a:rPr lang="ja-JP" altLang="en-US"/>
              <a:t>”を追加し、</a:t>
            </a:r>
            <a:endParaRPr lang="en-US" altLang="ja-JP"/>
          </a:p>
          <a:p>
            <a:r>
              <a:rPr lang="ja-JP" altLang="en-US"/>
              <a:t>“保存”をクリック</a:t>
            </a:r>
            <a:endParaRPr kumimoji="1" lang="en-US" altLang="ja-JP"/>
          </a:p>
        </p:txBody>
      </p:sp>
    </p:spTree>
    <p:extLst>
      <p:ext uri="{BB962C8B-B14F-4D97-AF65-F5344CB8AC3E}">
        <p14:creationId xmlns:p14="http://schemas.microsoft.com/office/powerpoint/2010/main" val="10775369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88F1DC-81DB-4D44-B727-26B9FC04B72A}"/>
              </a:ext>
            </a:extLst>
          </p:cNvPr>
          <p:cNvSpPr>
            <a:spLocks noGrp="1"/>
          </p:cNvSpPr>
          <p:nvPr>
            <p:ph type="title"/>
          </p:nvPr>
        </p:nvSpPr>
        <p:spPr/>
        <p:txBody>
          <a:bodyPr/>
          <a:lstStyle/>
          <a:p>
            <a:r>
              <a:rPr kumimoji="1" lang="en-US" altLang="ja-JP"/>
              <a:t>IoT</a:t>
            </a:r>
            <a:r>
              <a:rPr kumimoji="1" lang="ja-JP" altLang="en-US"/>
              <a:t> </a:t>
            </a:r>
            <a:r>
              <a:rPr kumimoji="1" lang="en-US" altLang="ja-JP"/>
              <a:t>Hub</a:t>
            </a:r>
            <a:r>
              <a:rPr kumimoji="1" lang="ja-JP" altLang="en-US"/>
              <a:t>の接続</a:t>
            </a:r>
          </a:p>
        </p:txBody>
      </p:sp>
      <p:sp>
        <p:nvSpPr>
          <p:cNvPr id="3" name="スライド番号プレースホルダー 2">
            <a:extLst>
              <a:ext uri="{FF2B5EF4-FFF2-40B4-BE49-F238E27FC236}">
                <a16:creationId xmlns:a16="http://schemas.microsoft.com/office/drawing/2014/main" id="{83171B38-AB4C-4E84-B8FC-1F455F382757}"/>
              </a:ext>
            </a:extLst>
          </p:cNvPr>
          <p:cNvSpPr>
            <a:spLocks noGrp="1"/>
          </p:cNvSpPr>
          <p:nvPr>
            <p:ph type="sldNum" sz="quarter" idx="12"/>
          </p:nvPr>
        </p:nvSpPr>
        <p:spPr/>
        <p:txBody>
          <a:bodyPr/>
          <a:lstStyle/>
          <a:p>
            <a:fld id="{6F84F5BE-853B-463E-BD2A-CF66A7E28F35}" type="slidenum">
              <a:rPr kumimoji="1" lang="ja-JP" altLang="en-US" smtClean="0"/>
              <a:t>144</a:t>
            </a:fld>
            <a:endParaRPr kumimoji="1" lang="ja-JP" altLang="en-US"/>
          </a:p>
        </p:txBody>
      </p:sp>
      <p:pic>
        <p:nvPicPr>
          <p:cNvPr id="5" name="図 4">
            <a:extLst>
              <a:ext uri="{FF2B5EF4-FFF2-40B4-BE49-F238E27FC236}">
                <a16:creationId xmlns:a16="http://schemas.microsoft.com/office/drawing/2014/main" id="{1364C9F8-9661-4EE7-A73D-C7CA4571ACFC}"/>
              </a:ext>
            </a:extLst>
          </p:cNvPr>
          <p:cNvPicPr>
            <a:picLocks noChangeAspect="1"/>
          </p:cNvPicPr>
          <p:nvPr/>
        </p:nvPicPr>
        <p:blipFill>
          <a:blip r:embed="rId3"/>
          <a:stretch>
            <a:fillRect/>
          </a:stretch>
        </p:blipFill>
        <p:spPr>
          <a:xfrm>
            <a:off x="68011" y="1647373"/>
            <a:ext cx="3751000" cy="5856514"/>
          </a:xfrm>
          <a:prstGeom prst="rect">
            <a:avLst/>
          </a:prstGeom>
          <a:ln>
            <a:solidFill>
              <a:schemeClr val="tx1"/>
            </a:solidFill>
          </a:ln>
        </p:spPr>
      </p:pic>
      <p:sp>
        <p:nvSpPr>
          <p:cNvPr id="6" name="角丸四角形 13">
            <a:extLst>
              <a:ext uri="{FF2B5EF4-FFF2-40B4-BE49-F238E27FC236}">
                <a16:creationId xmlns:a16="http://schemas.microsoft.com/office/drawing/2014/main" id="{5ED1EFA0-3E0E-4E84-A2CD-93DD60377B8D}"/>
              </a:ext>
            </a:extLst>
          </p:cNvPr>
          <p:cNvSpPr/>
          <p:nvPr/>
        </p:nvSpPr>
        <p:spPr>
          <a:xfrm>
            <a:off x="230980" y="5912520"/>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7" name="カギ線コネクタ 17">
            <a:extLst>
              <a:ext uri="{FF2B5EF4-FFF2-40B4-BE49-F238E27FC236}">
                <a16:creationId xmlns:a16="http://schemas.microsoft.com/office/drawing/2014/main" id="{F8BB60E9-2FB1-4515-98BA-A48C90A299CC}"/>
              </a:ext>
            </a:extLst>
          </p:cNvPr>
          <p:cNvCxnSpPr>
            <a:cxnSpLocks/>
            <a:stCxn id="6" idx="3"/>
            <a:endCxn id="8" idx="1"/>
          </p:cNvCxnSpPr>
          <p:nvPr/>
        </p:nvCxnSpPr>
        <p:spPr>
          <a:xfrm flipV="1">
            <a:off x="1436914" y="2351425"/>
            <a:ext cx="1000237" cy="3776207"/>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 name="角丸四角形 13">
            <a:extLst>
              <a:ext uri="{FF2B5EF4-FFF2-40B4-BE49-F238E27FC236}">
                <a16:creationId xmlns:a16="http://schemas.microsoft.com/office/drawing/2014/main" id="{6149CFAB-1A40-43BA-A84B-BAE5FB7D3C7F}"/>
              </a:ext>
            </a:extLst>
          </p:cNvPr>
          <p:cNvSpPr/>
          <p:nvPr/>
        </p:nvSpPr>
        <p:spPr>
          <a:xfrm>
            <a:off x="2437151" y="2136313"/>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59A0D64-F2AC-4B55-830E-CE242E132425}"/>
              </a:ext>
            </a:extLst>
          </p:cNvPr>
          <p:cNvSpPr txBox="1"/>
          <p:nvPr/>
        </p:nvSpPr>
        <p:spPr>
          <a:xfrm>
            <a:off x="0" y="698790"/>
            <a:ext cx="4842992" cy="923330"/>
          </a:xfrm>
          <a:prstGeom prst="rect">
            <a:avLst/>
          </a:prstGeom>
          <a:noFill/>
        </p:spPr>
        <p:txBody>
          <a:bodyPr wrap="none" rtlCol="0">
            <a:spAutoFit/>
          </a:bodyPr>
          <a:lstStyle/>
          <a:p>
            <a:r>
              <a:rPr kumimoji="1" lang="ja-JP" altLang="en-US"/>
              <a:t>一旦、ダッシュボードに戻って、</a:t>
            </a:r>
            <a:endParaRPr kumimoji="1" lang="en-US" altLang="ja-JP"/>
          </a:p>
          <a:p>
            <a:r>
              <a:rPr lang="en-US" altLang="ja-JP"/>
              <a:t>Time</a:t>
            </a:r>
            <a:r>
              <a:rPr lang="ja-JP" altLang="en-US"/>
              <a:t> </a:t>
            </a:r>
            <a:r>
              <a:rPr lang="en-US" altLang="ja-JP"/>
              <a:t>Series Insights</a:t>
            </a:r>
            <a:r>
              <a:rPr kumimoji="1" lang="ja-JP" altLang="en-US"/>
              <a:t>のタイルをクリックして、</a:t>
            </a:r>
            <a:endParaRPr kumimoji="1" lang="en-US" altLang="ja-JP"/>
          </a:p>
          <a:p>
            <a:r>
              <a:rPr kumimoji="1" lang="ja-JP" altLang="en-US"/>
              <a:t>設定を開き、“イベントソース”を選択</a:t>
            </a:r>
          </a:p>
        </p:txBody>
      </p:sp>
      <p:pic>
        <p:nvPicPr>
          <p:cNvPr id="16" name="図 15">
            <a:extLst>
              <a:ext uri="{FF2B5EF4-FFF2-40B4-BE49-F238E27FC236}">
                <a16:creationId xmlns:a16="http://schemas.microsoft.com/office/drawing/2014/main" id="{A9385E4E-0077-4F3A-9E52-E69D164F0AD1}"/>
              </a:ext>
            </a:extLst>
          </p:cNvPr>
          <p:cNvPicPr>
            <a:picLocks noChangeAspect="1"/>
          </p:cNvPicPr>
          <p:nvPr/>
        </p:nvPicPr>
        <p:blipFill rotWithShape="1">
          <a:blip r:embed="rId4">
            <a:extLst>
              <a:ext uri="{28A0092B-C50C-407E-A947-70E740481C1C}">
                <a14:useLocalDpi xmlns:a14="http://schemas.microsoft.com/office/drawing/2010/main" val="0"/>
              </a:ext>
            </a:extLst>
          </a:blip>
          <a:srcRect r="2640"/>
          <a:stretch/>
        </p:blipFill>
        <p:spPr>
          <a:xfrm>
            <a:off x="5289581" y="239486"/>
            <a:ext cx="2497333" cy="6618514"/>
          </a:xfrm>
          <a:prstGeom prst="rect">
            <a:avLst/>
          </a:prstGeom>
          <a:ln>
            <a:solidFill>
              <a:schemeClr val="tx1"/>
            </a:solidFill>
          </a:ln>
        </p:spPr>
      </p:pic>
      <p:cxnSp>
        <p:nvCxnSpPr>
          <p:cNvPr id="17" name="カギ線コネクタ 17">
            <a:extLst>
              <a:ext uri="{FF2B5EF4-FFF2-40B4-BE49-F238E27FC236}">
                <a16:creationId xmlns:a16="http://schemas.microsoft.com/office/drawing/2014/main" id="{8B091EC3-654C-4086-99A0-11B5ACF0D024}"/>
              </a:ext>
            </a:extLst>
          </p:cNvPr>
          <p:cNvCxnSpPr>
            <a:cxnSpLocks/>
            <a:stCxn id="8" idx="3"/>
            <a:endCxn id="16" idx="1"/>
          </p:cNvCxnSpPr>
          <p:nvPr/>
        </p:nvCxnSpPr>
        <p:spPr>
          <a:xfrm>
            <a:off x="3643085" y="2351425"/>
            <a:ext cx="1646496" cy="1197318"/>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角丸四角形 13">
            <a:extLst>
              <a:ext uri="{FF2B5EF4-FFF2-40B4-BE49-F238E27FC236}">
                <a16:creationId xmlns:a16="http://schemas.microsoft.com/office/drawing/2014/main" id="{BA07267A-A73E-4BB2-90AD-5F494D854138}"/>
              </a:ext>
            </a:extLst>
          </p:cNvPr>
          <p:cNvSpPr/>
          <p:nvPr/>
        </p:nvSpPr>
        <p:spPr>
          <a:xfrm>
            <a:off x="5398064" y="668630"/>
            <a:ext cx="2033249" cy="5674113"/>
          </a:xfrm>
          <a:prstGeom prst="roundRect">
            <a:avLst>
              <a:gd name="adj" fmla="val 8458"/>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1" name="角丸四角形 13">
            <a:extLst>
              <a:ext uri="{FF2B5EF4-FFF2-40B4-BE49-F238E27FC236}">
                <a16:creationId xmlns:a16="http://schemas.microsoft.com/office/drawing/2014/main" id="{B4C9F58F-1987-4F1A-AEA6-206A1321355C}"/>
              </a:ext>
            </a:extLst>
          </p:cNvPr>
          <p:cNvSpPr/>
          <p:nvPr/>
        </p:nvSpPr>
        <p:spPr>
          <a:xfrm>
            <a:off x="5398064" y="6458968"/>
            <a:ext cx="951936" cy="312919"/>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7A7C7CB-E293-49AC-8103-EBD77FDD3BFC}"/>
              </a:ext>
            </a:extLst>
          </p:cNvPr>
          <p:cNvSpPr txBox="1"/>
          <p:nvPr/>
        </p:nvSpPr>
        <p:spPr>
          <a:xfrm>
            <a:off x="8011886" y="783771"/>
            <a:ext cx="4224233" cy="5078313"/>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a:t>“イベントソース名”</a:t>
            </a:r>
            <a:br>
              <a:rPr kumimoji="1" lang="en-US" altLang="ja-JP"/>
            </a:br>
            <a:r>
              <a:rPr kumimoji="1" lang="ja-JP" altLang="en-US"/>
              <a:t>“</a:t>
            </a:r>
            <a:r>
              <a:rPr kumimoji="1" lang="en-US" altLang="ja-JP" b="1" err="1"/>
              <a:t>iothub</a:t>
            </a:r>
            <a:r>
              <a:rPr kumimoji="1" lang="ja-JP" altLang="en-US"/>
              <a:t>”と入力</a:t>
            </a:r>
            <a:endParaRPr kumimoji="1" lang="en-US" altLang="ja-JP"/>
          </a:p>
          <a:p>
            <a:pPr marL="285750" indent="-285750">
              <a:buFont typeface="Arial" panose="020B0604020202020204" pitchFamily="34" charset="0"/>
              <a:buChar char="•"/>
            </a:pPr>
            <a:r>
              <a:rPr lang="ja-JP" altLang="en-US"/>
              <a:t>“ソース”</a:t>
            </a:r>
            <a:br>
              <a:rPr lang="en-US" altLang="ja-JP"/>
            </a:br>
            <a:r>
              <a:rPr lang="ja-JP" altLang="en-US"/>
              <a:t>“</a:t>
            </a:r>
            <a:r>
              <a:rPr lang="en-US" altLang="ja-JP" b="1"/>
              <a:t>IoT</a:t>
            </a:r>
            <a:r>
              <a:rPr lang="ja-JP" altLang="en-US" b="1"/>
              <a:t> </a:t>
            </a:r>
            <a:r>
              <a:rPr lang="en-US" altLang="ja-JP" b="1"/>
              <a:t>Hub</a:t>
            </a:r>
            <a:r>
              <a:rPr lang="ja-JP" altLang="en-US"/>
              <a:t>”を選択</a:t>
            </a:r>
            <a:endParaRPr lang="en-US" altLang="ja-JP"/>
          </a:p>
          <a:p>
            <a:pPr marL="285750" indent="-285750">
              <a:buFont typeface="Arial" panose="020B0604020202020204" pitchFamily="34" charset="0"/>
              <a:buChar char="•"/>
            </a:pPr>
            <a:r>
              <a:rPr kumimoji="1" lang="ja-JP" altLang="en-US"/>
              <a:t>“インポートオプション”</a:t>
            </a:r>
            <a:br>
              <a:rPr kumimoji="1" lang="en-US" altLang="ja-JP"/>
            </a:br>
            <a:r>
              <a:rPr kumimoji="1" lang="ja-JP" altLang="en-US"/>
              <a:t>“</a:t>
            </a:r>
            <a:r>
              <a:rPr kumimoji="1" lang="ja-JP" altLang="en-US" b="1"/>
              <a:t>使用可能な</a:t>
            </a:r>
            <a:r>
              <a:rPr kumimoji="1" lang="en-US" altLang="ja-JP" b="1"/>
              <a:t>…</a:t>
            </a:r>
            <a:r>
              <a:rPr kumimoji="1" lang="ja-JP" altLang="en-US"/>
              <a:t>”を選択</a:t>
            </a:r>
            <a:endParaRPr kumimoji="1" lang="en-US" altLang="ja-JP"/>
          </a:p>
          <a:p>
            <a:pPr marL="285750" indent="-285750">
              <a:buFont typeface="Arial" panose="020B0604020202020204" pitchFamily="34" charset="0"/>
              <a:buChar char="•"/>
            </a:pPr>
            <a:r>
              <a:rPr lang="ja-JP" altLang="en-US"/>
              <a:t>“</a:t>
            </a:r>
            <a:r>
              <a:rPr lang="en-US" altLang="ja-JP"/>
              <a:t>IoT</a:t>
            </a:r>
            <a:r>
              <a:rPr lang="ja-JP" altLang="en-US"/>
              <a:t> </a:t>
            </a:r>
            <a:r>
              <a:rPr lang="en-US" altLang="ja-JP"/>
              <a:t>Hub</a:t>
            </a:r>
            <a:r>
              <a:rPr lang="ja-JP" altLang="en-US"/>
              <a:t> 名”</a:t>
            </a:r>
            <a:br>
              <a:rPr lang="en-US" altLang="ja-JP"/>
            </a:br>
            <a:r>
              <a:rPr lang="ja-JP" altLang="en-US" b="1"/>
              <a:t>各自が作成した</a:t>
            </a:r>
            <a:r>
              <a:rPr lang="en-US" altLang="ja-JP" b="1"/>
              <a:t>IoT</a:t>
            </a:r>
            <a:r>
              <a:rPr lang="ja-JP" altLang="en-US" b="1"/>
              <a:t> </a:t>
            </a:r>
            <a:r>
              <a:rPr lang="en-US" altLang="ja-JP" b="1"/>
              <a:t>Hub</a:t>
            </a:r>
            <a:r>
              <a:rPr lang="ja-JP" altLang="en-US"/>
              <a:t>を選択</a:t>
            </a:r>
            <a:endParaRPr lang="en-US" altLang="ja-JP"/>
          </a:p>
          <a:p>
            <a:pPr marL="285750" indent="-285750">
              <a:buFont typeface="Arial" panose="020B0604020202020204" pitchFamily="34" charset="0"/>
              <a:buChar char="•"/>
            </a:pPr>
            <a:r>
              <a:rPr kumimoji="1" lang="ja-JP" altLang="en-US"/>
              <a:t>“</a:t>
            </a:r>
            <a:r>
              <a:rPr kumimoji="1" lang="en-US" altLang="ja-JP"/>
              <a:t>IoT</a:t>
            </a:r>
            <a:r>
              <a:rPr kumimoji="1" lang="ja-JP" altLang="en-US"/>
              <a:t> </a:t>
            </a:r>
            <a:r>
              <a:rPr lang="en-US" altLang="ja-JP"/>
              <a:t>Hub</a:t>
            </a:r>
            <a:r>
              <a:rPr lang="ja-JP" altLang="en-US"/>
              <a:t> ポリシー名”</a:t>
            </a:r>
            <a:br>
              <a:rPr lang="en-US" altLang="ja-JP"/>
            </a:br>
            <a:r>
              <a:rPr lang="ja-JP" altLang="en-US"/>
              <a:t>“</a:t>
            </a:r>
            <a:r>
              <a:rPr lang="en-US" altLang="ja-JP" b="1"/>
              <a:t>service</a:t>
            </a:r>
            <a:r>
              <a:rPr lang="ja-JP" altLang="en-US"/>
              <a:t>”を選択</a:t>
            </a:r>
            <a:endParaRPr lang="en-US" altLang="ja-JP"/>
          </a:p>
          <a:p>
            <a:pPr marL="285750" indent="-285750">
              <a:buFont typeface="Arial" panose="020B0604020202020204" pitchFamily="34" charset="0"/>
              <a:buChar char="•"/>
            </a:pPr>
            <a:r>
              <a:rPr kumimoji="1" lang="ja-JP" altLang="en-US"/>
              <a:t>“</a:t>
            </a:r>
            <a:r>
              <a:rPr kumimoji="1" lang="en-US" altLang="ja-JP"/>
              <a:t>IoT</a:t>
            </a:r>
            <a:r>
              <a:rPr kumimoji="1" lang="ja-JP" altLang="en-US"/>
              <a:t> </a:t>
            </a:r>
            <a:r>
              <a:rPr kumimoji="1" lang="en-US" altLang="ja-JP"/>
              <a:t>Hub</a:t>
            </a:r>
            <a:r>
              <a:rPr kumimoji="1" lang="ja-JP" altLang="en-US"/>
              <a:t>のコンシューマーグループ”</a:t>
            </a:r>
            <a:br>
              <a:rPr kumimoji="1" lang="en-US" altLang="ja-JP"/>
            </a:br>
            <a:r>
              <a:rPr kumimoji="1" lang="ja-JP" altLang="en-US"/>
              <a:t>“</a:t>
            </a:r>
            <a:r>
              <a:rPr kumimoji="1" lang="en-US" altLang="ja-JP" b="1" err="1"/>
              <a:t>tsi</a:t>
            </a:r>
            <a:r>
              <a:rPr kumimoji="1" lang="ja-JP" altLang="en-US"/>
              <a:t>”を選択</a:t>
            </a:r>
            <a:endParaRPr kumimoji="1" lang="en-US" altLang="ja-JP"/>
          </a:p>
          <a:p>
            <a:pPr marL="285750" indent="-285750">
              <a:buFont typeface="Arial" panose="020B0604020202020204" pitchFamily="34" charset="0"/>
              <a:buChar char="•"/>
            </a:pPr>
            <a:r>
              <a:rPr lang="ja-JP" altLang="en-US"/>
              <a:t>“イベントシリアル化形式”</a:t>
            </a:r>
            <a:br>
              <a:rPr lang="en-US" altLang="ja-JP"/>
            </a:br>
            <a:r>
              <a:rPr lang="ja-JP" altLang="en-US"/>
              <a:t>“</a:t>
            </a:r>
            <a:r>
              <a:rPr lang="en-US" altLang="ja-JP" b="1"/>
              <a:t>JSON</a:t>
            </a:r>
            <a:r>
              <a:rPr lang="ja-JP" altLang="en-US"/>
              <a:t>”を選択</a:t>
            </a:r>
            <a:endParaRPr lang="en-US" altLang="ja-JP"/>
          </a:p>
          <a:p>
            <a:pPr marL="285750" indent="-285750">
              <a:buFont typeface="Arial" panose="020B0604020202020204" pitchFamily="34" charset="0"/>
              <a:buChar char="•"/>
            </a:pPr>
            <a:r>
              <a:rPr kumimoji="1" lang="ja-JP" altLang="en-US"/>
              <a:t>“タイムスタンプのプロパティ名”</a:t>
            </a:r>
            <a:br>
              <a:rPr kumimoji="1" lang="en-US" altLang="ja-JP"/>
            </a:br>
            <a:r>
              <a:rPr kumimoji="1" lang="ja-JP" altLang="en-US"/>
              <a:t>“</a:t>
            </a:r>
            <a:r>
              <a:rPr kumimoji="1" lang="en-US" altLang="ja-JP" b="1"/>
              <a:t>time</a:t>
            </a:r>
            <a:r>
              <a:rPr kumimoji="1" lang="ja-JP" altLang="en-US"/>
              <a:t>”と入力</a:t>
            </a:r>
            <a:endParaRPr kumimoji="1" lang="en-US" altLang="ja-JP"/>
          </a:p>
          <a:p>
            <a:endParaRPr lang="en-US" altLang="ja-JP"/>
          </a:p>
          <a:p>
            <a:r>
              <a:rPr kumimoji="1" lang="ja-JP" altLang="en-US"/>
              <a:t>以上を入力したら“作成”をクリック</a:t>
            </a:r>
          </a:p>
        </p:txBody>
      </p:sp>
      <p:sp>
        <p:nvSpPr>
          <p:cNvPr id="23" name="テキスト ボックス 22">
            <a:extLst>
              <a:ext uri="{FF2B5EF4-FFF2-40B4-BE49-F238E27FC236}">
                <a16:creationId xmlns:a16="http://schemas.microsoft.com/office/drawing/2014/main" id="{B85157F8-D066-414A-A621-C461974E6202}"/>
              </a:ext>
            </a:extLst>
          </p:cNvPr>
          <p:cNvSpPr txBox="1"/>
          <p:nvPr/>
        </p:nvSpPr>
        <p:spPr>
          <a:xfrm>
            <a:off x="2770714" y="3682647"/>
            <a:ext cx="2239716" cy="369332"/>
          </a:xfrm>
          <a:prstGeom prst="rect">
            <a:avLst/>
          </a:prstGeom>
          <a:noFill/>
        </p:spPr>
        <p:txBody>
          <a:bodyPr wrap="none" rtlCol="0">
            <a:spAutoFit/>
          </a:bodyPr>
          <a:lstStyle/>
          <a:p>
            <a:r>
              <a:rPr kumimoji="1" lang="ja-JP" altLang="en-US"/>
              <a:t>“＋追加”をクリック</a:t>
            </a:r>
          </a:p>
        </p:txBody>
      </p:sp>
    </p:spTree>
    <p:extLst>
      <p:ext uri="{BB962C8B-B14F-4D97-AF65-F5344CB8AC3E}">
        <p14:creationId xmlns:p14="http://schemas.microsoft.com/office/powerpoint/2010/main" val="32699509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75589A-BB23-43A5-A97D-A6D17D82DD64}"/>
              </a:ext>
            </a:extLst>
          </p:cNvPr>
          <p:cNvSpPr>
            <a:spLocks noGrp="1"/>
          </p:cNvSpPr>
          <p:nvPr>
            <p:ph type="title"/>
          </p:nvPr>
        </p:nvSpPr>
        <p:spPr/>
        <p:txBody>
          <a:bodyPr/>
          <a:lstStyle/>
          <a:p>
            <a:r>
              <a:rPr kumimoji="1" lang="ja-JP" altLang="en-US" dirty="0"/>
              <a:t>データアクセスポリシーの追加</a:t>
            </a:r>
          </a:p>
        </p:txBody>
      </p:sp>
      <p:sp>
        <p:nvSpPr>
          <p:cNvPr id="3" name="スライド番号プレースホルダー 2">
            <a:extLst>
              <a:ext uri="{FF2B5EF4-FFF2-40B4-BE49-F238E27FC236}">
                <a16:creationId xmlns:a16="http://schemas.microsoft.com/office/drawing/2014/main" id="{9C050B6B-72A3-4D8A-BC28-7574DE8F4D4E}"/>
              </a:ext>
            </a:extLst>
          </p:cNvPr>
          <p:cNvSpPr>
            <a:spLocks noGrp="1"/>
          </p:cNvSpPr>
          <p:nvPr>
            <p:ph type="sldNum" sz="quarter" idx="12"/>
          </p:nvPr>
        </p:nvSpPr>
        <p:spPr/>
        <p:txBody>
          <a:bodyPr/>
          <a:lstStyle/>
          <a:p>
            <a:fld id="{6F84F5BE-853B-463E-BD2A-CF66A7E28F35}" type="slidenum">
              <a:rPr kumimoji="1" lang="ja-JP" altLang="en-US" smtClean="0"/>
              <a:t>145</a:t>
            </a:fld>
            <a:endParaRPr kumimoji="1" lang="ja-JP" altLang="en-US"/>
          </a:p>
        </p:txBody>
      </p:sp>
      <p:pic>
        <p:nvPicPr>
          <p:cNvPr id="4" name="図 3">
            <a:extLst>
              <a:ext uri="{FF2B5EF4-FFF2-40B4-BE49-F238E27FC236}">
                <a16:creationId xmlns:a16="http://schemas.microsoft.com/office/drawing/2014/main" id="{D0661B0B-2A5E-472B-8374-3F74A02D7A60}"/>
              </a:ext>
            </a:extLst>
          </p:cNvPr>
          <p:cNvPicPr>
            <a:picLocks noChangeAspect="1"/>
          </p:cNvPicPr>
          <p:nvPr/>
        </p:nvPicPr>
        <p:blipFill>
          <a:blip r:embed="rId2"/>
          <a:stretch>
            <a:fillRect/>
          </a:stretch>
        </p:blipFill>
        <p:spPr>
          <a:xfrm>
            <a:off x="207599" y="2568687"/>
            <a:ext cx="4316296" cy="4058816"/>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a16="http://schemas.microsoft.com/office/drawing/2014/main" id="{9A013582-B8DD-4930-8368-E267008A7682}"/>
              </a:ext>
            </a:extLst>
          </p:cNvPr>
          <p:cNvPicPr>
            <a:picLocks noChangeAspect="1"/>
          </p:cNvPicPr>
          <p:nvPr/>
        </p:nvPicPr>
        <p:blipFill>
          <a:blip r:embed="rId3"/>
          <a:stretch>
            <a:fillRect/>
          </a:stretch>
        </p:blipFill>
        <p:spPr>
          <a:xfrm>
            <a:off x="3770534" y="1419556"/>
            <a:ext cx="3703609" cy="2198019"/>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19E7239B-3829-4BA6-AEAA-AD0D828B8258}"/>
              </a:ext>
            </a:extLst>
          </p:cNvPr>
          <p:cNvPicPr>
            <a:picLocks noChangeAspect="1"/>
          </p:cNvPicPr>
          <p:nvPr/>
        </p:nvPicPr>
        <p:blipFill>
          <a:blip r:embed="rId4"/>
          <a:stretch>
            <a:fillRect/>
          </a:stretch>
        </p:blipFill>
        <p:spPr>
          <a:xfrm>
            <a:off x="7668107" y="1407551"/>
            <a:ext cx="3118081" cy="2037801"/>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A8EDA3FF-E99B-4153-93F0-F326FB80DE4B}"/>
              </a:ext>
            </a:extLst>
          </p:cNvPr>
          <p:cNvPicPr>
            <a:picLocks noChangeAspect="1"/>
          </p:cNvPicPr>
          <p:nvPr/>
        </p:nvPicPr>
        <p:blipFill>
          <a:blip r:embed="rId5"/>
          <a:stretch>
            <a:fillRect/>
          </a:stretch>
        </p:blipFill>
        <p:spPr>
          <a:xfrm>
            <a:off x="3770534" y="4117817"/>
            <a:ext cx="1871860" cy="2009444"/>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a16="http://schemas.microsoft.com/office/drawing/2014/main" id="{1566845A-D016-4C29-88B9-CB239BE570E4}"/>
              </a:ext>
            </a:extLst>
          </p:cNvPr>
          <p:cNvPicPr>
            <a:picLocks noChangeAspect="1"/>
          </p:cNvPicPr>
          <p:nvPr/>
        </p:nvPicPr>
        <p:blipFill>
          <a:blip r:embed="rId6"/>
          <a:stretch>
            <a:fillRect/>
          </a:stretch>
        </p:blipFill>
        <p:spPr>
          <a:xfrm>
            <a:off x="6395838" y="4117817"/>
            <a:ext cx="5481837" cy="2367157"/>
          </a:xfrm>
          <a:prstGeom prst="rect">
            <a:avLst/>
          </a:prstGeom>
          <a:ln>
            <a:noFill/>
          </a:ln>
          <a:effectLst>
            <a:outerShdw blurRad="292100" dist="139700" dir="2700000" algn="tl" rotWithShape="0">
              <a:srgbClr val="333333">
                <a:alpha val="65000"/>
              </a:srgbClr>
            </a:outerShdw>
          </a:effectLst>
        </p:spPr>
      </p:pic>
      <p:sp>
        <p:nvSpPr>
          <p:cNvPr id="9" name="四角形: 角を丸くする 8">
            <a:extLst>
              <a:ext uri="{FF2B5EF4-FFF2-40B4-BE49-F238E27FC236}">
                <a16:creationId xmlns:a16="http://schemas.microsoft.com/office/drawing/2014/main" id="{A4563B06-3058-4EFA-9771-627C598CF666}"/>
              </a:ext>
            </a:extLst>
          </p:cNvPr>
          <p:cNvSpPr/>
          <p:nvPr/>
        </p:nvSpPr>
        <p:spPr>
          <a:xfrm>
            <a:off x="207599" y="5860273"/>
            <a:ext cx="1229315" cy="3352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A53C2DB6-04B3-4016-9DE5-16380B7D3D25}"/>
              </a:ext>
            </a:extLst>
          </p:cNvPr>
          <p:cNvCxnSpPr>
            <a:cxnSpLocks/>
            <a:stCxn id="9" idx="3"/>
            <a:endCxn id="12" idx="1"/>
          </p:cNvCxnSpPr>
          <p:nvPr/>
        </p:nvCxnSpPr>
        <p:spPr>
          <a:xfrm flipV="1">
            <a:off x="1436914" y="3058874"/>
            <a:ext cx="921333" cy="296902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4C1D1E8-F810-46A7-B153-69B5A2915C81}"/>
              </a:ext>
            </a:extLst>
          </p:cNvPr>
          <p:cNvSpPr txBox="1"/>
          <p:nvPr/>
        </p:nvSpPr>
        <p:spPr>
          <a:xfrm>
            <a:off x="169200" y="1116423"/>
            <a:ext cx="3589444" cy="1077218"/>
          </a:xfrm>
          <a:prstGeom prst="rect">
            <a:avLst/>
          </a:prstGeom>
          <a:noFill/>
        </p:spPr>
        <p:txBody>
          <a:bodyPr wrap="none" rtlCol="0">
            <a:spAutoFit/>
          </a:bodyPr>
          <a:lstStyle/>
          <a:p>
            <a:pPr marL="342900" indent="-342900">
              <a:buAutoNum type="arabicPeriod"/>
            </a:pPr>
            <a:r>
              <a:rPr kumimoji="1" lang="ja-JP" altLang="en-US" sz="1600" dirty="0"/>
              <a:t>“データアクセスポリシー”を選択</a:t>
            </a:r>
            <a:endParaRPr kumimoji="1" lang="en-US" altLang="ja-JP" sz="1600" dirty="0"/>
          </a:p>
          <a:p>
            <a:pPr marL="342900" indent="-342900">
              <a:buAutoNum type="arabicPeriod"/>
            </a:pPr>
            <a:r>
              <a:rPr lang="ja-JP" altLang="en-US" sz="1600" dirty="0"/>
              <a:t>ユーザーを選択</a:t>
            </a:r>
            <a:endParaRPr lang="en-US" altLang="ja-JP" sz="1600" dirty="0"/>
          </a:p>
          <a:p>
            <a:pPr marL="342900" indent="-342900">
              <a:buAutoNum type="arabicPeriod"/>
            </a:pPr>
            <a:r>
              <a:rPr kumimoji="1" lang="ja-JP" altLang="en-US" sz="1600" dirty="0"/>
              <a:t>ロールを選択</a:t>
            </a:r>
            <a:endParaRPr kumimoji="1" lang="en-US" altLang="ja-JP" sz="1600" dirty="0"/>
          </a:p>
          <a:p>
            <a:pPr marL="342900" indent="-342900">
              <a:buAutoNum type="arabicPeriod"/>
            </a:pPr>
            <a:r>
              <a:rPr kumimoji="1" lang="ja-JP" altLang="en-US" sz="1600" dirty="0"/>
              <a:t>“</a:t>
            </a:r>
            <a:r>
              <a:rPr kumimoji="1" lang="en-US" altLang="ja-JP" sz="1600" dirty="0"/>
              <a:t>OK</a:t>
            </a:r>
            <a:r>
              <a:rPr kumimoji="1" lang="ja-JP" altLang="en-US" sz="1600" dirty="0"/>
              <a:t>”で完了</a:t>
            </a:r>
            <a:endParaRPr kumimoji="1" lang="en-US" altLang="ja-JP" sz="1600" dirty="0"/>
          </a:p>
        </p:txBody>
      </p:sp>
      <p:sp>
        <p:nvSpPr>
          <p:cNvPr id="12" name="四角形: 角を丸くする 11">
            <a:extLst>
              <a:ext uri="{FF2B5EF4-FFF2-40B4-BE49-F238E27FC236}">
                <a16:creationId xmlns:a16="http://schemas.microsoft.com/office/drawing/2014/main" id="{DC312C49-B09F-4F2B-AECE-FA778A521CDE}"/>
              </a:ext>
            </a:extLst>
          </p:cNvPr>
          <p:cNvSpPr/>
          <p:nvPr/>
        </p:nvSpPr>
        <p:spPr>
          <a:xfrm>
            <a:off x="2358247" y="2917348"/>
            <a:ext cx="552904" cy="2830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3A1559C3-AE7E-48A2-8FF7-C67EC8C034F3}"/>
              </a:ext>
            </a:extLst>
          </p:cNvPr>
          <p:cNvCxnSpPr>
            <a:cxnSpLocks/>
            <a:stCxn id="12" idx="3"/>
            <a:endCxn id="5" idx="1"/>
          </p:cNvCxnSpPr>
          <p:nvPr/>
        </p:nvCxnSpPr>
        <p:spPr>
          <a:xfrm flipV="1">
            <a:off x="2911151" y="2518566"/>
            <a:ext cx="859383" cy="54030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E1DD0445-02F4-4991-9AE7-FE7918C299F4}"/>
              </a:ext>
            </a:extLst>
          </p:cNvPr>
          <p:cNvSpPr/>
          <p:nvPr/>
        </p:nvSpPr>
        <p:spPr>
          <a:xfrm>
            <a:off x="3770533" y="1922005"/>
            <a:ext cx="1400397" cy="3733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486BE74A-77A7-488B-AFD5-09D273800B11}"/>
              </a:ext>
            </a:extLst>
          </p:cNvPr>
          <p:cNvSpPr/>
          <p:nvPr/>
        </p:nvSpPr>
        <p:spPr>
          <a:xfrm>
            <a:off x="5695640" y="1996751"/>
            <a:ext cx="1031732" cy="1968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59B5574E-9B55-4F79-9D3B-6530741CF908}"/>
              </a:ext>
            </a:extLst>
          </p:cNvPr>
          <p:cNvSpPr/>
          <p:nvPr/>
        </p:nvSpPr>
        <p:spPr>
          <a:xfrm>
            <a:off x="5723632" y="2371797"/>
            <a:ext cx="1190352" cy="1968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D5BB6CA4-7C4B-4921-85DB-9412A52CD131}"/>
              </a:ext>
            </a:extLst>
          </p:cNvPr>
          <p:cNvSpPr/>
          <p:nvPr/>
        </p:nvSpPr>
        <p:spPr>
          <a:xfrm>
            <a:off x="5695640" y="3283262"/>
            <a:ext cx="700198" cy="306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コネクタ: カギ線 21">
            <a:extLst>
              <a:ext uri="{FF2B5EF4-FFF2-40B4-BE49-F238E27FC236}">
                <a16:creationId xmlns:a16="http://schemas.microsoft.com/office/drawing/2014/main" id="{4CE04552-5CC9-408F-8B65-C99E06358533}"/>
              </a:ext>
            </a:extLst>
          </p:cNvPr>
          <p:cNvCxnSpPr>
            <a:cxnSpLocks/>
            <a:stCxn id="18" idx="3"/>
            <a:endCxn id="19" idx="1"/>
          </p:cNvCxnSpPr>
          <p:nvPr/>
        </p:nvCxnSpPr>
        <p:spPr>
          <a:xfrm flipV="1">
            <a:off x="5170930" y="2095196"/>
            <a:ext cx="524710" cy="1347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D3B2E117-8C02-4394-B7DE-6CAE5AE5B349}"/>
              </a:ext>
            </a:extLst>
          </p:cNvPr>
          <p:cNvCxnSpPr>
            <a:cxnSpLocks/>
            <a:stCxn id="19" idx="3"/>
            <a:endCxn id="20" idx="0"/>
          </p:cNvCxnSpPr>
          <p:nvPr/>
        </p:nvCxnSpPr>
        <p:spPr>
          <a:xfrm flipH="1">
            <a:off x="6318808" y="2095196"/>
            <a:ext cx="408564" cy="276601"/>
          </a:xfrm>
          <a:prstGeom prst="bentConnector4">
            <a:avLst>
              <a:gd name="adj1" fmla="val -55952"/>
              <a:gd name="adj2" fmla="val 677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コネクタ: カギ線 28">
            <a:extLst>
              <a:ext uri="{FF2B5EF4-FFF2-40B4-BE49-F238E27FC236}">
                <a16:creationId xmlns:a16="http://schemas.microsoft.com/office/drawing/2014/main" id="{0E7C8552-256E-47D1-8AFB-8D37D7887CCB}"/>
              </a:ext>
            </a:extLst>
          </p:cNvPr>
          <p:cNvCxnSpPr>
            <a:cxnSpLocks/>
            <a:stCxn id="20" idx="2"/>
            <a:endCxn id="21" idx="0"/>
          </p:cNvCxnSpPr>
          <p:nvPr/>
        </p:nvCxnSpPr>
        <p:spPr>
          <a:xfrm rot="5400000">
            <a:off x="5824987" y="2789440"/>
            <a:ext cx="714575" cy="27306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9D327271-5305-4E49-B27F-07BC0B78D561}"/>
              </a:ext>
            </a:extLst>
          </p:cNvPr>
          <p:cNvCxnSpPr>
            <a:cxnSpLocks/>
            <a:stCxn id="21" idx="3"/>
            <a:endCxn id="6" idx="1"/>
          </p:cNvCxnSpPr>
          <p:nvPr/>
        </p:nvCxnSpPr>
        <p:spPr>
          <a:xfrm flipV="1">
            <a:off x="6395838" y="2426452"/>
            <a:ext cx="1272269" cy="100997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AD76CE7E-8BE1-42BD-9FD0-463308B9446F}"/>
              </a:ext>
            </a:extLst>
          </p:cNvPr>
          <p:cNvSpPr/>
          <p:nvPr/>
        </p:nvSpPr>
        <p:spPr>
          <a:xfrm>
            <a:off x="7821587" y="2239789"/>
            <a:ext cx="1400397" cy="3733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コネクタ: カギ線 36">
            <a:extLst>
              <a:ext uri="{FF2B5EF4-FFF2-40B4-BE49-F238E27FC236}">
                <a16:creationId xmlns:a16="http://schemas.microsoft.com/office/drawing/2014/main" id="{9A82C420-C32F-4313-8AB2-0E5590CB3E73}"/>
              </a:ext>
            </a:extLst>
          </p:cNvPr>
          <p:cNvCxnSpPr>
            <a:cxnSpLocks/>
            <a:stCxn id="36" idx="3"/>
            <a:endCxn id="38" idx="1"/>
          </p:cNvCxnSpPr>
          <p:nvPr/>
        </p:nvCxnSpPr>
        <p:spPr>
          <a:xfrm flipV="1">
            <a:off x="9221984" y="1897076"/>
            <a:ext cx="295838" cy="52937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四角形: 角を丸くする 37">
            <a:extLst>
              <a:ext uri="{FF2B5EF4-FFF2-40B4-BE49-F238E27FC236}">
                <a16:creationId xmlns:a16="http://schemas.microsoft.com/office/drawing/2014/main" id="{4FF62997-7F3C-432F-A2C2-8DDF22D83FAC}"/>
              </a:ext>
            </a:extLst>
          </p:cNvPr>
          <p:cNvSpPr/>
          <p:nvPr/>
        </p:nvSpPr>
        <p:spPr>
          <a:xfrm>
            <a:off x="9517822" y="1698956"/>
            <a:ext cx="792505" cy="3962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コネクタ: カギ線 38">
            <a:extLst>
              <a:ext uri="{FF2B5EF4-FFF2-40B4-BE49-F238E27FC236}">
                <a16:creationId xmlns:a16="http://schemas.microsoft.com/office/drawing/2014/main" id="{1A00D986-E7AD-455A-A574-0162525D3FA8}"/>
              </a:ext>
            </a:extLst>
          </p:cNvPr>
          <p:cNvCxnSpPr>
            <a:cxnSpLocks/>
            <a:stCxn id="38" idx="3"/>
            <a:endCxn id="40" idx="3"/>
          </p:cNvCxnSpPr>
          <p:nvPr/>
        </p:nvCxnSpPr>
        <p:spPr>
          <a:xfrm flipH="1">
            <a:off x="10142376" y="1897076"/>
            <a:ext cx="167951" cy="362577"/>
          </a:xfrm>
          <a:prstGeom prst="bentConnector3">
            <a:avLst>
              <a:gd name="adj1" fmla="val -13611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EB851B41-3C46-48A7-8300-4776DA341CCD}"/>
              </a:ext>
            </a:extLst>
          </p:cNvPr>
          <p:cNvSpPr/>
          <p:nvPr/>
        </p:nvSpPr>
        <p:spPr>
          <a:xfrm>
            <a:off x="9550877" y="2132705"/>
            <a:ext cx="591499" cy="2538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コネクタ: カギ線 40">
            <a:extLst>
              <a:ext uri="{FF2B5EF4-FFF2-40B4-BE49-F238E27FC236}">
                <a16:creationId xmlns:a16="http://schemas.microsoft.com/office/drawing/2014/main" id="{1CDA733C-E334-4579-9CAF-51B45CAE86D9}"/>
              </a:ext>
            </a:extLst>
          </p:cNvPr>
          <p:cNvCxnSpPr>
            <a:cxnSpLocks/>
            <a:stCxn id="40" idx="2"/>
            <a:endCxn id="43" idx="3"/>
          </p:cNvCxnSpPr>
          <p:nvPr/>
        </p:nvCxnSpPr>
        <p:spPr>
          <a:xfrm rot="5400000">
            <a:off x="8690466" y="2029661"/>
            <a:ext cx="799222" cy="151310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四角形: 角を丸くする 42">
            <a:extLst>
              <a:ext uri="{FF2B5EF4-FFF2-40B4-BE49-F238E27FC236}">
                <a16:creationId xmlns:a16="http://schemas.microsoft.com/office/drawing/2014/main" id="{EF22E26B-B535-4419-A51F-FD4D63B33BF6}"/>
              </a:ext>
            </a:extLst>
          </p:cNvPr>
          <p:cNvSpPr/>
          <p:nvPr/>
        </p:nvSpPr>
        <p:spPr>
          <a:xfrm>
            <a:off x="7742027" y="3058874"/>
            <a:ext cx="591499" cy="2538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コネクタ: カギ線 43">
            <a:extLst>
              <a:ext uri="{FF2B5EF4-FFF2-40B4-BE49-F238E27FC236}">
                <a16:creationId xmlns:a16="http://schemas.microsoft.com/office/drawing/2014/main" id="{D3C6FAF2-1BBA-462C-830E-A57A0A8F5843}"/>
              </a:ext>
            </a:extLst>
          </p:cNvPr>
          <p:cNvCxnSpPr>
            <a:cxnSpLocks/>
            <a:stCxn id="43" idx="2"/>
            <a:endCxn id="7" idx="0"/>
          </p:cNvCxnSpPr>
          <p:nvPr/>
        </p:nvCxnSpPr>
        <p:spPr>
          <a:xfrm rot="5400000">
            <a:off x="5969597" y="2049637"/>
            <a:ext cx="805048" cy="3331313"/>
          </a:xfrm>
          <a:prstGeom prst="bentConnector3">
            <a:avLst>
              <a:gd name="adj1" fmla="val 6622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a16="http://schemas.microsoft.com/office/drawing/2014/main" id="{F2257BD8-8BFE-4A17-87B6-AA2BF952BA50}"/>
              </a:ext>
            </a:extLst>
          </p:cNvPr>
          <p:cNvSpPr/>
          <p:nvPr/>
        </p:nvSpPr>
        <p:spPr>
          <a:xfrm>
            <a:off x="3814114" y="5795817"/>
            <a:ext cx="700198" cy="306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コネクタ: カギ線 52">
            <a:extLst>
              <a:ext uri="{FF2B5EF4-FFF2-40B4-BE49-F238E27FC236}">
                <a16:creationId xmlns:a16="http://schemas.microsoft.com/office/drawing/2014/main" id="{24E0FDCB-EA34-4EAA-B006-7C8B98341712}"/>
              </a:ext>
            </a:extLst>
          </p:cNvPr>
          <p:cNvCxnSpPr>
            <a:cxnSpLocks/>
            <a:stCxn id="52" idx="3"/>
            <a:endCxn id="8" idx="1"/>
          </p:cNvCxnSpPr>
          <p:nvPr/>
        </p:nvCxnSpPr>
        <p:spPr>
          <a:xfrm flipV="1">
            <a:off x="4514312" y="5301396"/>
            <a:ext cx="1881526" cy="64758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2CFDD6A5-A231-4DA0-86DC-A51AFC088687}"/>
              </a:ext>
            </a:extLst>
          </p:cNvPr>
          <p:cNvSpPr txBox="1"/>
          <p:nvPr/>
        </p:nvSpPr>
        <p:spPr>
          <a:xfrm>
            <a:off x="4688375" y="1066252"/>
            <a:ext cx="2776850" cy="276999"/>
          </a:xfrm>
          <a:prstGeom prst="rect">
            <a:avLst/>
          </a:prstGeom>
          <a:noFill/>
        </p:spPr>
        <p:txBody>
          <a:bodyPr wrap="none" rtlCol="0">
            <a:spAutoFit/>
          </a:bodyPr>
          <a:lstStyle/>
          <a:p>
            <a:r>
              <a:rPr kumimoji="1" lang="en-US" altLang="ja-JP" sz="1200" dirty="0"/>
              <a:t>Azure</a:t>
            </a:r>
            <a:r>
              <a:rPr kumimoji="1" lang="ja-JP" altLang="en-US" sz="1200" dirty="0"/>
              <a:t> </a:t>
            </a:r>
            <a:r>
              <a:rPr kumimoji="1" lang="en-US" altLang="ja-JP" sz="1200" dirty="0"/>
              <a:t>Subscription</a:t>
            </a:r>
            <a:r>
              <a:rPr kumimoji="1" lang="ja-JP" altLang="en-US" sz="1200" dirty="0"/>
              <a:t>のメールアカウント</a:t>
            </a:r>
            <a:endParaRPr kumimoji="1" lang="en-US" altLang="ja-JP" sz="1200" dirty="0"/>
          </a:p>
        </p:txBody>
      </p:sp>
      <p:sp>
        <p:nvSpPr>
          <p:cNvPr id="56" name="テキスト ボックス 55">
            <a:extLst>
              <a:ext uri="{FF2B5EF4-FFF2-40B4-BE49-F238E27FC236}">
                <a16:creationId xmlns:a16="http://schemas.microsoft.com/office/drawing/2014/main" id="{FE65A560-0459-4D4C-8366-81EDD2290772}"/>
              </a:ext>
            </a:extLst>
          </p:cNvPr>
          <p:cNvSpPr txBox="1"/>
          <p:nvPr/>
        </p:nvSpPr>
        <p:spPr>
          <a:xfrm>
            <a:off x="8129397" y="1144042"/>
            <a:ext cx="2614818" cy="276999"/>
          </a:xfrm>
          <a:prstGeom prst="rect">
            <a:avLst/>
          </a:prstGeom>
          <a:noFill/>
        </p:spPr>
        <p:txBody>
          <a:bodyPr wrap="none" rtlCol="0">
            <a:spAutoFit/>
          </a:bodyPr>
          <a:lstStyle/>
          <a:p>
            <a:r>
              <a:rPr kumimoji="1" lang="ja-JP" altLang="en-US" sz="1200" dirty="0"/>
              <a:t>“閲覧者”、“共同作成者”をチェック</a:t>
            </a:r>
            <a:endParaRPr kumimoji="1" lang="en-US" altLang="ja-JP" sz="1200" dirty="0"/>
          </a:p>
        </p:txBody>
      </p:sp>
    </p:spTree>
    <p:extLst>
      <p:ext uri="{BB962C8B-B14F-4D97-AF65-F5344CB8AC3E}">
        <p14:creationId xmlns:p14="http://schemas.microsoft.com/office/powerpoint/2010/main" val="22384022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6A3975-1348-401F-8315-49FABD6D2DB1}"/>
              </a:ext>
            </a:extLst>
          </p:cNvPr>
          <p:cNvSpPr>
            <a:spLocks noGrp="1"/>
          </p:cNvSpPr>
          <p:nvPr>
            <p:ph type="title"/>
          </p:nvPr>
        </p:nvSpPr>
        <p:spPr/>
        <p:txBody>
          <a:bodyPr/>
          <a:lstStyle/>
          <a:p>
            <a:r>
              <a:rPr kumimoji="1" lang="ja-JP" altLang="en-US"/>
              <a:t>グラフの表示</a:t>
            </a:r>
          </a:p>
        </p:txBody>
      </p:sp>
      <p:sp>
        <p:nvSpPr>
          <p:cNvPr id="3" name="スライド番号プレースホルダー 2">
            <a:extLst>
              <a:ext uri="{FF2B5EF4-FFF2-40B4-BE49-F238E27FC236}">
                <a16:creationId xmlns:a16="http://schemas.microsoft.com/office/drawing/2014/main" id="{75B671C0-E581-437C-97E4-90D229F6E602}"/>
              </a:ext>
            </a:extLst>
          </p:cNvPr>
          <p:cNvSpPr>
            <a:spLocks noGrp="1"/>
          </p:cNvSpPr>
          <p:nvPr>
            <p:ph type="sldNum" sz="quarter" idx="12"/>
          </p:nvPr>
        </p:nvSpPr>
        <p:spPr/>
        <p:txBody>
          <a:bodyPr/>
          <a:lstStyle/>
          <a:p>
            <a:fld id="{6F84F5BE-853B-463E-BD2A-CF66A7E28F35}" type="slidenum">
              <a:rPr kumimoji="1" lang="ja-JP" altLang="en-US" smtClean="0"/>
              <a:t>146</a:t>
            </a:fld>
            <a:endParaRPr kumimoji="1" lang="ja-JP" altLang="en-US"/>
          </a:p>
        </p:txBody>
      </p:sp>
      <p:pic>
        <p:nvPicPr>
          <p:cNvPr id="4" name="図 3">
            <a:extLst>
              <a:ext uri="{FF2B5EF4-FFF2-40B4-BE49-F238E27FC236}">
                <a16:creationId xmlns:a16="http://schemas.microsoft.com/office/drawing/2014/main" id="{A8DB8F3E-A97B-41E0-BFC3-B863F6F919B8}"/>
              </a:ext>
            </a:extLst>
          </p:cNvPr>
          <p:cNvPicPr>
            <a:picLocks noChangeAspect="1"/>
          </p:cNvPicPr>
          <p:nvPr/>
        </p:nvPicPr>
        <p:blipFill>
          <a:blip r:embed="rId3"/>
          <a:stretch>
            <a:fillRect/>
          </a:stretch>
        </p:blipFill>
        <p:spPr>
          <a:xfrm>
            <a:off x="438382" y="1429656"/>
            <a:ext cx="5638418" cy="4869543"/>
          </a:xfrm>
          <a:prstGeom prst="rect">
            <a:avLst/>
          </a:prstGeom>
          <a:ln>
            <a:solidFill>
              <a:schemeClr val="tx1"/>
            </a:solidFill>
          </a:ln>
        </p:spPr>
      </p:pic>
      <p:sp>
        <p:nvSpPr>
          <p:cNvPr id="5" name="角丸四角形 13">
            <a:extLst>
              <a:ext uri="{FF2B5EF4-FFF2-40B4-BE49-F238E27FC236}">
                <a16:creationId xmlns:a16="http://schemas.microsoft.com/office/drawing/2014/main" id="{607D0484-9298-424C-A6A0-7C8AEF1E990A}"/>
              </a:ext>
            </a:extLst>
          </p:cNvPr>
          <p:cNvSpPr/>
          <p:nvPr/>
        </p:nvSpPr>
        <p:spPr>
          <a:xfrm>
            <a:off x="709951" y="2574234"/>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6" name="カギ線コネクタ 17">
            <a:extLst>
              <a:ext uri="{FF2B5EF4-FFF2-40B4-BE49-F238E27FC236}">
                <a16:creationId xmlns:a16="http://schemas.microsoft.com/office/drawing/2014/main" id="{9E8CDC8F-CDAA-4769-B026-D14220E29439}"/>
              </a:ext>
            </a:extLst>
          </p:cNvPr>
          <p:cNvCxnSpPr>
            <a:cxnSpLocks/>
            <a:stCxn id="5" idx="3"/>
            <a:endCxn id="7" idx="1"/>
          </p:cNvCxnSpPr>
          <p:nvPr/>
        </p:nvCxnSpPr>
        <p:spPr>
          <a:xfrm flipV="1">
            <a:off x="1915885" y="2213539"/>
            <a:ext cx="1907380" cy="575807"/>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角丸四角形 13">
            <a:extLst>
              <a:ext uri="{FF2B5EF4-FFF2-40B4-BE49-F238E27FC236}">
                <a16:creationId xmlns:a16="http://schemas.microsoft.com/office/drawing/2014/main" id="{1C23A3EF-5BEE-4427-AAFE-B46B470004D8}"/>
              </a:ext>
            </a:extLst>
          </p:cNvPr>
          <p:cNvSpPr/>
          <p:nvPr/>
        </p:nvSpPr>
        <p:spPr>
          <a:xfrm>
            <a:off x="3823265" y="1998427"/>
            <a:ext cx="1205934" cy="430223"/>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7221CC4-C172-42A5-A4A5-141F73514F9A}"/>
              </a:ext>
            </a:extLst>
          </p:cNvPr>
          <p:cNvSpPr txBox="1"/>
          <p:nvPr/>
        </p:nvSpPr>
        <p:spPr>
          <a:xfrm>
            <a:off x="438382" y="914400"/>
            <a:ext cx="4294765" cy="369332"/>
          </a:xfrm>
          <a:prstGeom prst="rect">
            <a:avLst/>
          </a:prstGeom>
          <a:noFill/>
        </p:spPr>
        <p:txBody>
          <a:bodyPr wrap="none" rtlCol="0">
            <a:spAutoFit/>
          </a:bodyPr>
          <a:lstStyle/>
          <a:p>
            <a:r>
              <a:rPr kumimoji="1" lang="ja-JP" altLang="en-US"/>
              <a:t>“概要”を選択して、“環境を開く”を選択</a:t>
            </a:r>
          </a:p>
        </p:txBody>
      </p:sp>
      <p:sp>
        <p:nvSpPr>
          <p:cNvPr id="8" name="AutoShape 2" descr="https://us-api.asm.skype.com/v1/objects/0-cus-d1-f3646a51433ed6c23dfe1a05fb3608cb/views/imgpsh_mobile_save">
            <a:extLst>
              <a:ext uri="{FF2B5EF4-FFF2-40B4-BE49-F238E27FC236}">
                <a16:creationId xmlns:a16="http://schemas.microsoft.com/office/drawing/2014/main" id="{65114261-E4A0-4DC5-9986-FF4D4D26C1CA}"/>
              </a:ext>
            </a:extLst>
          </p:cNvPr>
          <p:cNvSpPr>
            <a:spLocks noChangeAspect="1" noChangeArrowheads="1"/>
          </p:cNvSpPr>
          <p:nvPr/>
        </p:nvSpPr>
        <p:spPr bwMode="auto">
          <a:xfrm>
            <a:off x="0" y="685800"/>
            <a:ext cx="12192000" cy="5484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AutoShape 4" descr="https://us-api.asm.skype.com/v1/objects/0-cus-d1-f3646a51433ed6c23dfe1a05fb3608cb/views/imgpsh_mobile_save">
            <a:extLst>
              <a:ext uri="{FF2B5EF4-FFF2-40B4-BE49-F238E27FC236}">
                <a16:creationId xmlns:a16="http://schemas.microsoft.com/office/drawing/2014/main" id="{220CCC5A-BA8E-4A30-B39F-DC66B177649A}"/>
              </a:ext>
            </a:extLst>
          </p:cNvPr>
          <p:cNvSpPr>
            <a:spLocks noChangeAspect="1" noChangeArrowheads="1"/>
          </p:cNvSpPr>
          <p:nvPr/>
        </p:nvSpPr>
        <p:spPr bwMode="auto">
          <a:xfrm>
            <a:off x="152400" y="838200"/>
            <a:ext cx="12192000" cy="5484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35143904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E8949-BA02-461B-A772-604342BF55C8}"/>
              </a:ext>
            </a:extLst>
          </p:cNvPr>
          <p:cNvSpPr>
            <a:spLocks noGrp="1"/>
          </p:cNvSpPr>
          <p:nvPr>
            <p:ph type="title"/>
          </p:nvPr>
        </p:nvSpPr>
        <p:spPr/>
        <p:txBody>
          <a:bodyPr/>
          <a:lstStyle/>
          <a:p>
            <a:r>
              <a:rPr kumimoji="1" lang="ja-JP" altLang="en-US"/>
              <a:t>グラフの表示</a:t>
            </a:r>
          </a:p>
        </p:txBody>
      </p:sp>
      <p:sp>
        <p:nvSpPr>
          <p:cNvPr id="3" name="スライド番号プレースホルダー 2">
            <a:extLst>
              <a:ext uri="{FF2B5EF4-FFF2-40B4-BE49-F238E27FC236}">
                <a16:creationId xmlns:a16="http://schemas.microsoft.com/office/drawing/2014/main" id="{217577D4-A6B2-4A67-B98F-55CB5E35D6D6}"/>
              </a:ext>
            </a:extLst>
          </p:cNvPr>
          <p:cNvSpPr>
            <a:spLocks noGrp="1"/>
          </p:cNvSpPr>
          <p:nvPr>
            <p:ph type="sldNum" sz="quarter" idx="12"/>
          </p:nvPr>
        </p:nvSpPr>
        <p:spPr/>
        <p:txBody>
          <a:bodyPr/>
          <a:lstStyle/>
          <a:p>
            <a:fld id="{6F84F5BE-853B-463E-BD2A-CF66A7E28F35}" type="slidenum">
              <a:rPr kumimoji="1" lang="ja-JP" altLang="en-US" smtClean="0"/>
              <a:t>147</a:t>
            </a:fld>
            <a:endParaRPr kumimoji="1" lang="ja-JP" altLang="en-US"/>
          </a:p>
        </p:txBody>
      </p:sp>
      <p:pic>
        <p:nvPicPr>
          <p:cNvPr id="4" name="Picture 2" descr="image001">
            <a:extLst>
              <a:ext uri="{FF2B5EF4-FFF2-40B4-BE49-F238E27FC236}">
                <a16:creationId xmlns:a16="http://schemas.microsoft.com/office/drawing/2014/main" id="{13529DB6-EDB5-46B9-A946-989324432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936" y="1580688"/>
            <a:ext cx="10583483" cy="4760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241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B252E7-10EE-40B5-B401-C2C4BB10F1C5}"/>
              </a:ext>
            </a:extLst>
          </p:cNvPr>
          <p:cNvSpPr>
            <a:spLocks noGrp="1"/>
          </p:cNvSpPr>
          <p:nvPr>
            <p:ph type="title"/>
          </p:nvPr>
        </p:nvSpPr>
        <p:spPr/>
        <p:txBody>
          <a:bodyPr/>
          <a:lstStyle/>
          <a:p>
            <a:r>
              <a:rPr kumimoji="1" lang="ja-JP" altLang="en-US"/>
              <a:t>分析</a:t>
            </a:r>
          </a:p>
        </p:txBody>
      </p:sp>
      <p:sp>
        <p:nvSpPr>
          <p:cNvPr id="3" name="コンテンツ プレースホルダー 2">
            <a:extLst>
              <a:ext uri="{FF2B5EF4-FFF2-40B4-BE49-F238E27FC236}">
                <a16:creationId xmlns:a16="http://schemas.microsoft.com/office/drawing/2014/main" id="{9FF55545-25A0-4C5D-AE61-4CABB2866426}"/>
              </a:ext>
            </a:extLst>
          </p:cNvPr>
          <p:cNvSpPr>
            <a:spLocks noGrp="1"/>
          </p:cNvSpPr>
          <p:nvPr>
            <p:ph idx="1"/>
          </p:nvPr>
        </p:nvSpPr>
        <p:spPr/>
        <p:txBody>
          <a:bodyPr/>
          <a:lstStyle/>
          <a:p>
            <a:r>
              <a:rPr kumimoji="1" lang="ja-JP" altLang="en-US"/>
              <a:t>加速度、温度、湿度をグラフで表示する</a:t>
            </a:r>
            <a:endParaRPr kumimoji="1" lang="en-US" altLang="ja-JP"/>
          </a:p>
          <a:p>
            <a:pPr lvl="1"/>
            <a:r>
              <a:rPr lang="ja-JP" altLang="en-US"/>
              <a:t>各センサー値、複数センサー値の比較</a:t>
            </a:r>
            <a:endParaRPr lang="en-US" altLang="ja-JP"/>
          </a:p>
          <a:p>
            <a:pPr lvl="1"/>
            <a:r>
              <a:rPr kumimoji="1" lang="ja-JP" altLang="en-US"/>
              <a:t>限られた時間帯のみのデータ表示</a:t>
            </a:r>
            <a:endParaRPr kumimoji="1" lang="en-US" altLang="ja-JP"/>
          </a:p>
          <a:p>
            <a:r>
              <a:rPr lang="ja-JP" altLang="en-US"/>
              <a:t>特定の条件を満たすセンサー値</a:t>
            </a:r>
            <a:endParaRPr lang="en-US" altLang="ja-JP"/>
          </a:p>
          <a:p>
            <a:pPr lvl="1"/>
            <a:r>
              <a:rPr kumimoji="1" lang="ja-JP" altLang="en-US"/>
              <a:t>最大・最小の値がいつ発生したか</a:t>
            </a:r>
            <a:endParaRPr kumimoji="1" lang="en-US" altLang="ja-JP"/>
          </a:p>
          <a:p>
            <a:pPr lvl="1"/>
            <a:r>
              <a:rPr kumimoji="1" lang="ja-JP" altLang="en-US"/>
              <a:t>特徴的なパターンの抽出</a:t>
            </a:r>
            <a:endParaRPr kumimoji="1" lang="en-US" altLang="ja-JP"/>
          </a:p>
          <a:p>
            <a:pPr lvl="1"/>
            <a:endParaRPr lang="en-US" altLang="ja-JP"/>
          </a:p>
          <a:p>
            <a:r>
              <a:rPr kumimoji="1" lang="ja-JP" altLang="en-US"/>
              <a:t>参考</a:t>
            </a:r>
            <a:endParaRPr kumimoji="1" lang="en-US" altLang="ja-JP"/>
          </a:p>
          <a:p>
            <a:pPr lvl="1"/>
            <a:r>
              <a:rPr lang="en-US" altLang="ja-JP">
                <a:hlinkClick r:id="rId3"/>
              </a:rPr>
              <a:t>https://docs.microsoft.com/ja-jp/azure/time-series-insights/</a:t>
            </a:r>
            <a:endParaRPr kumimoji="1" lang="en-US" altLang="ja-JP"/>
          </a:p>
          <a:p>
            <a:pPr lvl="1"/>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93E5EC13-2648-4F9E-8F3F-D0AEFE556A1C}"/>
              </a:ext>
            </a:extLst>
          </p:cNvPr>
          <p:cNvSpPr>
            <a:spLocks noGrp="1"/>
          </p:cNvSpPr>
          <p:nvPr>
            <p:ph type="sldNum" sz="quarter" idx="12"/>
          </p:nvPr>
        </p:nvSpPr>
        <p:spPr/>
        <p:txBody>
          <a:bodyPr/>
          <a:lstStyle/>
          <a:p>
            <a:fld id="{6F84F5BE-853B-463E-BD2A-CF66A7E28F35}" type="slidenum">
              <a:rPr kumimoji="1" lang="ja-JP" altLang="en-US" smtClean="0"/>
              <a:t>148</a:t>
            </a:fld>
            <a:endParaRPr kumimoji="1" lang="ja-JP" altLang="en-US"/>
          </a:p>
        </p:txBody>
      </p:sp>
    </p:spTree>
    <p:extLst>
      <p:ext uri="{BB962C8B-B14F-4D97-AF65-F5344CB8AC3E}">
        <p14:creationId xmlns:p14="http://schemas.microsoft.com/office/powerpoint/2010/main" val="9211446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F4A91-650B-4575-93A7-BAC27C98EE84}"/>
              </a:ext>
            </a:extLst>
          </p:cNvPr>
          <p:cNvSpPr>
            <a:spLocks noGrp="1"/>
          </p:cNvSpPr>
          <p:nvPr>
            <p:ph type="title"/>
          </p:nvPr>
        </p:nvSpPr>
        <p:spPr/>
        <p:txBody>
          <a:bodyPr/>
          <a:lstStyle/>
          <a:p>
            <a:r>
              <a:rPr lang="en-US" altLang="ja-JP" dirty="0">
                <a:solidFill>
                  <a:srgbClr val="FFFFFF"/>
                </a:solidFill>
                <a:latin typeface="メイリオ"/>
              </a:rPr>
              <a:t>8.</a:t>
            </a:r>
            <a:r>
              <a:rPr lang="ja-JP" altLang="en-US" dirty="0">
                <a:solidFill>
                  <a:srgbClr val="FFFFFF"/>
                </a:solidFill>
                <a:latin typeface="メイリオ"/>
              </a:rPr>
              <a:t> タグ・</a:t>
            </a:r>
            <a:r>
              <a:rPr lang="en-US" altLang="ja-JP" dirty="0">
                <a:solidFill>
                  <a:srgbClr val="FFFFFF"/>
                </a:solidFill>
                <a:latin typeface="メイリオ"/>
              </a:rPr>
              <a:t>Device Twin</a:t>
            </a:r>
            <a:r>
              <a:rPr lang="ja-JP" altLang="en-US" dirty="0">
                <a:solidFill>
                  <a:srgbClr val="FFFFFF"/>
                </a:solidFill>
                <a:latin typeface="メイリオ"/>
              </a:rPr>
              <a:t>による</a:t>
            </a:r>
            <a:br>
              <a:rPr lang="en-US" altLang="ja-JP" dirty="0">
                <a:solidFill>
                  <a:srgbClr val="FFFFFF"/>
                </a:solidFill>
                <a:latin typeface="メイリオ"/>
              </a:rPr>
            </a:br>
            <a:r>
              <a:rPr lang="ja-JP" altLang="en-US" dirty="0">
                <a:solidFill>
                  <a:srgbClr val="FFFFFF"/>
                </a:solidFill>
                <a:latin typeface="メイリオ"/>
              </a:rPr>
              <a:t>デバイス検索</a:t>
            </a:r>
          </a:p>
        </p:txBody>
      </p:sp>
      <p:sp>
        <p:nvSpPr>
          <p:cNvPr id="3" name="テキスト プレースホルダー 2">
            <a:extLst>
              <a:ext uri="{FF2B5EF4-FFF2-40B4-BE49-F238E27FC236}">
                <a16:creationId xmlns:a16="http://schemas.microsoft.com/office/drawing/2014/main" id="{DF59757A-47B5-46B3-8249-BF5809E71C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54E04A1-29C5-4D9F-945F-A77E46832656}"/>
              </a:ext>
            </a:extLst>
          </p:cNvPr>
          <p:cNvSpPr>
            <a:spLocks noGrp="1"/>
          </p:cNvSpPr>
          <p:nvPr>
            <p:ph type="sldNum" sz="quarter" idx="12"/>
          </p:nvPr>
        </p:nvSpPr>
        <p:spPr/>
        <p:txBody>
          <a:bodyPr/>
          <a:lstStyle/>
          <a:p>
            <a:fld id="{6F84F5BE-853B-463E-BD2A-CF66A7E28F35}" type="slidenum">
              <a:rPr kumimoji="1" lang="ja-JP" altLang="en-US" smtClean="0"/>
              <a:t>149</a:t>
            </a:fld>
            <a:endParaRPr kumimoji="1" lang="ja-JP" altLang="en-US"/>
          </a:p>
        </p:txBody>
      </p:sp>
    </p:spTree>
    <p:extLst>
      <p:ext uri="{BB962C8B-B14F-4D97-AF65-F5344CB8AC3E}">
        <p14:creationId xmlns:p14="http://schemas.microsoft.com/office/powerpoint/2010/main" val="386430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32124F-807A-403E-8E80-9F6CA7D2FCB3}"/>
              </a:ext>
            </a:extLst>
          </p:cNvPr>
          <p:cNvSpPr>
            <a:spLocks noGrp="1"/>
          </p:cNvSpPr>
          <p:nvPr>
            <p:ph type="title"/>
          </p:nvPr>
        </p:nvSpPr>
        <p:spPr/>
        <p:txBody>
          <a:bodyPr/>
          <a:lstStyle/>
          <a:p>
            <a:r>
              <a:rPr kumimoji="1" lang="en-US" altLang="ja-JP" dirty="0"/>
              <a:t>IoT</a:t>
            </a:r>
            <a:r>
              <a:rPr kumimoji="1" lang="ja-JP" altLang="en-US" dirty="0"/>
              <a:t> </a:t>
            </a:r>
            <a:r>
              <a:rPr kumimoji="1" lang="en-US" altLang="ja-JP" dirty="0"/>
              <a:t>Hub</a:t>
            </a:r>
            <a:r>
              <a:rPr kumimoji="1" lang="ja-JP" altLang="en-US" dirty="0"/>
              <a:t>の作成</a:t>
            </a:r>
          </a:p>
        </p:txBody>
      </p:sp>
      <p:sp>
        <p:nvSpPr>
          <p:cNvPr id="4" name="スライド番号プレースホルダー 3">
            <a:extLst>
              <a:ext uri="{FF2B5EF4-FFF2-40B4-BE49-F238E27FC236}">
                <a16:creationId xmlns:a16="http://schemas.microsoft.com/office/drawing/2014/main" id="{2D44941B-C4FB-40BA-94EE-BCF9480BBA34}"/>
              </a:ext>
            </a:extLst>
          </p:cNvPr>
          <p:cNvSpPr>
            <a:spLocks noGrp="1"/>
          </p:cNvSpPr>
          <p:nvPr>
            <p:ph type="sldNum" sz="quarter" idx="12"/>
          </p:nvPr>
        </p:nvSpPr>
        <p:spPr/>
        <p:txBody>
          <a:bodyPr/>
          <a:lstStyle/>
          <a:p>
            <a:fld id="{6F84F5BE-853B-463E-BD2A-CF66A7E28F35}" type="slidenum">
              <a:rPr kumimoji="1" lang="ja-JP" altLang="en-US" smtClean="0"/>
              <a:t>15</a:t>
            </a:fld>
            <a:endParaRPr kumimoji="1" lang="ja-JP" altLang="en-US"/>
          </a:p>
        </p:txBody>
      </p:sp>
      <p:pic>
        <p:nvPicPr>
          <p:cNvPr id="5" name="図 4">
            <a:extLst>
              <a:ext uri="{FF2B5EF4-FFF2-40B4-BE49-F238E27FC236}">
                <a16:creationId xmlns:a16="http://schemas.microsoft.com/office/drawing/2014/main" id="{B97D3A32-2A3E-4A9D-8024-ED801A0143AB}"/>
              </a:ext>
            </a:extLst>
          </p:cNvPr>
          <p:cNvPicPr>
            <a:picLocks noChangeAspect="1"/>
          </p:cNvPicPr>
          <p:nvPr/>
        </p:nvPicPr>
        <p:blipFill rotWithShape="1">
          <a:blip r:embed="rId2"/>
          <a:srcRect t="8048" r="29375" b="26788"/>
          <a:stretch/>
        </p:blipFill>
        <p:spPr>
          <a:xfrm>
            <a:off x="354563" y="2643934"/>
            <a:ext cx="6820678" cy="3392478"/>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46E4698D-6EDB-4353-94DF-2FF76C50F041}"/>
              </a:ext>
            </a:extLst>
          </p:cNvPr>
          <p:cNvPicPr>
            <a:picLocks noChangeAspect="1"/>
          </p:cNvPicPr>
          <p:nvPr/>
        </p:nvPicPr>
        <p:blipFill>
          <a:blip r:embed="rId3"/>
          <a:stretch>
            <a:fillRect/>
          </a:stretch>
        </p:blipFill>
        <p:spPr>
          <a:xfrm>
            <a:off x="4064688" y="1507524"/>
            <a:ext cx="6820678" cy="3842952"/>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a16="http://schemas.microsoft.com/office/drawing/2014/main" id="{A5DB349D-5275-4794-B407-445C0D7280D5}"/>
              </a:ext>
            </a:extLst>
          </p:cNvPr>
          <p:cNvSpPr/>
          <p:nvPr/>
        </p:nvSpPr>
        <p:spPr>
          <a:xfrm>
            <a:off x="207600" y="3013788"/>
            <a:ext cx="1398820" cy="3265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3391CA86-D1F2-41C9-8CFF-2D9DC3665ABB}"/>
              </a:ext>
            </a:extLst>
          </p:cNvPr>
          <p:cNvSpPr/>
          <p:nvPr/>
        </p:nvSpPr>
        <p:spPr>
          <a:xfrm>
            <a:off x="1782146" y="3407489"/>
            <a:ext cx="903515" cy="2954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001989C9-A118-4C95-9640-DBC0062EE364}"/>
              </a:ext>
            </a:extLst>
          </p:cNvPr>
          <p:cNvSpPr/>
          <p:nvPr/>
        </p:nvSpPr>
        <p:spPr>
          <a:xfrm>
            <a:off x="4165768" y="2963394"/>
            <a:ext cx="903515" cy="2954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ED24D6B5-8F6E-4D30-8D61-6A6477274A03}"/>
              </a:ext>
            </a:extLst>
          </p:cNvPr>
          <p:cNvSpPr/>
          <p:nvPr/>
        </p:nvSpPr>
        <p:spPr>
          <a:xfrm>
            <a:off x="9370694" y="5019241"/>
            <a:ext cx="903515" cy="2954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7BDC2586-EA00-4AD8-9617-C06354581353}"/>
              </a:ext>
            </a:extLst>
          </p:cNvPr>
          <p:cNvCxnSpPr>
            <a:cxnSpLocks/>
            <a:stCxn id="8" idx="0"/>
            <a:endCxn id="9" idx="1"/>
          </p:cNvCxnSpPr>
          <p:nvPr/>
        </p:nvCxnSpPr>
        <p:spPr>
          <a:xfrm rot="16200000" flipH="1">
            <a:off x="1073860" y="2846938"/>
            <a:ext cx="541436" cy="875136"/>
          </a:xfrm>
          <a:prstGeom prst="bentConnector4">
            <a:avLst>
              <a:gd name="adj1" fmla="val -42221"/>
              <a:gd name="adj2" fmla="val 8996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85B4B2E4-2C07-4884-BD0F-E62559AB6BFC}"/>
              </a:ext>
            </a:extLst>
          </p:cNvPr>
          <p:cNvCxnSpPr>
            <a:cxnSpLocks/>
            <a:stCxn id="9" idx="3"/>
            <a:endCxn id="7" idx="1"/>
          </p:cNvCxnSpPr>
          <p:nvPr/>
        </p:nvCxnSpPr>
        <p:spPr>
          <a:xfrm flipV="1">
            <a:off x="2685661" y="3429000"/>
            <a:ext cx="1379027" cy="12622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9C273C0E-EB02-4487-ACF2-64783788A8CF}"/>
              </a:ext>
            </a:extLst>
          </p:cNvPr>
          <p:cNvCxnSpPr>
            <a:cxnSpLocks/>
            <a:stCxn id="10" idx="3"/>
            <a:endCxn id="11" idx="1"/>
          </p:cNvCxnSpPr>
          <p:nvPr/>
        </p:nvCxnSpPr>
        <p:spPr>
          <a:xfrm>
            <a:off x="5069283" y="3111129"/>
            <a:ext cx="4301411" cy="205584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8729DFE7-D09C-4EEE-8530-FA8281E5D3CA}"/>
              </a:ext>
            </a:extLst>
          </p:cNvPr>
          <p:cNvSpPr txBox="1"/>
          <p:nvPr/>
        </p:nvSpPr>
        <p:spPr>
          <a:xfrm>
            <a:off x="354563" y="1688505"/>
            <a:ext cx="3384260" cy="830997"/>
          </a:xfrm>
          <a:prstGeom prst="rect">
            <a:avLst/>
          </a:prstGeom>
          <a:noFill/>
        </p:spPr>
        <p:txBody>
          <a:bodyPr wrap="none" rtlCol="0">
            <a:spAutoFit/>
          </a:bodyPr>
          <a:lstStyle/>
          <a:p>
            <a:pPr marL="342900" indent="-342900">
              <a:buAutoNum type="arabicPeriod"/>
            </a:pPr>
            <a:r>
              <a:rPr kumimoji="1" lang="ja-JP" altLang="en-US" sz="1600" dirty="0"/>
              <a:t>“＋リソースの作成”をクリック</a:t>
            </a:r>
            <a:endParaRPr kumimoji="1" lang="en-US" altLang="ja-JP" sz="1600" dirty="0"/>
          </a:p>
          <a:p>
            <a:pPr marL="342900" indent="-342900">
              <a:buAutoNum type="arabicPeriod"/>
            </a:pPr>
            <a:r>
              <a:rPr kumimoji="1" lang="ja-JP" altLang="en-US" sz="1600" dirty="0"/>
              <a:t>“</a:t>
            </a:r>
            <a:r>
              <a:rPr kumimoji="1" lang="en-US" altLang="ja-JP" sz="1600" dirty="0"/>
              <a:t>IoT</a:t>
            </a:r>
            <a:r>
              <a:rPr kumimoji="1" lang="ja-JP" altLang="en-US" sz="1600" dirty="0"/>
              <a:t> </a:t>
            </a:r>
            <a:r>
              <a:rPr kumimoji="1" lang="en-US" altLang="ja-JP" sz="1600" dirty="0"/>
              <a:t>Hub</a:t>
            </a:r>
            <a:r>
              <a:rPr kumimoji="1" lang="ja-JP" altLang="en-US" sz="1600" dirty="0"/>
              <a:t>”と入力し検索</a:t>
            </a:r>
            <a:endParaRPr kumimoji="1" lang="en-US" altLang="ja-JP" sz="1600" dirty="0"/>
          </a:p>
          <a:p>
            <a:pPr marL="342900" indent="-342900">
              <a:buAutoNum type="arabicPeriod"/>
            </a:pPr>
            <a:r>
              <a:rPr lang="ja-JP" altLang="en-US" sz="1600" dirty="0"/>
              <a:t>“</a:t>
            </a:r>
            <a:r>
              <a:rPr lang="en-US" altLang="ja-JP" sz="1600" dirty="0"/>
              <a:t>IoT</a:t>
            </a:r>
            <a:r>
              <a:rPr lang="ja-JP" altLang="en-US" sz="1600" dirty="0"/>
              <a:t> </a:t>
            </a:r>
            <a:r>
              <a:rPr lang="en-US" altLang="ja-JP" sz="1600" dirty="0"/>
              <a:t>Hub</a:t>
            </a:r>
            <a:r>
              <a:rPr lang="ja-JP" altLang="en-US" sz="1600" dirty="0"/>
              <a:t>”を選択</a:t>
            </a:r>
            <a:endParaRPr kumimoji="1" lang="ja-JP" altLang="en-US" sz="1600" dirty="0"/>
          </a:p>
        </p:txBody>
      </p:sp>
      <p:sp>
        <p:nvSpPr>
          <p:cNvPr id="23" name="テキスト ボックス 22">
            <a:extLst>
              <a:ext uri="{FF2B5EF4-FFF2-40B4-BE49-F238E27FC236}">
                <a16:creationId xmlns:a16="http://schemas.microsoft.com/office/drawing/2014/main" id="{504A8F7B-CE0D-4B13-BFDE-56558E7D2B06}"/>
              </a:ext>
            </a:extLst>
          </p:cNvPr>
          <p:cNvSpPr txBox="1"/>
          <p:nvPr/>
        </p:nvSpPr>
        <p:spPr>
          <a:xfrm>
            <a:off x="9735186" y="5461836"/>
            <a:ext cx="1606530" cy="338554"/>
          </a:xfrm>
          <a:prstGeom prst="rect">
            <a:avLst/>
          </a:prstGeom>
          <a:noFill/>
        </p:spPr>
        <p:txBody>
          <a:bodyPr wrap="none" rtlCol="0">
            <a:spAutoFit/>
          </a:bodyPr>
          <a:lstStyle/>
          <a:p>
            <a:r>
              <a:rPr kumimoji="1" lang="en-US" altLang="ja-JP" sz="1600" dirty="0"/>
              <a:t>4</a:t>
            </a:r>
            <a:r>
              <a:rPr lang="en-US" altLang="ja-JP" sz="1600" dirty="0"/>
              <a:t>.</a:t>
            </a:r>
            <a:r>
              <a:rPr lang="ja-JP" altLang="en-US" sz="1600" dirty="0"/>
              <a:t> </a:t>
            </a:r>
            <a:r>
              <a:rPr kumimoji="1" lang="ja-JP" altLang="en-US" sz="1600" dirty="0"/>
              <a:t>“作成”を選択</a:t>
            </a:r>
          </a:p>
        </p:txBody>
      </p:sp>
    </p:spTree>
    <p:extLst>
      <p:ext uri="{BB962C8B-B14F-4D97-AF65-F5344CB8AC3E}">
        <p14:creationId xmlns:p14="http://schemas.microsoft.com/office/powerpoint/2010/main" val="22763038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56360B-B6A6-4F44-A457-3FFB4EEF5C90}"/>
              </a:ext>
            </a:extLst>
          </p:cNvPr>
          <p:cNvSpPr>
            <a:spLocks noGrp="1"/>
          </p:cNvSpPr>
          <p:nvPr>
            <p:ph type="title"/>
          </p:nvPr>
        </p:nvSpPr>
        <p:spPr/>
        <p:txBody>
          <a:bodyPr/>
          <a:lstStyle/>
          <a:p>
            <a:r>
              <a:rPr kumimoji="1" lang="ja-JP" altLang="en-US"/>
              <a:t>タグ・</a:t>
            </a:r>
            <a:r>
              <a:rPr kumimoji="1" lang="en-US" altLang="ja-JP"/>
              <a:t>Device</a:t>
            </a:r>
            <a:r>
              <a:rPr kumimoji="1" lang="ja-JP" altLang="en-US"/>
              <a:t> </a:t>
            </a:r>
            <a:r>
              <a:rPr kumimoji="1" lang="en-US" altLang="ja-JP"/>
              <a:t>Twin</a:t>
            </a:r>
            <a:r>
              <a:rPr kumimoji="1" lang="ja-JP" altLang="en-US"/>
              <a:t>によるデバイス検索</a:t>
            </a:r>
          </a:p>
        </p:txBody>
      </p:sp>
      <p:sp>
        <p:nvSpPr>
          <p:cNvPr id="3" name="コンテンツ プレースホルダー 2">
            <a:extLst>
              <a:ext uri="{FF2B5EF4-FFF2-40B4-BE49-F238E27FC236}">
                <a16:creationId xmlns:a16="http://schemas.microsoft.com/office/drawing/2014/main" id="{595062EA-DA27-4C6E-B78C-A6609BB7FE46}"/>
              </a:ext>
            </a:extLst>
          </p:cNvPr>
          <p:cNvSpPr>
            <a:spLocks noGrp="1"/>
          </p:cNvSpPr>
          <p:nvPr>
            <p:ph idx="1"/>
          </p:nvPr>
        </p:nvSpPr>
        <p:spPr/>
        <p:txBody>
          <a:bodyPr/>
          <a:lstStyle/>
          <a:p>
            <a:r>
              <a:rPr kumimoji="1" lang="en-US" altLang="ja-JP"/>
              <a:t>Azure</a:t>
            </a:r>
            <a:r>
              <a:rPr kumimoji="1" lang="ja-JP" altLang="en-US"/>
              <a:t> </a:t>
            </a:r>
            <a:r>
              <a:rPr kumimoji="1" lang="en-US" altLang="ja-JP"/>
              <a:t>Portal</a:t>
            </a:r>
            <a:r>
              <a:rPr kumimoji="1" lang="ja-JP" altLang="en-US"/>
              <a:t>で作業を行います</a:t>
            </a:r>
            <a:endParaRPr kumimoji="1" lang="en-US" altLang="ja-JP"/>
          </a:p>
          <a:p>
            <a:pPr lvl="1"/>
            <a:r>
              <a:rPr lang="ja-JP" altLang="en-US"/>
              <a:t>複数デバイスの登録</a:t>
            </a:r>
            <a:endParaRPr lang="en-US" altLang="ja-JP"/>
          </a:p>
          <a:p>
            <a:pPr lvl="1"/>
            <a:r>
              <a:rPr kumimoji="1" lang="ja-JP" altLang="en-US"/>
              <a:t>タグ、</a:t>
            </a:r>
            <a:r>
              <a:rPr kumimoji="1" lang="en-US" altLang="ja-JP"/>
              <a:t>Device</a:t>
            </a:r>
            <a:r>
              <a:rPr kumimoji="1" lang="ja-JP" altLang="en-US"/>
              <a:t> </a:t>
            </a:r>
            <a:r>
              <a:rPr kumimoji="1" lang="en-US" altLang="ja-JP"/>
              <a:t>Twin</a:t>
            </a:r>
            <a:r>
              <a:rPr kumimoji="1" lang="ja-JP" altLang="en-US"/>
              <a:t>の登録</a:t>
            </a:r>
            <a:endParaRPr kumimoji="1" lang="en-US" altLang="ja-JP"/>
          </a:p>
          <a:p>
            <a:pPr lvl="1"/>
            <a:r>
              <a:rPr lang="ja-JP" altLang="en-US"/>
              <a:t>クエリーによるデバイスの検索</a:t>
            </a:r>
            <a:endParaRPr kumimoji="1" lang="ja-JP" altLang="en-US"/>
          </a:p>
        </p:txBody>
      </p:sp>
      <p:sp>
        <p:nvSpPr>
          <p:cNvPr id="4" name="スライド番号プレースホルダー 3">
            <a:extLst>
              <a:ext uri="{FF2B5EF4-FFF2-40B4-BE49-F238E27FC236}">
                <a16:creationId xmlns:a16="http://schemas.microsoft.com/office/drawing/2014/main" id="{5F7A05BF-60F0-45F8-8B98-1B780C5C3A24}"/>
              </a:ext>
            </a:extLst>
          </p:cNvPr>
          <p:cNvSpPr>
            <a:spLocks noGrp="1"/>
          </p:cNvSpPr>
          <p:nvPr>
            <p:ph type="sldNum" sz="quarter" idx="12"/>
          </p:nvPr>
        </p:nvSpPr>
        <p:spPr/>
        <p:txBody>
          <a:bodyPr/>
          <a:lstStyle/>
          <a:p>
            <a:fld id="{6F84F5BE-853B-463E-BD2A-CF66A7E28F35}" type="slidenum">
              <a:rPr kumimoji="1" lang="ja-JP" altLang="en-US" smtClean="0"/>
              <a:t>150</a:t>
            </a:fld>
            <a:endParaRPr kumimoji="1" lang="ja-JP" altLang="en-US"/>
          </a:p>
        </p:txBody>
      </p:sp>
    </p:spTree>
    <p:extLst>
      <p:ext uri="{BB962C8B-B14F-4D97-AF65-F5344CB8AC3E}">
        <p14:creationId xmlns:p14="http://schemas.microsoft.com/office/powerpoint/2010/main" val="14607706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2E154-4D9F-42D6-8CCE-5AD353596C49}"/>
              </a:ext>
            </a:extLst>
          </p:cNvPr>
          <p:cNvSpPr>
            <a:spLocks noGrp="1"/>
          </p:cNvSpPr>
          <p:nvPr>
            <p:ph type="title"/>
          </p:nvPr>
        </p:nvSpPr>
        <p:spPr/>
        <p:txBody>
          <a:bodyPr/>
          <a:lstStyle/>
          <a:p>
            <a:r>
              <a:rPr kumimoji="1" lang="en-US" altLang="ja-JP"/>
              <a:t>Device</a:t>
            </a:r>
            <a:r>
              <a:rPr kumimoji="1" lang="ja-JP" altLang="en-US"/>
              <a:t> </a:t>
            </a:r>
            <a:r>
              <a:rPr kumimoji="1" lang="en-US" altLang="ja-JP"/>
              <a:t>Explorer</a:t>
            </a:r>
            <a:r>
              <a:rPr kumimoji="1" lang="ja-JP" altLang="en-US"/>
              <a:t>の表示</a:t>
            </a:r>
          </a:p>
        </p:txBody>
      </p:sp>
      <p:sp>
        <p:nvSpPr>
          <p:cNvPr id="3" name="スライド番号プレースホルダー 2">
            <a:extLst>
              <a:ext uri="{FF2B5EF4-FFF2-40B4-BE49-F238E27FC236}">
                <a16:creationId xmlns:a16="http://schemas.microsoft.com/office/drawing/2014/main" id="{B972F997-C863-4404-B412-CFD1491A1C06}"/>
              </a:ext>
            </a:extLst>
          </p:cNvPr>
          <p:cNvSpPr>
            <a:spLocks noGrp="1"/>
          </p:cNvSpPr>
          <p:nvPr>
            <p:ph type="sldNum" sz="quarter" idx="12"/>
          </p:nvPr>
        </p:nvSpPr>
        <p:spPr/>
        <p:txBody>
          <a:bodyPr/>
          <a:lstStyle/>
          <a:p>
            <a:fld id="{6F84F5BE-853B-463E-BD2A-CF66A7E28F35}" type="slidenum">
              <a:rPr kumimoji="1" lang="ja-JP" altLang="en-US" smtClean="0"/>
              <a:t>151</a:t>
            </a:fld>
            <a:endParaRPr kumimoji="1" lang="ja-JP" altLang="en-US"/>
          </a:p>
        </p:txBody>
      </p:sp>
      <p:pic>
        <p:nvPicPr>
          <p:cNvPr id="4" name="図 3">
            <a:extLst>
              <a:ext uri="{FF2B5EF4-FFF2-40B4-BE49-F238E27FC236}">
                <a16:creationId xmlns:a16="http://schemas.microsoft.com/office/drawing/2014/main" id="{E418470A-034D-45C0-9664-EF9EE007C44B}"/>
              </a:ext>
            </a:extLst>
          </p:cNvPr>
          <p:cNvPicPr>
            <a:picLocks noChangeAspect="1"/>
          </p:cNvPicPr>
          <p:nvPr/>
        </p:nvPicPr>
        <p:blipFill>
          <a:blip r:embed="rId3"/>
          <a:stretch>
            <a:fillRect/>
          </a:stretch>
        </p:blipFill>
        <p:spPr>
          <a:xfrm>
            <a:off x="430944" y="1429801"/>
            <a:ext cx="6158541" cy="5422686"/>
          </a:xfrm>
          <a:prstGeom prst="rect">
            <a:avLst/>
          </a:prstGeom>
          <a:ln>
            <a:solidFill>
              <a:schemeClr val="tx1"/>
            </a:solidFill>
          </a:ln>
        </p:spPr>
      </p:pic>
      <p:sp>
        <p:nvSpPr>
          <p:cNvPr id="5" name="テキスト ボックス 4">
            <a:extLst>
              <a:ext uri="{FF2B5EF4-FFF2-40B4-BE49-F238E27FC236}">
                <a16:creationId xmlns:a16="http://schemas.microsoft.com/office/drawing/2014/main" id="{32B0E89F-7F27-4B32-8D83-2E1D3F06BAE2}"/>
              </a:ext>
            </a:extLst>
          </p:cNvPr>
          <p:cNvSpPr txBox="1"/>
          <p:nvPr/>
        </p:nvSpPr>
        <p:spPr>
          <a:xfrm>
            <a:off x="493486" y="783470"/>
            <a:ext cx="4881465" cy="646331"/>
          </a:xfrm>
          <a:prstGeom prst="rect">
            <a:avLst/>
          </a:prstGeom>
          <a:noFill/>
        </p:spPr>
        <p:txBody>
          <a:bodyPr wrap="none" rtlCol="0">
            <a:spAutoFit/>
          </a:bodyPr>
          <a:lstStyle/>
          <a:p>
            <a:r>
              <a:rPr kumimoji="1" lang="ja-JP" altLang="en-US"/>
              <a:t>ダッシュボードで</a:t>
            </a:r>
            <a:r>
              <a:rPr kumimoji="1" lang="en-US" altLang="ja-JP"/>
              <a:t>IoT</a:t>
            </a:r>
            <a:r>
              <a:rPr kumimoji="1" lang="ja-JP" altLang="en-US"/>
              <a:t> </a:t>
            </a:r>
            <a:r>
              <a:rPr kumimoji="1" lang="en-US" altLang="ja-JP"/>
              <a:t>Hub</a:t>
            </a:r>
            <a:r>
              <a:rPr kumimoji="1" lang="ja-JP" altLang="en-US"/>
              <a:t>のタイルを選択し、</a:t>
            </a:r>
            <a:endParaRPr kumimoji="1" lang="en-US" altLang="ja-JP"/>
          </a:p>
          <a:p>
            <a:r>
              <a:rPr lang="ja-JP" altLang="en-US"/>
              <a:t>“デバイスエクスプローラー”を選択</a:t>
            </a:r>
            <a:endParaRPr kumimoji="1" lang="ja-JP" altLang="en-US"/>
          </a:p>
        </p:txBody>
      </p:sp>
      <p:sp>
        <p:nvSpPr>
          <p:cNvPr id="6" name="角丸四角形 6">
            <a:extLst>
              <a:ext uri="{FF2B5EF4-FFF2-40B4-BE49-F238E27FC236}">
                <a16:creationId xmlns:a16="http://schemas.microsoft.com/office/drawing/2014/main" id="{2A5B6A14-7FBF-42B0-B833-E9101A7A8F78}"/>
              </a:ext>
            </a:extLst>
          </p:cNvPr>
          <p:cNvSpPr/>
          <p:nvPr/>
        </p:nvSpPr>
        <p:spPr>
          <a:xfrm>
            <a:off x="563361" y="6314199"/>
            <a:ext cx="1410582" cy="449457"/>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CF27C8B-8200-4A32-9F79-2066EC205AE6}"/>
              </a:ext>
            </a:extLst>
          </p:cNvPr>
          <p:cNvSpPr txBox="1"/>
          <p:nvPr/>
        </p:nvSpPr>
        <p:spPr>
          <a:xfrm>
            <a:off x="6712857" y="1966974"/>
            <a:ext cx="4548040" cy="646331"/>
          </a:xfrm>
          <a:prstGeom prst="rect">
            <a:avLst/>
          </a:prstGeom>
          <a:noFill/>
        </p:spPr>
        <p:txBody>
          <a:bodyPr wrap="none" rtlCol="0">
            <a:spAutoFit/>
          </a:bodyPr>
          <a:lstStyle/>
          <a:p>
            <a:r>
              <a:rPr kumimoji="1" lang="ja-JP" altLang="en-US"/>
              <a:t>“＋追加”を使って、複数のデバイスを登録</a:t>
            </a:r>
            <a:endParaRPr kumimoji="1" lang="en-US" altLang="ja-JP"/>
          </a:p>
          <a:p>
            <a:r>
              <a:rPr kumimoji="1" lang="en-US" altLang="ja-JP"/>
              <a:t>※Device</a:t>
            </a:r>
            <a:r>
              <a:rPr kumimoji="1" lang="ja-JP" altLang="en-US"/>
              <a:t> </a:t>
            </a:r>
            <a:r>
              <a:rPr kumimoji="1" lang="en-US" altLang="ja-JP"/>
              <a:t>ID</a:t>
            </a:r>
            <a:r>
              <a:rPr kumimoji="1" lang="ja-JP" altLang="en-US"/>
              <a:t>は好きな文字列で構いません</a:t>
            </a:r>
          </a:p>
        </p:txBody>
      </p:sp>
      <p:sp>
        <p:nvSpPr>
          <p:cNvPr id="8" name="角丸四角形 6">
            <a:extLst>
              <a:ext uri="{FF2B5EF4-FFF2-40B4-BE49-F238E27FC236}">
                <a16:creationId xmlns:a16="http://schemas.microsoft.com/office/drawing/2014/main" id="{09FD7F5F-D069-4F9C-9CAE-75031A90129D}"/>
              </a:ext>
            </a:extLst>
          </p:cNvPr>
          <p:cNvSpPr/>
          <p:nvPr/>
        </p:nvSpPr>
        <p:spPr>
          <a:xfrm>
            <a:off x="2669896" y="1697870"/>
            <a:ext cx="855347" cy="345408"/>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768453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A9428-FFA8-4856-A81D-892454649B27}"/>
              </a:ext>
            </a:extLst>
          </p:cNvPr>
          <p:cNvSpPr>
            <a:spLocks noGrp="1"/>
          </p:cNvSpPr>
          <p:nvPr>
            <p:ph type="title"/>
          </p:nvPr>
        </p:nvSpPr>
        <p:spPr/>
        <p:txBody>
          <a:bodyPr/>
          <a:lstStyle/>
          <a:p>
            <a:r>
              <a:rPr kumimoji="1" lang="en-US" altLang="ja-JP"/>
              <a:t>Tag</a:t>
            </a:r>
            <a:r>
              <a:rPr kumimoji="1" lang="ja-JP" altLang="en-US"/>
              <a:t>、</a:t>
            </a:r>
            <a:r>
              <a:rPr kumimoji="1" lang="en-US" altLang="ja-JP"/>
              <a:t>Device</a:t>
            </a:r>
            <a:r>
              <a:rPr kumimoji="1" lang="ja-JP" altLang="en-US"/>
              <a:t> </a:t>
            </a:r>
            <a:r>
              <a:rPr kumimoji="1" lang="en-US" altLang="ja-JP"/>
              <a:t>Twin</a:t>
            </a:r>
            <a:r>
              <a:rPr kumimoji="1" lang="ja-JP" altLang="en-US"/>
              <a:t>の設定</a:t>
            </a:r>
            <a:r>
              <a:rPr lang="ja-JP" altLang="en-US">
                <a:latin typeface="メイリオ"/>
              </a:rPr>
              <a:t>方法</a:t>
            </a:r>
            <a:endParaRPr kumimoji="1" lang="ja-JP" altLang="en-US"/>
          </a:p>
        </p:txBody>
      </p:sp>
      <p:sp>
        <p:nvSpPr>
          <p:cNvPr id="3" name="スライド番号プレースホルダー 2">
            <a:extLst>
              <a:ext uri="{FF2B5EF4-FFF2-40B4-BE49-F238E27FC236}">
                <a16:creationId xmlns:a16="http://schemas.microsoft.com/office/drawing/2014/main" id="{4708A767-A136-4547-A2B8-44CC6E758E20}"/>
              </a:ext>
            </a:extLst>
          </p:cNvPr>
          <p:cNvSpPr>
            <a:spLocks noGrp="1"/>
          </p:cNvSpPr>
          <p:nvPr>
            <p:ph type="sldNum" sz="quarter" idx="12"/>
          </p:nvPr>
        </p:nvSpPr>
        <p:spPr/>
        <p:txBody>
          <a:bodyPr/>
          <a:lstStyle/>
          <a:p>
            <a:fld id="{6F84F5BE-853B-463E-BD2A-CF66A7E28F35}" type="slidenum">
              <a:rPr kumimoji="1" lang="ja-JP" altLang="en-US" smtClean="0"/>
              <a:t>152</a:t>
            </a:fld>
            <a:endParaRPr kumimoji="1" lang="ja-JP" altLang="en-US"/>
          </a:p>
        </p:txBody>
      </p:sp>
      <p:pic>
        <p:nvPicPr>
          <p:cNvPr id="4" name="図 3">
            <a:extLst>
              <a:ext uri="{FF2B5EF4-FFF2-40B4-BE49-F238E27FC236}">
                <a16:creationId xmlns:a16="http://schemas.microsoft.com/office/drawing/2014/main" id="{37B68CF7-1DCE-4D5E-B655-3263FA508044}"/>
              </a:ext>
            </a:extLst>
          </p:cNvPr>
          <p:cNvPicPr>
            <a:picLocks noChangeAspect="1"/>
          </p:cNvPicPr>
          <p:nvPr/>
        </p:nvPicPr>
        <p:blipFill>
          <a:blip r:embed="rId3"/>
          <a:stretch>
            <a:fillRect/>
          </a:stretch>
        </p:blipFill>
        <p:spPr>
          <a:xfrm>
            <a:off x="444019" y="1262184"/>
            <a:ext cx="4527124" cy="5310276"/>
          </a:xfrm>
          <a:prstGeom prst="rect">
            <a:avLst/>
          </a:prstGeom>
          <a:ln>
            <a:solidFill>
              <a:schemeClr val="tx1"/>
            </a:solidFill>
          </a:ln>
        </p:spPr>
      </p:pic>
      <p:pic>
        <p:nvPicPr>
          <p:cNvPr id="5" name="図 4">
            <a:extLst>
              <a:ext uri="{FF2B5EF4-FFF2-40B4-BE49-F238E27FC236}">
                <a16:creationId xmlns:a16="http://schemas.microsoft.com/office/drawing/2014/main" id="{13D113ED-25CC-45F7-8059-D18CE76D4EBD}"/>
              </a:ext>
            </a:extLst>
          </p:cNvPr>
          <p:cNvPicPr>
            <a:picLocks noChangeAspect="1"/>
          </p:cNvPicPr>
          <p:nvPr/>
        </p:nvPicPr>
        <p:blipFill>
          <a:blip r:embed="rId4"/>
          <a:stretch>
            <a:fillRect/>
          </a:stretch>
        </p:blipFill>
        <p:spPr>
          <a:xfrm>
            <a:off x="5705453" y="1262184"/>
            <a:ext cx="6332225" cy="5153688"/>
          </a:xfrm>
          <a:prstGeom prst="rect">
            <a:avLst/>
          </a:prstGeom>
          <a:ln>
            <a:solidFill>
              <a:schemeClr val="tx1"/>
            </a:solidFill>
          </a:ln>
        </p:spPr>
      </p:pic>
      <p:sp>
        <p:nvSpPr>
          <p:cNvPr id="6" name="角丸四角形 6">
            <a:extLst>
              <a:ext uri="{FF2B5EF4-FFF2-40B4-BE49-F238E27FC236}">
                <a16:creationId xmlns:a16="http://schemas.microsoft.com/office/drawing/2014/main" id="{0AC6B998-0281-412F-8DAA-D8DFBD070EDB}"/>
              </a:ext>
            </a:extLst>
          </p:cNvPr>
          <p:cNvSpPr/>
          <p:nvPr/>
        </p:nvSpPr>
        <p:spPr>
          <a:xfrm>
            <a:off x="630639" y="5762923"/>
            <a:ext cx="994961" cy="391134"/>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cxnSp>
        <p:nvCxnSpPr>
          <p:cNvPr id="7" name="カギ線コネクタ 9">
            <a:extLst>
              <a:ext uri="{FF2B5EF4-FFF2-40B4-BE49-F238E27FC236}">
                <a16:creationId xmlns:a16="http://schemas.microsoft.com/office/drawing/2014/main" id="{83DFA577-D230-4229-9756-B3488D13ED55}"/>
              </a:ext>
            </a:extLst>
          </p:cNvPr>
          <p:cNvCxnSpPr>
            <a:cxnSpLocks/>
            <a:stCxn id="6" idx="3"/>
            <a:endCxn id="8" idx="1"/>
          </p:cNvCxnSpPr>
          <p:nvPr/>
        </p:nvCxnSpPr>
        <p:spPr>
          <a:xfrm flipV="1">
            <a:off x="1625600" y="1763862"/>
            <a:ext cx="1327325" cy="4194628"/>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 name="角丸四角形 6">
            <a:extLst>
              <a:ext uri="{FF2B5EF4-FFF2-40B4-BE49-F238E27FC236}">
                <a16:creationId xmlns:a16="http://schemas.microsoft.com/office/drawing/2014/main" id="{8F89AFA8-3380-452C-B747-39BF9608A4D9}"/>
              </a:ext>
            </a:extLst>
          </p:cNvPr>
          <p:cNvSpPr/>
          <p:nvPr/>
        </p:nvSpPr>
        <p:spPr>
          <a:xfrm>
            <a:off x="2952925" y="1568295"/>
            <a:ext cx="994961" cy="391134"/>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1" name="矢印: ストライプ 10">
            <a:extLst>
              <a:ext uri="{FF2B5EF4-FFF2-40B4-BE49-F238E27FC236}">
                <a16:creationId xmlns:a16="http://schemas.microsoft.com/office/drawing/2014/main" id="{AE2A78DD-E7C2-413A-B311-AD27232A0B96}"/>
              </a:ext>
            </a:extLst>
          </p:cNvPr>
          <p:cNvSpPr/>
          <p:nvPr/>
        </p:nvSpPr>
        <p:spPr>
          <a:xfrm>
            <a:off x="4849094" y="5278291"/>
            <a:ext cx="978408" cy="484632"/>
          </a:xfrm>
          <a:prstGeom prst="stripedRightArrow">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C6F361F-9E15-46DB-A153-37F8025F6F12}"/>
              </a:ext>
            </a:extLst>
          </p:cNvPr>
          <p:cNvSpPr txBox="1"/>
          <p:nvPr/>
        </p:nvSpPr>
        <p:spPr>
          <a:xfrm>
            <a:off x="3737429" y="2570722"/>
            <a:ext cx="3647152"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nchor="t">
            <a:spAutoFit/>
          </a:bodyPr>
          <a:lstStyle/>
          <a:p>
            <a:r>
              <a:rPr kumimoji="1" lang="ja-JP" altLang="en-US"/>
              <a:t>登録済みのデバイスを選択して、</a:t>
            </a:r>
            <a:endParaRPr kumimoji="1" lang="en-US" altLang="ja-JP"/>
          </a:p>
          <a:p>
            <a:r>
              <a:rPr lang="ja-JP" altLang="en-US"/>
              <a:t>“デバイスツイン”を選択</a:t>
            </a:r>
            <a:endParaRPr lang="en-US" altLang="ja-JP"/>
          </a:p>
          <a:p>
            <a:r>
              <a:rPr lang="en-US" altLang="ja-JP"/>
              <a:t>JSON</a:t>
            </a:r>
            <a:r>
              <a:rPr lang="ja-JP" altLang="en-US"/>
              <a:t>を更新し“保存”をクリック</a:t>
            </a:r>
            <a:endParaRPr kumimoji="1" lang="ja-JP" altLang="en-US"/>
          </a:p>
        </p:txBody>
      </p:sp>
      <p:sp>
        <p:nvSpPr>
          <p:cNvPr id="13" name="角丸四角形 6">
            <a:extLst>
              <a:ext uri="{FF2B5EF4-FFF2-40B4-BE49-F238E27FC236}">
                <a16:creationId xmlns:a16="http://schemas.microsoft.com/office/drawing/2014/main" id="{C2AD4813-8E59-4119-B3FE-F2C22F2EBA1B}"/>
              </a:ext>
            </a:extLst>
          </p:cNvPr>
          <p:cNvSpPr/>
          <p:nvPr/>
        </p:nvSpPr>
        <p:spPr>
          <a:xfrm>
            <a:off x="8610600" y="2698320"/>
            <a:ext cx="2884714" cy="3586366"/>
          </a:xfrm>
          <a:prstGeom prst="roundRect">
            <a:avLst>
              <a:gd name="adj" fmla="val 11636"/>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9" name="TextBox 8">
            <a:extLst>
              <a:ext uri="{FF2B5EF4-FFF2-40B4-BE49-F238E27FC236}">
                <a16:creationId xmlns:a16="http://schemas.microsoft.com/office/drawing/2014/main" id="{0682AB37-7069-4791-8E1C-B3A0A2A15422}"/>
              </a:ext>
            </a:extLst>
          </p:cNvPr>
          <p:cNvSpPr txBox="1"/>
          <p:nvPr/>
        </p:nvSpPr>
        <p:spPr>
          <a:xfrm>
            <a:off x="304573" y="781050"/>
            <a:ext cx="729936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メイリオ"/>
                <a:ea typeface="メイリオ"/>
              </a:rPr>
              <a:t>Tag</a:t>
            </a:r>
            <a:r>
              <a:rPr lang="en-US" err="1">
                <a:latin typeface="メイリオ"/>
              </a:rPr>
              <a:t>、Device</a:t>
            </a:r>
            <a:r>
              <a:rPr lang="ja-JP" altLang="en-US">
                <a:latin typeface="メイリオ"/>
              </a:rPr>
              <a:t>の設定変更方法は、以下のようなステップを踏みます</a:t>
            </a:r>
            <a:endParaRPr lang="en-US">
              <a:latin typeface="メイリオ"/>
            </a:endParaRPr>
          </a:p>
        </p:txBody>
      </p:sp>
    </p:spTree>
    <p:extLst>
      <p:ext uri="{BB962C8B-B14F-4D97-AF65-F5344CB8AC3E}">
        <p14:creationId xmlns:p14="http://schemas.microsoft.com/office/powerpoint/2010/main" val="42216542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380B1-2DB0-45CE-ABCA-8C6380141CBD}"/>
              </a:ext>
            </a:extLst>
          </p:cNvPr>
          <p:cNvSpPr>
            <a:spLocks noGrp="1"/>
          </p:cNvSpPr>
          <p:nvPr>
            <p:ph type="title"/>
          </p:nvPr>
        </p:nvSpPr>
        <p:spPr/>
        <p:txBody>
          <a:bodyPr/>
          <a:lstStyle/>
          <a:p>
            <a:r>
              <a:rPr kumimoji="1" lang="ja-JP" altLang="en-US"/>
              <a:t>各デバイスへのタグ設定</a:t>
            </a:r>
          </a:p>
        </p:txBody>
      </p:sp>
      <p:sp>
        <p:nvSpPr>
          <p:cNvPr id="3" name="スライド番号プレースホルダー 2">
            <a:extLst>
              <a:ext uri="{FF2B5EF4-FFF2-40B4-BE49-F238E27FC236}">
                <a16:creationId xmlns:a16="http://schemas.microsoft.com/office/drawing/2014/main" id="{F69AC1FE-F5DE-4C34-85A3-91F7D2B3D3F4}"/>
              </a:ext>
            </a:extLst>
          </p:cNvPr>
          <p:cNvSpPr>
            <a:spLocks noGrp="1"/>
          </p:cNvSpPr>
          <p:nvPr>
            <p:ph type="sldNum" sz="quarter" idx="12"/>
          </p:nvPr>
        </p:nvSpPr>
        <p:spPr/>
        <p:txBody>
          <a:bodyPr/>
          <a:lstStyle/>
          <a:p>
            <a:fld id="{6F84F5BE-853B-463E-BD2A-CF66A7E28F35}" type="slidenum">
              <a:rPr kumimoji="1" lang="ja-JP" altLang="en-US" smtClean="0"/>
              <a:t>153</a:t>
            </a:fld>
            <a:endParaRPr kumimoji="1" lang="ja-JP" altLang="en-US"/>
          </a:p>
        </p:txBody>
      </p:sp>
      <p:pic>
        <p:nvPicPr>
          <p:cNvPr id="5" name="図 4">
            <a:extLst>
              <a:ext uri="{FF2B5EF4-FFF2-40B4-BE49-F238E27FC236}">
                <a16:creationId xmlns:a16="http://schemas.microsoft.com/office/drawing/2014/main" id="{2763A5B1-6EA4-4CFA-9956-F34F8310E8A3}"/>
              </a:ext>
            </a:extLst>
          </p:cNvPr>
          <p:cNvPicPr>
            <a:picLocks noChangeAspect="1"/>
          </p:cNvPicPr>
          <p:nvPr/>
        </p:nvPicPr>
        <p:blipFill rotWithShape="1">
          <a:blip r:embed="rId3"/>
          <a:srcRect l="53133" t="12450" b="5663"/>
          <a:stretch/>
        </p:blipFill>
        <p:spPr>
          <a:xfrm>
            <a:off x="442684" y="1129272"/>
            <a:ext cx="4811487" cy="5525530"/>
          </a:xfrm>
          <a:prstGeom prst="rect">
            <a:avLst/>
          </a:prstGeom>
          <a:ln>
            <a:solidFill>
              <a:schemeClr val="tx1"/>
            </a:solidFill>
          </a:ln>
        </p:spPr>
      </p:pic>
      <p:sp>
        <p:nvSpPr>
          <p:cNvPr id="6" name="角丸四角形 6">
            <a:extLst>
              <a:ext uri="{FF2B5EF4-FFF2-40B4-BE49-F238E27FC236}">
                <a16:creationId xmlns:a16="http://schemas.microsoft.com/office/drawing/2014/main" id="{95B314E3-E6F8-4A14-A322-6DF7F1742B99}"/>
              </a:ext>
            </a:extLst>
          </p:cNvPr>
          <p:cNvSpPr/>
          <p:nvPr/>
        </p:nvSpPr>
        <p:spPr>
          <a:xfrm>
            <a:off x="1187474" y="4267686"/>
            <a:ext cx="1889553" cy="681685"/>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B49531A-7213-437E-A754-CC7790153199}"/>
              </a:ext>
            </a:extLst>
          </p:cNvPr>
          <p:cNvSpPr txBox="1"/>
          <p:nvPr/>
        </p:nvSpPr>
        <p:spPr>
          <a:xfrm>
            <a:off x="5644884" y="1805473"/>
            <a:ext cx="6244017" cy="2739211"/>
          </a:xfrm>
          <a:prstGeom prst="rect">
            <a:avLst/>
          </a:prstGeom>
          <a:noFill/>
        </p:spPr>
        <p:txBody>
          <a:bodyPr wrap="none" rtlCol="0">
            <a:spAutoFit/>
          </a:bodyPr>
          <a:lstStyle/>
          <a:p>
            <a:r>
              <a:rPr kumimoji="1" lang="en-US" altLang="ja-JP"/>
              <a:t>JSON</a:t>
            </a:r>
            <a:r>
              <a:rPr kumimoji="1" lang="ja-JP" altLang="en-US"/>
              <a:t>に、</a:t>
            </a:r>
            <a:r>
              <a:rPr lang="ja-JP" altLang="en-US"/>
              <a:t>“</a:t>
            </a:r>
            <a:r>
              <a:rPr lang="en-US" altLang="ja-JP"/>
              <a:t>tags</a:t>
            </a:r>
            <a:r>
              <a:rPr lang="ja-JP" altLang="en-US"/>
              <a:t>”を追加</a:t>
            </a:r>
            <a:endParaRPr lang="en-US" altLang="ja-JP"/>
          </a:p>
          <a:p>
            <a:endParaRPr kumimoji="1" lang="en-US" altLang="ja-JP"/>
          </a:p>
          <a:p>
            <a:r>
              <a:rPr lang="en-US" altLang="ja-JP" sz="2800" b="1"/>
              <a:t>“tags”:{…}</a:t>
            </a:r>
          </a:p>
          <a:p>
            <a:endParaRPr kumimoji="1" lang="en-US" altLang="ja-JP"/>
          </a:p>
          <a:p>
            <a:r>
              <a:rPr kumimoji="1" lang="en-US" altLang="ja-JP"/>
              <a:t>{…}</a:t>
            </a:r>
            <a:r>
              <a:rPr kumimoji="1" lang="ja-JP" altLang="en-US"/>
              <a:t>の</a:t>
            </a:r>
            <a:r>
              <a:rPr kumimoji="1" lang="en-US" altLang="ja-JP"/>
              <a:t>…</a:t>
            </a:r>
            <a:r>
              <a:rPr kumimoji="1" lang="ja-JP" altLang="en-US"/>
              <a:t>は任意の</a:t>
            </a:r>
            <a:r>
              <a:rPr kumimoji="1" lang="en-US" altLang="ja-JP"/>
              <a:t>JSON</a:t>
            </a:r>
            <a:r>
              <a:rPr kumimoji="1" lang="ja-JP" altLang="en-US"/>
              <a:t>文字列</a:t>
            </a:r>
            <a:endParaRPr kumimoji="1" lang="en-US" altLang="ja-JP"/>
          </a:p>
          <a:p>
            <a:endParaRPr lang="en-US" altLang="ja-JP"/>
          </a:p>
          <a:p>
            <a:r>
              <a:rPr kumimoji="1" lang="en-US" altLang="ja-JP"/>
              <a:t>※</a:t>
            </a:r>
            <a:r>
              <a:rPr kumimoji="1" lang="ja-JP" altLang="en-US"/>
              <a:t>タグを更新してもデバイスへの通知はない</a:t>
            </a:r>
            <a:endParaRPr kumimoji="1" lang="en-US" altLang="ja-JP"/>
          </a:p>
          <a:p>
            <a:r>
              <a:rPr lang="en-US" altLang="ja-JP"/>
              <a:t>※Edge</a:t>
            </a:r>
            <a:r>
              <a:rPr lang="ja-JP" altLang="en-US"/>
              <a:t>側の</a:t>
            </a:r>
            <a:r>
              <a:rPr lang="en-US" altLang="ja-JP"/>
              <a:t>Device</a:t>
            </a:r>
            <a:r>
              <a:rPr lang="ja-JP" altLang="en-US"/>
              <a:t> </a:t>
            </a:r>
            <a:r>
              <a:rPr lang="en-US" altLang="ja-JP"/>
              <a:t>SDK</a:t>
            </a:r>
            <a:r>
              <a:rPr lang="ja-JP" altLang="en-US"/>
              <a:t>には、タグを参照する機能はない</a:t>
            </a:r>
            <a:endParaRPr lang="en-US" altLang="ja-JP"/>
          </a:p>
          <a:p>
            <a:r>
              <a:rPr kumimoji="1" lang="en-US" altLang="ja-JP"/>
              <a:t>※Cloud</a:t>
            </a:r>
            <a:r>
              <a:rPr kumimoji="1" lang="ja-JP" altLang="en-US"/>
              <a:t>側の</a:t>
            </a:r>
            <a:r>
              <a:rPr kumimoji="1" lang="en-US" altLang="ja-JP"/>
              <a:t>Device</a:t>
            </a:r>
            <a:r>
              <a:rPr kumimoji="1" lang="ja-JP" altLang="en-US"/>
              <a:t> </a:t>
            </a:r>
            <a:r>
              <a:rPr kumimoji="1" lang="en-US" altLang="ja-JP"/>
              <a:t>SDK</a:t>
            </a:r>
            <a:r>
              <a:rPr kumimoji="1" lang="ja-JP" altLang="en-US"/>
              <a:t>でのみ、タグの更新・参照は可能</a:t>
            </a:r>
            <a:endParaRPr kumimoji="1" lang="en-US" altLang="ja-JP"/>
          </a:p>
        </p:txBody>
      </p:sp>
    </p:spTree>
    <p:extLst>
      <p:ext uri="{BB962C8B-B14F-4D97-AF65-F5344CB8AC3E}">
        <p14:creationId xmlns:p14="http://schemas.microsoft.com/office/powerpoint/2010/main" val="3027220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2E613-A655-43F5-8B0A-175360376C3C}"/>
              </a:ext>
            </a:extLst>
          </p:cNvPr>
          <p:cNvSpPr>
            <a:spLocks noGrp="1"/>
          </p:cNvSpPr>
          <p:nvPr>
            <p:ph type="title"/>
          </p:nvPr>
        </p:nvSpPr>
        <p:spPr/>
        <p:txBody>
          <a:bodyPr/>
          <a:lstStyle/>
          <a:p>
            <a:r>
              <a:rPr kumimoji="1" lang="ja-JP" altLang="en-US"/>
              <a:t>各デバイスへの</a:t>
            </a:r>
            <a:r>
              <a:rPr kumimoji="1" lang="en-US" altLang="ja-JP"/>
              <a:t>Device</a:t>
            </a:r>
            <a:r>
              <a:rPr kumimoji="1" lang="ja-JP" altLang="en-US"/>
              <a:t> </a:t>
            </a:r>
            <a:r>
              <a:rPr kumimoji="1" lang="en-US" altLang="ja-JP"/>
              <a:t>Twin</a:t>
            </a:r>
            <a:r>
              <a:rPr kumimoji="1" lang="ja-JP" altLang="en-US"/>
              <a:t>設定</a:t>
            </a:r>
          </a:p>
        </p:txBody>
      </p:sp>
      <p:sp>
        <p:nvSpPr>
          <p:cNvPr id="3" name="スライド番号プレースホルダー 2">
            <a:extLst>
              <a:ext uri="{FF2B5EF4-FFF2-40B4-BE49-F238E27FC236}">
                <a16:creationId xmlns:a16="http://schemas.microsoft.com/office/drawing/2014/main" id="{7DF6BD38-11DA-4A2F-B748-58DD6EA5660C}"/>
              </a:ext>
            </a:extLst>
          </p:cNvPr>
          <p:cNvSpPr>
            <a:spLocks noGrp="1"/>
          </p:cNvSpPr>
          <p:nvPr>
            <p:ph type="sldNum" sz="quarter" idx="12"/>
          </p:nvPr>
        </p:nvSpPr>
        <p:spPr/>
        <p:txBody>
          <a:bodyPr/>
          <a:lstStyle/>
          <a:p>
            <a:fld id="{6F84F5BE-853B-463E-BD2A-CF66A7E28F35}" type="slidenum">
              <a:rPr kumimoji="1" lang="ja-JP" altLang="en-US" smtClean="0"/>
              <a:t>154</a:t>
            </a:fld>
            <a:endParaRPr kumimoji="1" lang="ja-JP" altLang="en-US"/>
          </a:p>
        </p:txBody>
      </p:sp>
      <p:pic>
        <p:nvPicPr>
          <p:cNvPr id="4" name="図 3">
            <a:extLst>
              <a:ext uri="{FF2B5EF4-FFF2-40B4-BE49-F238E27FC236}">
                <a16:creationId xmlns:a16="http://schemas.microsoft.com/office/drawing/2014/main" id="{2529446F-7CE4-47FE-9806-E896FAD567D8}"/>
              </a:ext>
            </a:extLst>
          </p:cNvPr>
          <p:cNvPicPr>
            <a:picLocks noChangeAspect="1"/>
          </p:cNvPicPr>
          <p:nvPr/>
        </p:nvPicPr>
        <p:blipFill>
          <a:blip r:embed="rId3"/>
          <a:stretch>
            <a:fillRect/>
          </a:stretch>
        </p:blipFill>
        <p:spPr>
          <a:xfrm>
            <a:off x="878114" y="1042537"/>
            <a:ext cx="4581391" cy="5691716"/>
          </a:xfrm>
          <a:prstGeom prst="rect">
            <a:avLst/>
          </a:prstGeom>
          <a:ln>
            <a:solidFill>
              <a:schemeClr val="tx1"/>
            </a:solidFill>
          </a:ln>
        </p:spPr>
      </p:pic>
      <p:sp>
        <p:nvSpPr>
          <p:cNvPr id="5" name="角丸四角形 6">
            <a:extLst>
              <a:ext uri="{FF2B5EF4-FFF2-40B4-BE49-F238E27FC236}">
                <a16:creationId xmlns:a16="http://schemas.microsoft.com/office/drawing/2014/main" id="{609701CD-39EA-4BE7-9EDF-436BC55ABFFF}"/>
              </a:ext>
            </a:extLst>
          </p:cNvPr>
          <p:cNvSpPr/>
          <p:nvPr/>
        </p:nvSpPr>
        <p:spPr>
          <a:xfrm>
            <a:off x="1543074" y="5102257"/>
            <a:ext cx="2085497" cy="1001000"/>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57490D1-6684-4346-B485-06E918B1ED26}"/>
              </a:ext>
            </a:extLst>
          </p:cNvPr>
          <p:cNvSpPr txBox="1"/>
          <p:nvPr/>
        </p:nvSpPr>
        <p:spPr>
          <a:xfrm>
            <a:off x="5644884" y="1805473"/>
            <a:ext cx="5671745" cy="3754874"/>
          </a:xfrm>
          <a:prstGeom prst="rect">
            <a:avLst/>
          </a:prstGeom>
          <a:noFill/>
        </p:spPr>
        <p:txBody>
          <a:bodyPr wrap="none" rtlCol="0">
            <a:spAutoFit/>
          </a:bodyPr>
          <a:lstStyle/>
          <a:p>
            <a:r>
              <a:rPr kumimoji="1" lang="en-US" altLang="ja-JP"/>
              <a:t>JSON</a:t>
            </a:r>
            <a:r>
              <a:rPr kumimoji="1" lang="ja-JP" altLang="en-US"/>
              <a:t>の“</a:t>
            </a:r>
            <a:r>
              <a:rPr kumimoji="1" lang="en-US" altLang="ja-JP" err="1"/>
              <a:t>properties.desired</a:t>
            </a:r>
            <a:r>
              <a:rPr kumimoji="1" lang="ja-JP" altLang="en-US"/>
              <a:t>”の子要素として、</a:t>
            </a:r>
            <a:r>
              <a:rPr lang="ja-JP" altLang="en-US"/>
              <a:t>追加</a:t>
            </a:r>
            <a:endParaRPr lang="en-US" altLang="ja-JP"/>
          </a:p>
          <a:p>
            <a:endParaRPr kumimoji="1" lang="en-US" altLang="ja-JP"/>
          </a:p>
          <a:p>
            <a:r>
              <a:rPr lang="en-US" altLang="ja-JP" sz="2800" b="1"/>
              <a:t>“properties”: {</a:t>
            </a:r>
          </a:p>
          <a:p>
            <a:r>
              <a:rPr lang="en-US" altLang="ja-JP" sz="2800" b="1"/>
              <a:t>    “desired”: {</a:t>
            </a:r>
          </a:p>
          <a:p>
            <a:r>
              <a:rPr lang="en-US" altLang="ja-JP" sz="2800" b="1"/>
              <a:t>        …</a:t>
            </a:r>
            <a:br>
              <a:rPr lang="en-US" altLang="ja-JP" sz="2800" b="1"/>
            </a:br>
            <a:r>
              <a:rPr lang="en-US" altLang="ja-JP" sz="2800" b="1"/>
              <a:t>        “$metadata”: {</a:t>
            </a:r>
            <a:br>
              <a:rPr lang="en-US" altLang="ja-JP" sz="2800" b="1"/>
            </a:br>
            <a:endParaRPr kumimoji="1" lang="en-US" altLang="ja-JP"/>
          </a:p>
          <a:p>
            <a:r>
              <a:rPr kumimoji="1" lang="en-US" altLang="ja-JP"/>
              <a:t>{…}</a:t>
            </a:r>
            <a:r>
              <a:rPr kumimoji="1" lang="ja-JP" altLang="en-US"/>
              <a:t>の</a:t>
            </a:r>
            <a:r>
              <a:rPr kumimoji="1" lang="en-US" altLang="ja-JP"/>
              <a:t>…</a:t>
            </a:r>
            <a:r>
              <a:rPr kumimoji="1" lang="ja-JP" altLang="en-US"/>
              <a:t>は任意の</a:t>
            </a:r>
            <a:r>
              <a:rPr kumimoji="1" lang="en-US" altLang="ja-JP"/>
              <a:t>JSON</a:t>
            </a:r>
            <a:r>
              <a:rPr kumimoji="1" lang="ja-JP" altLang="en-US"/>
              <a:t>文字列</a:t>
            </a:r>
            <a:endParaRPr kumimoji="1" lang="en-US" altLang="ja-JP"/>
          </a:p>
          <a:p>
            <a:endParaRPr lang="en-US" altLang="ja-JP"/>
          </a:p>
          <a:p>
            <a:r>
              <a:rPr kumimoji="1" lang="en-US" altLang="ja-JP"/>
              <a:t>※</a:t>
            </a:r>
            <a:r>
              <a:rPr kumimoji="1" lang="ja-JP" altLang="en-US"/>
              <a:t>保存するとデバイスに通知</a:t>
            </a:r>
            <a:endParaRPr kumimoji="1" lang="en-US" altLang="ja-JP"/>
          </a:p>
          <a:p>
            <a:r>
              <a:rPr lang="en-US" altLang="ja-JP"/>
              <a:t>※Edge</a:t>
            </a:r>
            <a:r>
              <a:rPr lang="ja-JP" altLang="en-US"/>
              <a:t>側の</a:t>
            </a:r>
            <a:r>
              <a:rPr lang="en-US" altLang="ja-JP"/>
              <a:t>Device</a:t>
            </a:r>
            <a:r>
              <a:rPr lang="ja-JP" altLang="en-US"/>
              <a:t> </a:t>
            </a:r>
            <a:r>
              <a:rPr lang="en-US" altLang="ja-JP"/>
              <a:t>SDK</a:t>
            </a:r>
            <a:r>
              <a:rPr lang="ja-JP" altLang="en-US" err="1"/>
              <a:t>には</a:t>
            </a:r>
            <a:r>
              <a:rPr lang="en-US" altLang="ja-JP"/>
              <a:t>Callback</a:t>
            </a:r>
            <a:r>
              <a:rPr lang="ja-JP" altLang="en-US"/>
              <a:t>と参照用</a:t>
            </a:r>
            <a:r>
              <a:rPr lang="en-US" altLang="ja-JP"/>
              <a:t>API</a:t>
            </a:r>
            <a:r>
              <a:rPr lang="ja-JP" altLang="en-US"/>
              <a:t>がある</a:t>
            </a:r>
            <a:endParaRPr kumimoji="1" lang="en-US" altLang="ja-JP"/>
          </a:p>
        </p:txBody>
      </p:sp>
    </p:spTree>
    <p:extLst>
      <p:ext uri="{BB962C8B-B14F-4D97-AF65-F5344CB8AC3E}">
        <p14:creationId xmlns:p14="http://schemas.microsoft.com/office/powerpoint/2010/main" val="39572011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DCC036-6C66-4CF2-B5DF-5238DFEBB2D4}"/>
              </a:ext>
            </a:extLst>
          </p:cNvPr>
          <p:cNvSpPr>
            <a:spLocks noGrp="1"/>
          </p:cNvSpPr>
          <p:nvPr>
            <p:ph type="title"/>
          </p:nvPr>
        </p:nvSpPr>
        <p:spPr/>
        <p:txBody>
          <a:bodyPr/>
          <a:lstStyle/>
          <a:p>
            <a:r>
              <a:rPr kumimoji="1" lang="ja-JP" altLang="en-US"/>
              <a:t>クエリーによる検索</a:t>
            </a:r>
          </a:p>
        </p:txBody>
      </p:sp>
      <p:sp>
        <p:nvSpPr>
          <p:cNvPr id="3" name="スライド番号プレースホルダー 2">
            <a:extLst>
              <a:ext uri="{FF2B5EF4-FFF2-40B4-BE49-F238E27FC236}">
                <a16:creationId xmlns:a16="http://schemas.microsoft.com/office/drawing/2014/main" id="{17B47A1E-ACA8-4799-9CBD-837656B4EB5D}"/>
              </a:ext>
            </a:extLst>
          </p:cNvPr>
          <p:cNvSpPr>
            <a:spLocks noGrp="1"/>
          </p:cNvSpPr>
          <p:nvPr>
            <p:ph type="sldNum" sz="quarter" idx="12"/>
          </p:nvPr>
        </p:nvSpPr>
        <p:spPr/>
        <p:txBody>
          <a:bodyPr/>
          <a:lstStyle/>
          <a:p>
            <a:fld id="{6F84F5BE-853B-463E-BD2A-CF66A7E28F35}" type="slidenum">
              <a:rPr kumimoji="1" lang="ja-JP" altLang="en-US" smtClean="0"/>
              <a:t>155</a:t>
            </a:fld>
            <a:endParaRPr kumimoji="1" lang="ja-JP" altLang="en-US"/>
          </a:p>
        </p:txBody>
      </p:sp>
      <p:pic>
        <p:nvPicPr>
          <p:cNvPr id="4" name="図 3">
            <a:extLst>
              <a:ext uri="{FF2B5EF4-FFF2-40B4-BE49-F238E27FC236}">
                <a16:creationId xmlns:a16="http://schemas.microsoft.com/office/drawing/2014/main" id="{E8B3DAF5-8F33-4E38-BCC9-B60527EE71D9}"/>
              </a:ext>
            </a:extLst>
          </p:cNvPr>
          <p:cNvPicPr>
            <a:picLocks noChangeAspect="1"/>
          </p:cNvPicPr>
          <p:nvPr/>
        </p:nvPicPr>
        <p:blipFill>
          <a:blip r:embed="rId3"/>
          <a:stretch>
            <a:fillRect/>
          </a:stretch>
        </p:blipFill>
        <p:spPr>
          <a:xfrm>
            <a:off x="241529" y="914400"/>
            <a:ext cx="5057765" cy="5791200"/>
          </a:xfrm>
          <a:prstGeom prst="rect">
            <a:avLst/>
          </a:prstGeom>
          <a:ln>
            <a:solidFill>
              <a:schemeClr val="tx1"/>
            </a:solidFill>
          </a:ln>
        </p:spPr>
      </p:pic>
      <p:sp>
        <p:nvSpPr>
          <p:cNvPr id="5" name="テキスト ボックス 4">
            <a:extLst>
              <a:ext uri="{FF2B5EF4-FFF2-40B4-BE49-F238E27FC236}">
                <a16:creationId xmlns:a16="http://schemas.microsoft.com/office/drawing/2014/main" id="{B7A77198-4B40-416A-8ABC-C6875A436DB5}"/>
              </a:ext>
            </a:extLst>
          </p:cNvPr>
          <p:cNvSpPr txBox="1"/>
          <p:nvPr/>
        </p:nvSpPr>
        <p:spPr>
          <a:xfrm>
            <a:off x="5544457" y="1262743"/>
            <a:ext cx="6083717" cy="3693319"/>
          </a:xfrm>
          <a:prstGeom prst="rect">
            <a:avLst/>
          </a:prstGeom>
          <a:noFill/>
        </p:spPr>
        <p:txBody>
          <a:bodyPr wrap="none" rtlCol="0">
            <a:spAutoFit/>
          </a:bodyPr>
          <a:lstStyle/>
          <a:p>
            <a:r>
              <a:rPr kumimoji="1" lang="en-US" altLang="ja-JP"/>
              <a:t>WHERE</a:t>
            </a:r>
            <a:r>
              <a:rPr kumimoji="1" lang="ja-JP" altLang="en-US"/>
              <a:t>直下の窓に、</a:t>
            </a:r>
            <a:r>
              <a:rPr kumimoji="1" lang="en-US" altLang="ja-JP"/>
              <a:t>SQL</a:t>
            </a:r>
            <a:r>
              <a:rPr kumimoji="1" lang="ja-JP" altLang="en-US"/>
              <a:t>ライクなクエリーを書き、</a:t>
            </a:r>
            <a:endParaRPr kumimoji="1" lang="en-US" altLang="ja-JP"/>
          </a:p>
          <a:p>
            <a:r>
              <a:rPr kumimoji="1" lang="ja-JP" altLang="en-US"/>
              <a:t>“実行”をクリック</a:t>
            </a:r>
            <a:endParaRPr kumimoji="1" lang="en-US" altLang="ja-JP"/>
          </a:p>
          <a:p>
            <a:r>
              <a:rPr kumimoji="1" lang="ja-JP" altLang="en-US"/>
              <a:t>→条件に当てはまる</a:t>
            </a:r>
            <a:r>
              <a:rPr lang="ja-JP" altLang="en-US"/>
              <a:t>デバイスの</a:t>
            </a:r>
            <a:r>
              <a:rPr lang="en-US" altLang="ja-JP" err="1"/>
              <a:t>DeviceID</a:t>
            </a:r>
            <a:r>
              <a:rPr lang="ja-JP" altLang="en-US"/>
              <a:t>だけが表示される</a:t>
            </a:r>
            <a:endParaRPr lang="en-US" altLang="ja-JP"/>
          </a:p>
          <a:p>
            <a:endParaRPr kumimoji="1" lang="en-US" altLang="ja-JP"/>
          </a:p>
          <a:p>
            <a:pPr marL="285750" indent="-285750">
              <a:buFont typeface="Arial" panose="020B0604020202020204" pitchFamily="34" charset="0"/>
              <a:buChar char="•"/>
            </a:pPr>
            <a:r>
              <a:rPr kumimoji="1" lang="ja-JP" altLang="en-US"/>
              <a:t>タグの場合</a:t>
            </a:r>
            <a:endParaRPr kumimoji="1" lang="en-US" altLang="ja-JP"/>
          </a:p>
          <a:p>
            <a:pPr marL="742950" lvl="1" indent="-285750">
              <a:buFont typeface="Arial" panose="020B0604020202020204" pitchFamily="34" charset="0"/>
              <a:buChar char="•"/>
            </a:pPr>
            <a:r>
              <a:rPr lang="en-US" altLang="ja-JP" err="1"/>
              <a:t>tags.</a:t>
            </a:r>
            <a:r>
              <a:rPr lang="en-US" altLang="ja-JP" i="1" err="1"/>
              <a:t>XXXX</a:t>
            </a:r>
            <a:r>
              <a:rPr lang="en-US" altLang="ja-JP"/>
              <a:t> = …</a:t>
            </a:r>
          </a:p>
          <a:p>
            <a:pPr marL="285750" indent="-285750">
              <a:buFont typeface="Arial" panose="020B0604020202020204" pitchFamily="34" charset="0"/>
              <a:buChar char="•"/>
            </a:pPr>
            <a:r>
              <a:rPr kumimoji="1" lang="en-US" altLang="ja-JP"/>
              <a:t>Device Twin</a:t>
            </a:r>
            <a:r>
              <a:rPr kumimoji="1" lang="ja-JP" altLang="en-US"/>
              <a:t>の場合</a:t>
            </a:r>
            <a:endParaRPr kumimoji="1" lang="en-US" altLang="ja-JP"/>
          </a:p>
          <a:p>
            <a:pPr marL="742950" lvl="1" indent="-285750">
              <a:buFont typeface="Arial" panose="020B0604020202020204" pitchFamily="34" charset="0"/>
              <a:buChar char="•"/>
            </a:pPr>
            <a:r>
              <a:rPr kumimoji="1" lang="en-US" altLang="ja-JP" err="1"/>
              <a:t>properties.desired.</a:t>
            </a:r>
            <a:r>
              <a:rPr kumimoji="1" lang="en-US" altLang="ja-JP" i="1" err="1"/>
              <a:t>XXXXX</a:t>
            </a:r>
            <a:r>
              <a:rPr kumimoji="1" lang="en-US" altLang="ja-JP"/>
              <a:t> …</a:t>
            </a:r>
          </a:p>
          <a:p>
            <a:pPr marL="742950" lvl="1" indent="-285750">
              <a:buFont typeface="Arial" panose="020B0604020202020204" pitchFamily="34" charset="0"/>
              <a:buChar char="•"/>
            </a:pPr>
            <a:endParaRPr lang="en-US" altLang="ja-JP"/>
          </a:p>
          <a:p>
            <a:r>
              <a:rPr lang="en-US" altLang="ja-JP"/>
              <a:t>※</a:t>
            </a:r>
            <a:r>
              <a:rPr lang="ja-JP" altLang="en-US"/>
              <a:t>条件に合致するデバイスに対する群操作が可能</a:t>
            </a:r>
            <a:endParaRPr lang="en-US" altLang="ja-JP"/>
          </a:p>
          <a:p>
            <a:pPr marL="285750" indent="-285750">
              <a:buFont typeface="Arial" panose="020B0604020202020204" pitchFamily="34" charset="0"/>
              <a:buChar char="•"/>
            </a:pPr>
            <a:r>
              <a:rPr kumimoji="1" lang="en-US" altLang="ja-JP"/>
              <a:t>Direct</a:t>
            </a:r>
            <a:r>
              <a:rPr kumimoji="1" lang="ja-JP" altLang="en-US"/>
              <a:t> </a:t>
            </a:r>
            <a:r>
              <a:rPr kumimoji="1" lang="en-US" altLang="ja-JP"/>
              <a:t>Method</a:t>
            </a:r>
            <a:r>
              <a:rPr kumimoji="1" lang="ja-JP" altLang="en-US"/>
              <a:t>コール</a:t>
            </a:r>
            <a:endParaRPr kumimoji="1" lang="en-US" altLang="ja-JP"/>
          </a:p>
          <a:p>
            <a:pPr marL="285750" indent="-285750">
              <a:buFont typeface="Arial" panose="020B0604020202020204" pitchFamily="34" charset="0"/>
              <a:buChar char="•"/>
            </a:pPr>
            <a:r>
              <a:rPr lang="en-US" altLang="ja-JP"/>
              <a:t>Device</a:t>
            </a:r>
            <a:r>
              <a:rPr lang="ja-JP" altLang="en-US"/>
              <a:t> </a:t>
            </a:r>
            <a:r>
              <a:rPr lang="en-US" altLang="ja-JP"/>
              <a:t>Twin</a:t>
            </a:r>
            <a:r>
              <a:rPr lang="ja-JP" altLang="en-US"/>
              <a:t>アップデート</a:t>
            </a:r>
            <a:endParaRPr lang="en-US" altLang="ja-JP"/>
          </a:p>
          <a:p>
            <a:r>
              <a:rPr kumimoji="1" lang="en-US" altLang="ja-JP"/>
              <a:t>Azure</a:t>
            </a:r>
            <a:r>
              <a:rPr kumimoji="1" lang="ja-JP" altLang="en-US"/>
              <a:t> </a:t>
            </a:r>
            <a:r>
              <a:rPr kumimoji="1" lang="en-US" altLang="ja-JP"/>
              <a:t>IoT</a:t>
            </a:r>
            <a:r>
              <a:rPr kumimoji="1" lang="ja-JP" altLang="en-US"/>
              <a:t> </a:t>
            </a:r>
            <a:r>
              <a:rPr kumimoji="1" lang="en-US" altLang="ja-JP"/>
              <a:t>Device</a:t>
            </a:r>
            <a:r>
              <a:rPr kumimoji="1" lang="ja-JP" altLang="en-US"/>
              <a:t> </a:t>
            </a:r>
            <a:r>
              <a:rPr kumimoji="1" lang="en-US" altLang="ja-JP"/>
              <a:t>SDK</a:t>
            </a:r>
            <a:r>
              <a:rPr kumimoji="1" lang="ja-JP" altLang="en-US"/>
              <a:t>のサーバー向けに</a:t>
            </a:r>
            <a:r>
              <a:rPr lang="ja-JP" altLang="en-US"/>
              <a:t>ライブラリ提供</a:t>
            </a:r>
            <a:endParaRPr kumimoji="1" lang="ja-JP" altLang="en-US"/>
          </a:p>
        </p:txBody>
      </p:sp>
    </p:spTree>
    <p:extLst>
      <p:ext uri="{BB962C8B-B14F-4D97-AF65-F5344CB8AC3E}">
        <p14:creationId xmlns:p14="http://schemas.microsoft.com/office/powerpoint/2010/main" val="30470217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9292F-11FB-4A4F-AF34-0C85380EE41D}"/>
              </a:ext>
            </a:extLst>
          </p:cNvPr>
          <p:cNvSpPr>
            <a:spLocks noGrp="1"/>
          </p:cNvSpPr>
          <p:nvPr>
            <p:ph type="title"/>
          </p:nvPr>
        </p:nvSpPr>
        <p:spPr/>
        <p:txBody>
          <a:bodyPr/>
          <a:lstStyle/>
          <a:p>
            <a:r>
              <a:rPr kumimoji="1" lang="ja-JP" altLang="en-US"/>
              <a:t>チャレンジ</a:t>
            </a:r>
          </a:p>
        </p:txBody>
      </p:sp>
      <p:sp>
        <p:nvSpPr>
          <p:cNvPr id="3" name="コンテンツ プレースホルダー 2">
            <a:extLst>
              <a:ext uri="{FF2B5EF4-FFF2-40B4-BE49-F238E27FC236}">
                <a16:creationId xmlns:a16="http://schemas.microsoft.com/office/drawing/2014/main" id="{F8DC3DF4-9810-4741-8817-EE78EA6FAE64}"/>
              </a:ext>
            </a:extLst>
          </p:cNvPr>
          <p:cNvSpPr>
            <a:spLocks noGrp="1"/>
          </p:cNvSpPr>
          <p:nvPr>
            <p:ph idx="1"/>
          </p:nvPr>
        </p:nvSpPr>
        <p:spPr/>
        <p:txBody>
          <a:bodyPr/>
          <a:lstStyle/>
          <a:p>
            <a:r>
              <a:rPr kumimoji="1" lang="ja-JP" altLang="en-US"/>
              <a:t>デバイスを複数種類、複数台用意して、タグ、</a:t>
            </a:r>
            <a:r>
              <a:rPr kumimoji="1" lang="en-US" altLang="ja-JP"/>
              <a:t>Device</a:t>
            </a:r>
            <a:r>
              <a:rPr kumimoji="1" lang="ja-JP" altLang="en-US"/>
              <a:t> </a:t>
            </a:r>
            <a:r>
              <a:rPr kumimoji="1" lang="en-US" altLang="ja-JP"/>
              <a:t>Twin</a:t>
            </a:r>
            <a:r>
              <a:rPr lang="ja-JP" altLang="en-US"/>
              <a:t> プロパティを設定</a:t>
            </a:r>
            <a:endParaRPr lang="en-US" altLang="ja-JP"/>
          </a:p>
          <a:p>
            <a:pPr lvl="1"/>
            <a:r>
              <a:rPr kumimoji="1" lang="ja-JP" altLang="en-US"/>
              <a:t>管理シナリオを考えて、必要なタグ、プロパティを定義</a:t>
            </a:r>
            <a:endParaRPr kumimoji="1" lang="en-US" altLang="ja-JP"/>
          </a:p>
          <a:p>
            <a:pPr lvl="1"/>
            <a:r>
              <a:rPr lang="ja-JP" altLang="en-US"/>
              <a:t>サーバー側で、タグ、プロパティを操作する機能を実装</a:t>
            </a:r>
            <a:endParaRPr lang="en-US" altLang="ja-JP"/>
          </a:p>
          <a:p>
            <a:pPr lvl="1"/>
            <a:r>
              <a:rPr kumimoji="1" lang="en-US" altLang="ja-JP"/>
              <a:t>Edge</a:t>
            </a:r>
            <a:r>
              <a:rPr kumimoji="1" lang="ja-JP" altLang="en-US"/>
              <a:t>側で、</a:t>
            </a:r>
            <a:r>
              <a:rPr kumimoji="1" lang="en-US" altLang="ja-JP"/>
              <a:t>Reported</a:t>
            </a:r>
            <a:r>
              <a:rPr kumimoji="1" lang="ja-JP" altLang="en-US"/>
              <a:t> プロパティを操作する機能を実装</a:t>
            </a:r>
            <a:endParaRPr kumimoji="1" lang="en-US" altLang="ja-JP"/>
          </a:p>
          <a:p>
            <a:pPr lvl="1"/>
            <a:endParaRPr lang="en-US" altLang="ja-JP"/>
          </a:p>
          <a:p>
            <a:r>
              <a:rPr kumimoji="1" lang="ja-JP" altLang="en-US"/>
              <a:t>参考</a:t>
            </a:r>
            <a:endParaRPr kumimoji="1" lang="en-US" altLang="ja-JP"/>
          </a:p>
          <a:p>
            <a:pPr lvl="1"/>
            <a:r>
              <a:rPr lang="en-US" altLang="ja-JP">
                <a:hlinkClick r:id="rId3"/>
              </a:rPr>
              <a:t>https://docs.microsoft.com/ja-jp/azure/iot-hub/iot-hub-devguide-query-language</a:t>
            </a:r>
            <a:r>
              <a:rPr lang="ja-JP" altLang="en-US"/>
              <a:t> </a:t>
            </a:r>
            <a:endParaRPr lang="en-US" altLang="ja-JP"/>
          </a:p>
          <a:p>
            <a:pPr lvl="1"/>
            <a:r>
              <a:rPr lang="en-US" altLang="ja-JP">
                <a:hlinkClick r:id="rId4"/>
              </a:rPr>
              <a:t>https://docs.microsoft.com/ja-jp/azure/iot-hub/iot-hub-csharp-node-schedule-jobs</a:t>
            </a:r>
            <a:r>
              <a:rPr lang="ja-JP" altLang="en-US"/>
              <a:t>　</a:t>
            </a:r>
            <a:endParaRPr kumimoji="1" lang="ja-JP" altLang="en-US"/>
          </a:p>
        </p:txBody>
      </p:sp>
      <p:sp>
        <p:nvSpPr>
          <p:cNvPr id="4" name="スライド番号プレースホルダー 3">
            <a:extLst>
              <a:ext uri="{FF2B5EF4-FFF2-40B4-BE49-F238E27FC236}">
                <a16:creationId xmlns:a16="http://schemas.microsoft.com/office/drawing/2014/main" id="{A9879CA9-AE12-4DDD-BED4-EAAECBDA4A1D}"/>
              </a:ext>
            </a:extLst>
          </p:cNvPr>
          <p:cNvSpPr>
            <a:spLocks noGrp="1"/>
          </p:cNvSpPr>
          <p:nvPr>
            <p:ph type="sldNum" sz="quarter" idx="12"/>
          </p:nvPr>
        </p:nvSpPr>
        <p:spPr/>
        <p:txBody>
          <a:bodyPr/>
          <a:lstStyle/>
          <a:p>
            <a:fld id="{6F84F5BE-853B-463E-BD2A-CF66A7E28F35}" type="slidenum">
              <a:rPr kumimoji="1" lang="ja-JP" altLang="en-US" smtClean="0"/>
              <a:t>156</a:t>
            </a:fld>
            <a:endParaRPr kumimoji="1" lang="ja-JP" altLang="en-US"/>
          </a:p>
        </p:txBody>
      </p:sp>
    </p:spTree>
    <p:extLst>
      <p:ext uri="{BB962C8B-B14F-4D97-AF65-F5344CB8AC3E}">
        <p14:creationId xmlns:p14="http://schemas.microsoft.com/office/powerpoint/2010/main" val="30790742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F4A91-650B-4575-93A7-BAC27C98EE84}"/>
              </a:ext>
            </a:extLst>
          </p:cNvPr>
          <p:cNvSpPr>
            <a:spLocks noGrp="1"/>
          </p:cNvSpPr>
          <p:nvPr>
            <p:ph type="title"/>
          </p:nvPr>
        </p:nvSpPr>
        <p:spPr/>
        <p:txBody>
          <a:bodyPr/>
          <a:lstStyle/>
          <a:p>
            <a:r>
              <a:rPr lang="ja-JP" altLang="en-US" dirty="0">
                <a:solidFill>
                  <a:srgbClr val="FFFFFF"/>
                </a:solidFill>
                <a:latin typeface="メイリオ"/>
              </a:rPr>
              <a:t>更におまけ</a:t>
            </a:r>
            <a:br>
              <a:rPr lang="en-US" altLang="ja-JP" dirty="0">
                <a:solidFill>
                  <a:srgbClr val="FFFFFF"/>
                </a:solidFill>
                <a:latin typeface="メイリオ"/>
              </a:rPr>
            </a:br>
            <a:r>
              <a:rPr lang="en-US" altLang="ja-JP" dirty="0">
                <a:solidFill>
                  <a:srgbClr val="FFFFFF"/>
                </a:solidFill>
                <a:latin typeface="メイリオ"/>
              </a:rPr>
              <a:t>IoT</a:t>
            </a:r>
            <a:r>
              <a:rPr lang="ja-JP" altLang="en-US" dirty="0">
                <a:solidFill>
                  <a:srgbClr val="FFFFFF"/>
                </a:solidFill>
                <a:latin typeface="メイリオ"/>
              </a:rPr>
              <a:t> </a:t>
            </a:r>
            <a:r>
              <a:rPr lang="en-US" altLang="ja-JP" dirty="0">
                <a:solidFill>
                  <a:srgbClr val="FFFFFF"/>
                </a:solidFill>
                <a:latin typeface="メイリオ"/>
              </a:rPr>
              <a:t>Hub</a:t>
            </a:r>
            <a:r>
              <a:rPr lang="ja-JP" altLang="en-US" dirty="0">
                <a:solidFill>
                  <a:srgbClr val="FFFFFF"/>
                </a:solidFill>
                <a:latin typeface="メイリオ"/>
              </a:rPr>
              <a:t>で受信したデータを一番シンプルに処理する</a:t>
            </a:r>
          </a:p>
        </p:txBody>
      </p:sp>
      <p:sp>
        <p:nvSpPr>
          <p:cNvPr id="3" name="テキスト プレースホルダー 2">
            <a:extLst>
              <a:ext uri="{FF2B5EF4-FFF2-40B4-BE49-F238E27FC236}">
                <a16:creationId xmlns:a16="http://schemas.microsoft.com/office/drawing/2014/main" id="{DF59757A-47B5-46B3-8249-BF5809E71C4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54E04A1-29C5-4D9F-945F-A77E46832656}"/>
              </a:ext>
            </a:extLst>
          </p:cNvPr>
          <p:cNvSpPr>
            <a:spLocks noGrp="1"/>
          </p:cNvSpPr>
          <p:nvPr>
            <p:ph type="sldNum" sz="quarter" idx="12"/>
          </p:nvPr>
        </p:nvSpPr>
        <p:spPr/>
        <p:txBody>
          <a:bodyPr/>
          <a:lstStyle/>
          <a:p>
            <a:fld id="{6F84F5BE-853B-463E-BD2A-CF66A7E28F35}" type="slidenum">
              <a:rPr kumimoji="1" lang="ja-JP" altLang="en-US" smtClean="0"/>
              <a:t>157</a:t>
            </a:fld>
            <a:endParaRPr kumimoji="1" lang="ja-JP" altLang="en-US"/>
          </a:p>
        </p:txBody>
      </p:sp>
    </p:spTree>
    <p:extLst>
      <p:ext uri="{BB962C8B-B14F-4D97-AF65-F5344CB8AC3E}">
        <p14:creationId xmlns:p14="http://schemas.microsoft.com/office/powerpoint/2010/main" val="42475687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6C830-3401-4D9E-8D7B-CB506922FAD0}"/>
              </a:ext>
            </a:extLst>
          </p:cNvPr>
          <p:cNvSpPr>
            <a:spLocks noGrp="1"/>
          </p:cNvSpPr>
          <p:nvPr>
            <p:ph type="title"/>
          </p:nvPr>
        </p:nvSpPr>
        <p:spPr/>
        <p:txBody>
          <a:bodyPr>
            <a:normAutofit fontScale="90000"/>
          </a:bodyPr>
          <a:lstStyle/>
          <a:p>
            <a:r>
              <a:rPr kumimoji="1" lang="en-US" altLang="ja-JP" dirty="0"/>
              <a:t>IoT</a:t>
            </a:r>
            <a:r>
              <a:rPr kumimoji="1" lang="ja-JP" altLang="en-US" dirty="0"/>
              <a:t> </a:t>
            </a:r>
            <a:r>
              <a:rPr kumimoji="1" lang="en-US" altLang="ja-JP" dirty="0"/>
              <a:t>Hub</a:t>
            </a:r>
            <a:r>
              <a:rPr kumimoji="1" lang="ja-JP" altLang="en-US" dirty="0"/>
              <a:t>で受信したデータを</a:t>
            </a:r>
            <a:r>
              <a:rPr kumimoji="1" lang="en-US" altLang="ja-JP" dirty="0"/>
              <a:t>Functions</a:t>
            </a:r>
            <a:r>
              <a:rPr kumimoji="1" lang="ja-JP" altLang="en-US" dirty="0"/>
              <a:t>で処理する</a:t>
            </a:r>
          </a:p>
        </p:txBody>
      </p:sp>
      <p:sp>
        <p:nvSpPr>
          <p:cNvPr id="4" name="スライド番号プレースホルダー 3">
            <a:extLst>
              <a:ext uri="{FF2B5EF4-FFF2-40B4-BE49-F238E27FC236}">
                <a16:creationId xmlns:a16="http://schemas.microsoft.com/office/drawing/2014/main" id="{452D63EE-C74F-4B2A-B571-81EA33C3E513}"/>
              </a:ext>
            </a:extLst>
          </p:cNvPr>
          <p:cNvSpPr>
            <a:spLocks noGrp="1"/>
          </p:cNvSpPr>
          <p:nvPr>
            <p:ph type="sldNum" sz="quarter" idx="12"/>
          </p:nvPr>
        </p:nvSpPr>
        <p:spPr/>
        <p:txBody>
          <a:bodyPr/>
          <a:lstStyle/>
          <a:p>
            <a:fld id="{6F84F5BE-853B-463E-BD2A-CF66A7E28F35}" type="slidenum">
              <a:rPr kumimoji="1" lang="ja-JP" altLang="en-US" smtClean="0"/>
              <a:t>158</a:t>
            </a:fld>
            <a:endParaRPr kumimoji="1" lang="ja-JP" altLang="en-US"/>
          </a:p>
        </p:txBody>
      </p:sp>
      <p:sp>
        <p:nvSpPr>
          <p:cNvPr id="5" name="Oval 209">
            <a:extLst>
              <a:ext uri="{FF2B5EF4-FFF2-40B4-BE49-F238E27FC236}">
                <a16:creationId xmlns:a16="http://schemas.microsoft.com/office/drawing/2014/main" id="{B054C6E6-2D4D-4596-A316-3FA82EBFE1DD}"/>
              </a:ext>
            </a:extLst>
          </p:cNvPr>
          <p:cNvSpPr>
            <a:spLocks noChangeAspect="1"/>
          </p:cNvSpPr>
          <p:nvPr/>
        </p:nvSpPr>
        <p:spPr bwMode="auto">
          <a:xfrm>
            <a:off x="3290751" y="1981414"/>
            <a:ext cx="7452131" cy="4701542"/>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 </a:t>
            </a:r>
            <a:r>
              <a:rPr kumimoji="0" lang="en-US" altLang="ja-JP"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rPr>
              <a:t>Azure</a:t>
            </a:r>
            <a:endParaRPr kumimoji="0" lang="en-US" sz="1200" b="0" i="0" u="none" strike="noStrike" kern="0" cap="none" spc="-52" normalizeH="0" baseline="0" noProof="0" dirty="0">
              <a:ln>
                <a:noFill/>
              </a:ln>
              <a:effectLst/>
              <a:uLnTx/>
              <a:uFillTx/>
              <a:latin typeface="Segoe UI" panose="020B0502040204020203" pitchFamily="34" charset="0"/>
              <a:ea typeface="Segoe UI" pitchFamily="34" charset="0"/>
              <a:cs typeface="Segoe UI" panose="020B0502040204020203" pitchFamily="34" charset="0"/>
            </a:endParaRPr>
          </a:p>
        </p:txBody>
      </p:sp>
      <p:sp>
        <p:nvSpPr>
          <p:cNvPr id="6" name="Rectangle 36">
            <a:extLst>
              <a:ext uri="{FF2B5EF4-FFF2-40B4-BE49-F238E27FC236}">
                <a16:creationId xmlns:a16="http://schemas.microsoft.com/office/drawing/2014/main" id="{662811A0-86A7-4692-815E-E978C2DBF61D}"/>
              </a:ext>
            </a:extLst>
          </p:cNvPr>
          <p:cNvSpPr>
            <a:spLocks noChangeAspect="1"/>
          </p:cNvSpPr>
          <p:nvPr/>
        </p:nvSpPr>
        <p:spPr>
          <a:xfrm>
            <a:off x="2176236" y="4631028"/>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 name="テキスト ボックス 6">
            <a:extLst>
              <a:ext uri="{FF2B5EF4-FFF2-40B4-BE49-F238E27FC236}">
                <a16:creationId xmlns:a16="http://schemas.microsoft.com/office/drawing/2014/main" id="{BCAD72AF-0A60-4CD4-86B3-91800ADBE36B}"/>
              </a:ext>
            </a:extLst>
          </p:cNvPr>
          <p:cNvSpPr txBox="1"/>
          <p:nvPr/>
        </p:nvSpPr>
        <p:spPr>
          <a:xfrm>
            <a:off x="2531740" y="5244687"/>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9" name="Picture 1">
            <a:extLst>
              <a:ext uri="{FF2B5EF4-FFF2-40B4-BE49-F238E27FC236}">
                <a16:creationId xmlns:a16="http://schemas.microsoft.com/office/drawing/2014/main" id="{1D47E97B-9499-4865-B7CD-73B74D3E1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475" y="4608300"/>
            <a:ext cx="622339" cy="664892"/>
          </a:xfrm>
          <a:prstGeom prst="rect">
            <a:avLst/>
          </a:prstGeom>
        </p:spPr>
      </p:pic>
      <p:cxnSp>
        <p:nvCxnSpPr>
          <p:cNvPr id="11" name="直線矢印コネクタ 164">
            <a:extLst>
              <a:ext uri="{FF2B5EF4-FFF2-40B4-BE49-F238E27FC236}">
                <a16:creationId xmlns:a16="http://schemas.microsoft.com/office/drawing/2014/main" id="{846D75B8-8FA5-476B-9259-07DB94A660F7}"/>
              </a:ext>
            </a:extLst>
          </p:cNvPr>
          <p:cNvCxnSpPr>
            <a:cxnSpLocks/>
            <a:endCxn id="9" idx="1"/>
          </p:cNvCxnSpPr>
          <p:nvPr/>
        </p:nvCxnSpPr>
        <p:spPr>
          <a:xfrm flipV="1">
            <a:off x="3031769" y="4940746"/>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16" name="テキスト ボックス 15">
            <a:extLst>
              <a:ext uri="{FF2B5EF4-FFF2-40B4-BE49-F238E27FC236}">
                <a16:creationId xmlns:a16="http://schemas.microsoft.com/office/drawing/2014/main" id="{39EF9718-DE9C-4940-96FB-0DDB26CEC7A2}"/>
              </a:ext>
            </a:extLst>
          </p:cNvPr>
          <p:cNvSpPr txBox="1"/>
          <p:nvPr/>
        </p:nvSpPr>
        <p:spPr>
          <a:xfrm>
            <a:off x="5168733" y="5945021"/>
            <a:ext cx="1107996" cy="276999"/>
          </a:xfrm>
          <a:prstGeom prst="rect">
            <a:avLst/>
          </a:prstGeom>
          <a:noFill/>
        </p:spPr>
        <p:txBody>
          <a:bodyPr wrap="none" rtlCol="0">
            <a:spAutoFit/>
          </a:bodyPr>
          <a:lstStyle/>
          <a:p>
            <a:r>
              <a:rPr kumimoji="1" lang="ja-JP" altLang="en-US" sz="1200" dirty="0"/>
              <a:t>データの蓄積</a:t>
            </a:r>
          </a:p>
        </p:txBody>
      </p:sp>
      <p:pic>
        <p:nvPicPr>
          <p:cNvPr id="17" name="図 16" descr="屋外, 標識, 空, 停止 が含まれている画像&#10;&#10;自動的に生成された説明">
            <a:extLst>
              <a:ext uri="{FF2B5EF4-FFF2-40B4-BE49-F238E27FC236}">
                <a16:creationId xmlns:a16="http://schemas.microsoft.com/office/drawing/2014/main" id="{10AB47B8-8348-4AA2-8B03-FDFD6BD04A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0498" y="5601532"/>
            <a:ext cx="780290" cy="780290"/>
          </a:xfrm>
          <a:prstGeom prst="rect">
            <a:avLst/>
          </a:prstGeom>
        </p:spPr>
      </p:pic>
      <p:cxnSp>
        <p:nvCxnSpPr>
          <p:cNvPr id="18" name="直線矢印コネクタ 164">
            <a:extLst>
              <a:ext uri="{FF2B5EF4-FFF2-40B4-BE49-F238E27FC236}">
                <a16:creationId xmlns:a16="http://schemas.microsoft.com/office/drawing/2014/main" id="{7BA54AE9-A2B9-4681-8AFC-1D06AF11BA1C}"/>
              </a:ext>
            </a:extLst>
          </p:cNvPr>
          <p:cNvCxnSpPr>
            <a:cxnSpLocks/>
            <a:stCxn id="9" idx="2"/>
            <a:endCxn id="17" idx="0"/>
          </p:cNvCxnSpPr>
          <p:nvPr/>
        </p:nvCxnSpPr>
        <p:spPr>
          <a:xfrm flipH="1">
            <a:off x="4730643" y="5273192"/>
            <a:ext cx="2" cy="3283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図 18">
            <a:extLst>
              <a:ext uri="{FF2B5EF4-FFF2-40B4-BE49-F238E27FC236}">
                <a16:creationId xmlns:a16="http://schemas.microsoft.com/office/drawing/2014/main" id="{DF77EFD8-2D02-4258-9B17-75CD7C6C7E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1591" y="4560840"/>
            <a:ext cx="780290" cy="780290"/>
          </a:xfrm>
          <a:prstGeom prst="rect">
            <a:avLst/>
          </a:prstGeom>
        </p:spPr>
      </p:pic>
      <p:cxnSp>
        <p:nvCxnSpPr>
          <p:cNvPr id="20" name="直線矢印コネクタ 164">
            <a:extLst>
              <a:ext uri="{FF2B5EF4-FFF2-40B4-BE49-F238E27FC236}">
                <a16:creationId xmlns:a16="http://schemas.microsoft.com/office/drawing/2014/main" id="{A03A1FAE-91C3-4F7E-9A5D-D0E111882232}"/>
              </a:ext>
            </a:extLst>
          </p:cNvPr>
          <p:cNvCxnSpPr>
            <a:cxnSpLocks/>
            <a:stCxn id="9" idx="3"/>
            <a:endCxn id="19" idx="1"/>
          </p:cNvCxnSpPr>
          <p:nvPr/>
        </p:nvCxnSpPr>
        <p:spPr>
          <a:xfrm>
            <a:off x="5041814" y="4940746"/>
            <a:ext cx="549777" cy="1023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テキスト ボックス 22">
            <a:extLst>
              <a:ext uri="{FF2B5EF4-FFF2-40B4-BE49-F238E27FC236}">
                <a16:creationId xmlns:a16="http://schemas.microsoft.com/office/drawing/2014/main" id="{C8397D76-05D7-41DE-8539-B0A15D1E3A2F}"/>
              </a:ext>
            </a:extLst>
          </p:cNvPr>
          <p:cNvSpPr txBox="1"/>
          <p:nvPr/>
        </p:nvSpPr>
        <p:spPr>
          <a:xfrm>
            <a:off x="5300796" y="4256723"/>
            <a:ext cx="2545890" cy="276999"/>
          </a:xfrm>
          <a:prstGeom prst="rect">
            <a:avLst/>
          </a:prstGeom>
          <a:noFill/>
        </p:spPr>
        <p:txBody>
          <a:bodyPr wrap="none" rtlCol="0">
            <a:spAutoFit/>
          </a:bodyPr>
          <a:lstStyle/>
          <a:p>
            <a:r>
              <a:rPr kumimoji="1" lang="en-US" altLang="ja-JP" sz="1200" dirty="0"/>
              <a:t>IoT</a:t>
            </a:r>
            <a:r>
              <a:rPr kumimoji="1" lang="ja-JP" altLang="en-US" sz="1200" dirty="0"/>
              <a:t> </a:t>
            </a:r>
            <a:r>
              <a:rPr kumimoji="1" lang="en-US" altLang="ja-JP" sz="1200" dirty="0"/>
              <a:t>Hub</a:t>
            </a:r>
            <a:r>
              <a:rPr kumimoji="1" lang="ja-JP" altLang="en-US" sz="1200" dirty="0"/>
              <a:t>が受信したイベントの処理</a:t>
            </a:r>
          </a:p>
        </p:txBody>
      </p:sp>
      <p:sp>
        <p:nvSpPr>
          <p:cNvPr id="3" name="コンテンツ プレースホルダー 2">
            <a:extLst>
              <a:ext uri="{FF2B5EF4-FFF2-40B4-BE49-F238E27FC236}">
                <a16:creationId xmlns:a16="http://schemas.microsoft.com/office/drawing/2014/main" id="{911B1625-3430-4CFA-9B53-98C198E98BE0}"/>
              </a:ext>
            </a:extLst>
          </p:cNvPr>
          <p:cNvSpPr>
            <a:spLocks noGrp="1"/>
          </p:cNvSpPr>
          <p:nvPr>
            <p:ph idx="1"/>
          </p:nvPr>
        </p:nvSpPr>
        <p:spPr/>
        <p:txBody>
          <a:bodyPr/>
          <a:lstStyle/>
          <a:p>
            <a:r>
              <a:rPr kumimoji="1" lang="en-US" altLang="ja-JP" dirty="0"/>
              <a:t>Azure</a:t>
            </a:r>
            <a:r>
              <a:rPr kumimoji="1" lang="ja-JP" altLang="en-US" dirty="0"/>
              <a:t> </a:t>
            </a:r>
            <a:r>
              <a:rPr kumimoji="1" lang="en-US" altLang="ja-JP" dirty="0"/>
              <a:t>Functions</a:t>
            </a:r>
            <a:r>
              <a:rPr kumimoji="1" lang="ja-JP" altLang="en-US" dirty="0"/>
              <a:t>で</a:t>
            </a:r>
            <a:r>
              <a:rPr kumimoji="1" lang="en-US" altLang="ja-JP" dirty="0"/>
              <a:t>IoT</a:t>
            </a:r>
            <a:r>
              <a:rPr kumimoji="1" lang="ja-JP" altLang="en-US" dirty="0"/>
              <a:t> </a:t>
            </a:r>
            <a:r>
              <a:rPr kumimoji="1" lang="en-US" altLang="ja-JP" dirty="0"/>
              <a:t>Hub</a:t>
            </a:r>
            <a:r>
              <a:rPr lang="ja-JP" altLang="en-US" dirty="0"/>
              <a:t>からデータを受信する</a:t>
            </a:r>
            <a:endParaRPr lang="en-US" altLang="ja-JP" dirty="0"/>
          </a:p>
          <a:p>
            <a:pPr lvl="1"/>
            <a:r>
              <a:rPr lang="en-US" altLang="ja-JP" dirty="0"/>
              <a:t>Functions</a:t>
            </a:r>
            <a:r>
              <a:rPr lang="ja-JP" altLang="en-US" dirty="0"/>
              <a:t>を</a:t>
            </a:r>
            <a:r>
              <a:rPr lang="en-US" altLang="ja-JP" dirty="0"/>
              <a:t>IoT</a:t>
            </a:r>
            <a:r>
              <a:rPr lang="ja-JP" altLang="en-US" dirty="0"/>
              <a:t> </a:t>
            </a:r>
            <a:r>
              <a:rPr lang="en-US" altLang="ja-JP" dirty="0"/>
              <a:t>Hub</a:t>
            </a:r>
            <a:r>
              <a:rPr lang="ja-JP" altLang="en-US" dirty="0"/>
              <a:t>に直つなぎします</a:t>
            </a:r>
            <a:endParaRPr lang="en-US" altLang="ja-JP" dirty="0"/>
          </a:p>
          <a:p>
            <a:pPr lvl="1"/>
            <a:r>
              <a:rPr lang="ja-JP" altLang="en-US" dirty="0"/>
              <a:t>まぁ、接続デバイスが数個なら、問題はないでしょう</a:t>
            </a:r>
            <a:endParaRPr lang="en-US" altLang="ja-JP" dirty="0"/>
          </a:p>
          <a:p>
            <a:pPr lvl="1"/>
            <a:endParaRPr lang="en-US" altLang="ja-JP" dirty="0"/>
          </a:p>
          <a:p>
            <a:pPr lvl="1"/>
            <a:endParaRPr kumimoji="1" lang="ja-JP" altLang="en-US" dirty="0"/>
          </a:p>
        </p:txBody>
      </p:sp>
    </p:spTree>
    <p:extLst>
      <p:ext uri="{BB962C8B-B14F-4D97-AF65-F5344CB8AC3E}">
        <p14:creationId xmlns:p14="http://schemas.microsoft.com/office/powerpoint/2010/main" val="117310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019448-8182-452A-BB31-CEADA9E5B79D}"/>
              </a:ext>
            </a:extLst>
          </p:cNvPr>
          <p:cNvSpPr>
            <a:spLocks noGrp="1"/>
          </p:cNvSpPr>
          <p:nvPr>
            <p:ph type="title"/>
          </p:nvPr>
        </p:nvSpPr>
        <p:spPr/>
        <p:txBody>
          <a:bodyPr/>
          <a:lstStyle/>
          <a:p>
            <a:r>
              <a:rPr kumimoji="1" lang="en-US" altLang="ja-JP" dirty="0"/>
              <a:t>Functions</a:t>
            </a:r>
            <a:r>
              <a:rPr kumimoji="1" lang="ja-JP" altLang="en-US" dirty="0"/>
              <a:t>の作成</a:t>
            </a:r>
          </a:p>
        </p:txBody>
      </p:sp>
      <p:sp>
        <p:nvSpPr>
          <p:cNvPr id="3" name="スライド番号プレースホルダー 2">
            <a:extLst>
              <a:ext uri="{FF2B5EF4-FFF2-40B4-BE49-F238E27FC236}">
                <a16:creationId xmlns:a16="http://schemas.microsoft.com/office/drawing/2014/main" id="{D89936E7-3DE9-424B-9B9A-03A8A4D8E4C6}"/>
              </a:ext>
            </a:extLst>
          </p:cNvPr>
          <p:cNvSpPr>
            <a:spLocks noGrp="1"/>
          </p:cNvSpPr>
          <p:nvPr>
            <p:ph type="sldNum" sz="quarter" idx="12"/>
          </p:nvPr>
        </p:nvSpPr>
        <p:spPr/>
        <p:txBody>
          <a:bodyPr/>
          <a:lstStyle/>
          <a:p>
            <a:fld id="{6F84F5BE-853B-463E-BD2A-CF66A7E28F35}" type="slidenum">
              <a:rPr kumimoji="1" lang="ja-JP" altLang="en-US" smtClean="0"/>
              <a:t>159</a:t>
            </a:fld>
            <a:endParaRPr kumimoji="1" lang="ja-JP" altLang="en-US"/>
          </a:p>
        </p:txBody>
      </p:sp>
      <p:sp>
        <p:nvSpPr>
          <p:cNvPr id="4" name="テキスト ボックス 3">
            <a:extLst>
              <a:ext uri="{FF2B5EF4-FFF2-40B4-BE49-F238E27FC236}">
                <a16:creationId xmlns:a16="http://schemas.microsoft.com/office/drawing/2014/main" id="{F51813F2-8370-4134-B4D2-71B7A9613FB2}"/>
              </a:ext>
            </a:extLst>
          </p:cNvPr>
          <p:cNvSpPr txBox="1"/>
          <p:nvPr/>
        </p:nvSpPr>
        <p:spPr>
          <a:xfrm>
            <a:off x="291776" y="1182029"/>
            <a:ext cx="10766089" cy="830997"/>
          </a:xfrm>
          <a:prstGeom prst="rect">
            <a:avLst/>
          </a:prstGeom>
          <a:noFill/>
        </p:spPr>
        <p:txBody>
          <a:bodyPr wrap="none" rtlCol="0">
            <a:spAutoFit/>
          </a:bodyPr>
          <a:lstStyle/>
          <a:p>
            <a:pPr marL="342900" indent="-342900">
              <a:buFont typeface="+mj-lt"/>
              <a:buAutoNum type="arabicPeriod"/>
            </a:pPr>
            <a:r>
              <a:rPr kumimoji="1" lang="ja-JP" altLang="en-US" sz="1600" dirty="0"/>
              <a:t>“</a:t>
            </a:r>
            <a:r>
              <a:rPr kumimoji="1" lang="en-US" altLang="ja-JP" sz="1600" dirty="0"/>
              <a:t>6.</a:t>
            </a:r>
            <a:r>
              <a:rPr kumimoji="1" lang="ja-JP" altLang="en-US" sz="1600" dirty="0"/>
              <a:t> 抽出イベントの処理”で作成した</a:t>
            </a:r>
            <a:r>
              <a:rPr kumimoji="1" lang="en-US" altLang="ja-JP" sz="1600" dirty="0"/>
              <a:t>Functions</a:t>
            </a:r>
            <a:r>
              <a:rPr kumimoji="1" lang="ja-JP" altLang="en-US" sz="1600" dirty="0"/>
              <a:t>を再利用するか、もしくは、説明に従って</a:t>
            </a:r>
            <a:r>
              <a:rPr kumimoji="1" lang="en-US" altLang="ja-JP" sz="1600" dirty="0"/>
              <a:t>Functions</a:t>
            </a:r>
            <a:r>
              <a:rPr kumimoji="1" lang="ja-JP" altLang="en-US" sz="1600" dirty="0"/>
              <a:t>を作成します。</a:t>
            </a:r>
            <a:endParaRPr kumimoji="1" lang="en-US" altLang="ja-JP" sz="1600" dirty="0"/>
          </a:p>
          <a:p>
            <a:pPr marL="342900" indent="-342900">
              <a:buFont typeface="+mj-lt"/>
              <a:buAutoNum type="arabicPeriod"/>
            </a:pPr>
            <a:r>
              <a:rPr lang="ja-JP" altLang="en-US" sz="1600" dirty="0"/>
              <a:t>“関数”の右の“＋”をクリックし、“</a:t>
            </a:r>
            <a:r>
              <a:rPr lang="en-US" altLang="ja-JP" sz="1600" dirty="0"/>
              <a:t>Azure</a:t>
            </a:r>
            <a:r>
              <a:rPr lang="ja-JP" altLang="en-US" sz="1600" dirty="0"/>
              <a:t> </a:t>
            </a:r>
            <a:r>
              <a:rPr lang="en-US" altLang="ja-JP" sz="1600" dirty="0"/>
              <a:t>Event</a:t>
            </a:r>
            <a:r>
              <a:rPr lang="ja-JP" altLang="en-US" sz="1600" dirty="0"/>
              <a:t> </a:t>
            </a:r>
            <a:r>
              <a:rPr lang="en-US" altLang="ja-JP" sz="1600" dirty="0"/>
              <a:t>Hub</a:t>
            </a:r>
            <a:r>
              <a:rPr lang="ja-JP" altLang="en-US" sz="1600" dirty="0"/>
              <a:t> </a:t>
            </a:r>
            <a:r>
              <a:rPr lang="en-US" altLang="ja-JP" sz="1600" dirty="0"/>
              <a:t>trigger</a:t>
            </a:r>
            <a:r>
              <a:rPr lang="ja-JP" altLang="en-US" sz="1600" dirty="0"/>
              <a:t>“を選択します。</a:t>
            </a:r>
            <a:endParaRPr lang="en-US" altLang="ja-JP" sz="1600" dirty="0"/>
          </a:p>
          <a:p>
            <a:pPr marL="342900" indent="-342900">
              <a:buFont typeface="+mj-lt"/>
              <a:buAutoNum type="arabicPeriod"/>
            </a:pPr>
            <a:r>
              <a:rPr lang="ja-JP" altLang="en-US" sz="1600" dirty="0"/>
              <a:t>“名前”に“</a:t>
            </a:r>
            <a:r>
              <a:rPr lang="en-US" altLang="ja-JP" sz="1600" dirty="0" err="1"/>
              <a:t>ReceiveIoTHubMessage</a:t>
            </a:r>
            <a:r>
              <a:rPr lang="ja-JP" altLang="en-US" sz="1600" dirty="0"/>
              <a:t>”と入力します</a:t>
            </a:r>
            <a:endParaRPr lang="en-US" altLang="ja-JP" sz="1600" dirty="0"/>
          </a:p>
        </p:txBody>
      </p:sp>
      <p:pic>
        <p:nvPicPr>
          <p:cNvPr id="6" name="図 5">
            <a:extLst>
              <a:ext uri="{FF2B5EF4-FFF2-40B4-BE49-F238E27FC236}">
                <a16:creationId xmlns:a16="http://schemas.microsoft.com/office/drawing/2014/main" id="{F6441E17-4F92-4EF3-B564-C2AD770BCA56}"/>
              </a:ext>
            </a:extLst>
          </p:cNvPr>
          <p:cNvPicPr>
            <a:picLocks noChangeAspect="1"/>
          </p:cNvPicPr>
          <p:nvPr/>
        </p:nvPicPr>
        <p:blipFill>
          <a:blip r:embed="rId2"/>
          <a:stretch>
            <a:fillRect/>
          </a:stretch>
        </p:blipFill>
        <p:spPr>
          <a:xfrm>
            <a:off x="466608" y="2334321"/>
            <a:ext cx="6779557" cy="3404607"/>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63F663E9-1F50-40F6-95CF-CE223448C23E}"/>
              </a:ext>
            </a:extLst>
          </p:cNvPr>
          <p:cNvPicPr>
            <a:picLocks noChangeAspect="1"/>
          </p:cNvPicPr>
          <p:nvPr/>
        </p:nvPicPr>
        <p:blipFill>
          <a:blip r:embed="rId3"/>
          <a:stretch>
            <a:fillRect/>
          </a:stretch>
        </p:blipFill>
        <p:spPr>
          <a:xfrm>
            <a:off x="8118937" y="1614561"/>
            <a:ext cx="2778532" cy="5029200"/>
          </a:xfrm>
          <a:prstGeom prst="rect">
            <a:avLst/>
          </a:prstGeom>
          <a:ln>
            <a:noFill/>
          </a:ln>
          <a:effectLst>
            <a:outerShdw blurRad="292100" dist="139700" dir="2700000" algn="tl" rotWithShape="0">
              <a:srgbClr val="333333">
                <a:alpha val="65000"/>
              </a:srgbClr>
            </a:outerShdw>
          </a:effectLst>
        </p:spPr>
      </p:pic>
      <p:sp>
        <p:nvSpPr>
          <p:cNvPr id="11" name="四角形: 角を丸くする 10">
            <a:extLst>
              <a:ext uri="{FF2B5EF4-FFF2-40B4-BE49-F238E27FC236}">
                <a16:creationId xmlns:a16="http://schemas.microsoft.com/office/drawing/2014/main" id="{85C67B27-B0D9-4611-A5C3-9A0696FB6453}"/>
              </a:ext>
            </a:extLst>
          </p:cNvPr>
          <p:cNvSpPr/>
          <p:nvPr/>
        </p:nvSpPr>
        <p:spPr>
          <a:xfrm>
            <a:off x="2254194" y="3896604"/>
            <a:ext cx="526177" cy="3334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F17D7E02-4E23-45EC-B15D-5AC07489DFB0}"/>
              </a:ext>
            </a:extLst>
          </p:cNvPr>
          <p:cNvCxnSpPr>
            <a:cxnSpLocks/>
            <a:stCxn id="11" idx="3"/>
            <a:endCxn id="16" idx="1"/>
          </p:cNvCxnSpPr>
          <p:nvPr/>
        </p:nvCxnSpPr>
        <p:spPr>
          <a:xfrm flipV="1">
            <a:off x="2780371" y="2939796"/>
            <a:ext cx="549396" cy="1123521"/>
          </a:xfrm>
          <a:prstGeom prst="bentConnector4">
            <a:avLst>
              <a:gd name="adj1" fmla="val 5478"/>
              <a:gd name="adj2" fmla="val 9837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4535DB86-9DD6-423B-A7A1-9492A1A4F9B4}"/>
              </a:ext>
            </a:extLst>
          </p:cNvPr>
          <p:cNvSpPr/>
          <p:nvPr/>
        </p:nvSpPr>
        <p:spPr>
          <a:xfrm>
            <a:off x="3809975" y="3262286"/>
            <a:ext cx="2531352" cy="13439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287D03FD-D9BC-4559-B720-86C022292CC4}"/>
              </a:ext>
            </a:extLst>
          </p:cNvPr>
          <p:cNvCxnSpPr>
            <a:cxnSpLocks/>
            <a:stCxn id="13" idx="3"/>
            <a:endCxn id="7" idx="1"/>
          </p:cNvCxnSpPr>
          <p:nvPr/>
        </p:nvCxnSpPr>
        <p:spPr>
          <a:xfrm>
            <a:off x="6341327" y="3934252"/>
            <a:ext cx="1777610" cy="19490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矢印: ストライプ 15">
            <a:extLst>
              <a:ext uri="{FF2B5EF4-FFF2-40B4-BE49-F238E27FC236}">
                <a16:creationId xmlns:a16="http://schemas.microsoft.com/office/drawing/2014/main" id="{D3D68298-A525-4F54-B721-7294AAF4805B}"/>
              </a:ext>
            </a:extLst>
          </p:cNvPr>
          <p:cNvSpPr/>
          <p:nvPr/>
        </p:nvSpPr>
        <p:spPr>
          <a:xfrm rot="5400000">
            <a:off x="2840563" y="3186684"/>
            <a:ext cx="978408" cy="484632"/>
          </a:xfrm>
          <a:prstGeom prst="stripedRightArrow">
            <a:avLst/>
          </a:prstGeom>
          <a:solidFill>
            <a:schemeClr val="accent1">
              <a:alpha val="34000"/>
            </a:schemeClr>
          </a:solidFill>
          <a:ln>
            <a:solidFill>
              <a:schemeClr val="accent1">
                <a:shade val="50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BDAC4D97-862F-4CFB-9F9A-3191B6B5CC7E}"/>
              </a:ext>
            </a:extLst>
          </p:cNvPr>
          <p:cNvSpPr/>
          <p:nvPr/>
        </p:nvSpPr>
        <p:spPr>
          <a:xfrm>
            <a:off x="8347511" y="2659406"/>
            <a:ext cx="1584509" cy="6028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691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43508B-660A-446D-A450-2BDF28D4B099}"/>
              </a:ext>
            </a:extLst>
          </p:cNvPr>
          <p:cNvSpPr>
            <a:spLocks noGrp="1"/>
          </p:cNvSpPr>
          <p:nvPr>
            <p:ph type="title"/>
          </p:nvPr>
        </p:nvSpPr>
        <p:spPr/>
        <p:txBody>
          <a:bodyPr/>
          <a:lstStyle/>
          <a:p>
            <a:r>
              <a:rPr kumimoji="1" lang="ja-JP" altLang="en-US" dirty="0"/>
              <a:t>続き</a:t>
            </a:r>
          </a:p>
        </p:txBody>
      </p:sp>
      <p:sp>
        <p:nvSpPr>
          <p:cNvPr id="4" name="スライド番号プレースホルダー 3">
            <a:extLst>
              <a:ext uri="{FF2B5EF4-FFF2-40B4-BE49-F238E27FC236}">
                <a16:creationId xmlns:a16="http://schemas.microsoft.com/office/drawing/2014/main" id="{7889A8FA-8C52-42BD-8DDE-CE0C3A851D51}"/>
              </a:ext>
            </a:extLst>
          </p:cNvPr>
          <p:cNvSpPr>
            <a:spLocks noGrp="1"/>
          </p:cNvSpPr>
          <p:nvPr>
            <p:ph type="sldNum" sz="quarter" idx="12"/>
          </p:nvPr>
        </p:nvSpPr>
        <p:spPr/>
        <p:txBody>
          <a:bodyPr/>
          <a:lstStyle/>
          <a:p>
            <a:fld id="{6F84F5BE-853B-463E-BD2A-CF66A7E28F35}" type="slidenum">
              <a:rPr kumimoji="1" lang="ja-JP" altLang="en-US" smtClean="0"/>
              <a:t>16</a:t>
            </a:fld>
            <a:endParaRPr kumimoji="1" lang="ja-JP" altLang="en-US"/>
          </a:p>
        </p:txBody>
      </p:sp>
      <p:pic>
        <p:nvPicPr>
          <p:cNvPr id="5" name="図 4">
            <a:extLst>
              <a:ext uri="{FF2B5EF4-FFF2-40B4-BE49-F238E27FC236}">
                <a16:creationId xmlns:a16="http://schemas.microsoft.com/office/drawing/2014/main" id="{42A56362-7238-4D9D-9641-DAE3295E7BA2}"/>
              </a:ext>
            </a:extLst>
          </p:cNvPr>
          <p:cNvPicPr>
            <a:picLocks noChangeAspect="1"/>
          </p:cNvPicPr>
          <p:nvPr/>
        </p:nvPicPr>
        <p:blipFill>
          <a:blip r:embed="rId2"/>
          <a:stretch>
            <a:fillRect/>
          </a:stretch>
        </p:blipFill>
        <p:spPr>
          <a:xfrm>
            <a:off x="451468" y="2353070"/>
            <a:ext cx="6229251" cy="3704601"/>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A096AB91-0270-42B5-9420-ACD9EB1AD934}"/>
              </a:ext>
            </a:extLst>
          </p:cNvPr>
          <p:cNvPicPr>
            <a:picLocks noChangeAspect="1"/>
          </p:cNvPicPr>
          <p:nvPr/>
        </p:nvPicPr>
        <p:blipFill>
          <a:blip r:embed="rId3"/>
          <a:stretch>
            <a:fillRect/>
          </a:stretch>
        </p:blipFill>
        <p:spPr>
          <a:xfrm>
            <a:off x="5733661" y="1219402"/>
            <a:ext cx="5753878" cy="3495192"/>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a16="http://schemas.microsoft.com/office/drawing/2014/main" id="{F0A2859F-91BC-4B89-9E4D-F1323C713639}"/>
              </a:ext>
            </a:extLst>
          </p:cNvPr>
          <p:cNvSpPr/>
          <p:nvPr/>
        </p:nvSpPr>
        <p:spPr>
          <a:xfrm>
            <a:off x="2465607" y="4506685"/>
            <a:ext cx="2143715" cy="9797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A7B51913-2642-4316-9989-7926492FF431}"/>
              </a:ext>
            </a:extLst>
          </p:cNvPr>
          <p:cNvCxnSpPr>
            <a:cxnSpLocks/>
            <a:stCxn id="7" idx="0"/>
            <a:endCxn id="12" idx="0"/>
          </p:cNvCxnSpPr>
          <p:nvPr/>
        </p:nvCxnSpPr>
        <p:spPr>
          <a:xfrm rot="16200000" flipH="1" flipV="1">
            <a:off x="2343190" y="4497947"/>
            <a:ext cx="1185537" cy="1203012"/>
          </a:xfrm>
          <a:prstGeom prst="bentConnector3">
            <a:avLst>
              <a:gd name="adj1" fmla="val -1928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7B38BA85-A37B-44C5-AD39-F5AC7ECB4F53}"/>
              </a:ext>
            </a:extLst>
          </p:cNvPr>
          <p:cNvSpPr/>
          <p:nvPr/>
        </p:nvSpPr>
        <p:spPr>
          <a:xfrm>
            <a:off x="1701770" y="5692222"/>
            <a:ext cx="1265366" cy="3654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C9076052-AE07-4D2A-8A13-A7725378299F}"/>
              </a:ext>
            </a:extLst>
          </p:cNvPr>
          <p:cNvSpPr/>
          <p:nvPr/>
        </p:nvSpPr>
        <p:spPr>
          <a:xfrm>
            <a:off x="7538742" y="2654000"/>
            <a:ext cx="3815058" cy="3654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a16="http://schemas.microsoft.com/office/drawing/2014/main" id="{77EE62B2-79F9-4FF6-89B6-4E6C006251B8}"/>
              </a:ext>
            </a:extLst>
          </p:cNvPr>
          <p:cNvCxnSpPr>
            <a:cxnSpLocks/>
            <a:stCxn id="19" idx="0"/>
            <a:endCxn id="21" idx="0"/>
          </p:cNvCxnSpPr>
          <p:nvPr/>
        </p:nvCxnSpPr>
        <p:spPr>
          <a:xfrm rot="16200000" flipH="1" flipV="1">
            <a:off x="7113681" y="1991369"/>
            <a:ext cx="1669959" cy="2995220"/>
          </a:xfrm>
          <a:prstGeom prst="bentConnector3">
            <a:avLst>
              <a:gd name="adj1" fmla="val -1368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1465AE3F-C2E0-4AB1-8F6E-0C21353C2DA4}"/>
              </a:ext>
            </a:extLst>
          </p:cNvPr>
          <p:cNvSpPr/>
          <p:nvPr/>
        </p:nvSpPr>
        <p:spPr>
          <a:xfrm>
            <a:off x="5818368" y="4323959"/>
            <a:ext cx="1265366" cy="3654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F480E416-0034-4C16-B4ED-5F5573D17391}"/>
              </a:ext>
            </a:extLst>
          </p:cNvPr>
          <p:cNvSpPr txBox="1"/>
          <p:nvPr/>
        </p:nvSpPr>
        <p:spPr>
          <a:xfrm>
            <a:off x="169200" y="1123351"/>
            <a:ext cx="5820440" cy="1077218"/>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Resource</a:t>
            </a:r>
            <a:r>
              <a:rPr kumimoji="1" lang="ja-JP" altLang="en-US" sz="1600" dirty="0"/>
              <a:t> </a:t>
            </a:r>
            <a:r>
              <a:rPr kumimoji="1" lang="en-US" altLang="ja-JP" sz="1600" dirty="0"/>
              <a:t>Group</a:t>
            </a:r>
            <a:r>
              <a:rPr kumimoji="1" lang="ja-JP" altLang="en-US" sz="1600" dirty="0"/>
              <a:t>” → 先ほど作成した</a:t>
            </a:r>
            <a:r>
              <a:rPr kumimoji="1" lang="en-US" altLang="ja-JP" sz="1600" dirty="0"/>
              <a:t>Resource</a:t>
            </a:r>
            <a:r>
              <a:rPr kumimoji="1" lang="ja-JP" altLang="en-US" sz="1600" dirty="0"/>
              <a:t> </a:t>
            </a:r>
            <a:r>
              <a:rPr kumimoji="1" lang="en-US" altLang="ja-JP" sz="1600" dirty="0"/>
              <a:t>Group</a:t>
            </a:r>
            <a:r>
              <a:rPr kumimoji="1" lang="ja-JP" altLang="en-US" sz="1600" dirty="0"/>
              <a:t>を選択</a:t>
            </a:r>
            <a:endParaRPr kumimoji="1" lang="en-US" altLang="ja-JP" sz="1600" dirty="0"/>
          </a:p>
          <a:p>
            <a:pPr marL="342900" indent="-342900">
              <a:buAutoNum type="arabicPeriod"/>
            </a:pPr>
            <a:r>
              <a:rPr kumimoji="1" lang="ja-JP" altLang="en-US" sz="1600" dirty="0"/>
              <a:t>“</a:t>
            </a:r>
            <a:r>
              <a:rPr lang="en-US" altLang="ja-JP" sz="1600" dirty="0"/>
              <a:t>Region</a:t>
            </a:r>
            <a:r>
              <a:rPr lang="ja-JP" altLang="en-US" sz="1600" dirty="0"/>
              <a:t>”は好きな場所を選択</a:t>
            </a:r>
            <a:endParaRPr kumimoji="1" lang="en-US" altLang="ja-JP" sz="1600" dirty="0"/>
          </a:p>
          <a:p>
            <a:pPr marL="342900" indent="-342900">
              <a:buAutoNum type="arabicPeriod"/>
            </a:pPr>
            <a:r>
              <a:rPr lang="ja-JP" altLang="en-US" sz="1600" dirty="0"/>
              <a:t>“</a:t>
            </a:r>
            <a:r>
              <a:rPr lang="en-US" altLang="ja-JP" sz="1600" dirty="0"/>
              <a:t>IoT</a:t>
            </a:r>
            <a:r>
              <a:rPr lang="ja-JP" altLang="en-US" sz="1600" dirty="0"/>
              <a:t> </a:t>
            </a:r>
            <a:r>
              <a:rPr lang="en-US" altLang="ja-JP" sz="1600" dirty="0"/>
              <a:t>Hub</a:t>
            </a:r>
            <a:r>
              <a:rPr lang="ja-JP" altLang="en-US" sz="1600" dirty="0"/>
              <a:t> </a:t>
            </a:r>
            <a:r>
              <a:rPr lang="en-US" altLang="ja-JP" sz="1600" dirty="0"/>
              <a:t>Name</a:t>
            </a:r>
            <a:r>
              <a:rPr lang="ja-JP" altLang="en-US" sz="1600" dirty="0"/>
              <a:t>”にインターネット上の一意の名前を入力</a:t>
            </a:r>
            <a:endParaRPr lang="en-US" altLang="ja-JP" sz="1600" dirty="0"/>
          </a:p>
          <a:p>
            <a:pPr marL="342900" indent="-342900">
              <a:buAutoNum type="arabicPeriod"/>
            </a:pPr>
            <a:r>
              <a:rPr kumimoji="1" lang="ja-JP" altLang="en-US" sz="1600" dirty="0"/>
              <a:t>“</a:t>
            </a:r>
            <a:r>
              <a:rPr kumimoji="1" lang="en-US" altLang="ja-JP" sz="1600" dirty="0"/>
              <a:t>Next</a:t>
            </a:r>
            <a:r>
              <a:rPr kumimoji="1" lang="ja-JP" altLang="en-US" sz="1600" dirty="0"/>
              <a:t>： </a:t>
            </a:r>
            <a:r>
              <a:rPr kumimoji="1" lang="en-US" altLang="ja-JP" sz="1600" dirty="0"/>
              <a:t>Size</a:t>
            </a:r>
            <a:r>
              <a:rPr kumimoji="1" lang="ja-JP" altLang="en-US" sz="1600" dirty="0"/>
              <a:t> </a:t>
            </a:r>
            <a:r>
              <a:rPr kumimoji="1" lang="en-US" altLang="ja-JP" sz="1600" dirty="0"/>
              <a:t>and scale</a:t>
            </a:r>
            <a:r>
              <a:rPr kumimoji="1" lang="ja-JP" altLang="en-US" sz="1600" dirty="0"/>
              <a:t>”をクリック</a:t>
            </a:r>
          </a:p>
        </p:txBody>
      </p:sp>
      <p:sp>
        <p:nvSpPr>
          <p:cNvPr id="25" name="テキスト ボックス 24">
            <a:extLst>
              <a:ext uri="{FF2B5EF4-FFF2-40B4-BE49-F238E27FC236}">
                <a16:creationId xmlns:a16="http://schemas.microsoft.com/office/drawing/2014/main" id="{69A3730A-FE63-4988-8062-7F2A5C5B8EC9}"/>
              </a:ext>
            </a:extLst>
          </p:cNvPr>
          <p:cNvSpPr txBox="1"/>
          <p:nvPr/>
        </p:nvSpPr>
        <p:spPr>
          <a:xfrm>
            <a:off x="6947328" y="4716349"/>
            <a:ext cx="5090561" cy="830997"/>
          </a:xfrm>
          <a:prstGeom prst="rect">
            <a:avLst/>
          </a:prstGeom>
          <a:noFill/>
        </p:spPr>
        <p:txBody>
          <a:bodyPr wrap="none" rtlCol="0">
            <a:spAutoFit/>
          </a:bodyPr>
          <a:lstStyle/>
          <a:p>
            <a:r>
              <a:rPr kumimoji="1" lang="en-US" altLang="ja-JP" sz="1600" dirty="0"/>
              <a:t>5.</a:t>
            </a:r>
            <a:r>
              <a:rPr kumimoji="1" lang="ja-JP" altLang="en-US" sz="1600" dirty="0"/>
              <a:t> “</a:t>
            </a:r>
            <a:r>
              <a:rPr kumimoji="1" lang="en-US" altLang="ja-JP" sz="1600" dirty="0"/>
              <a:t>Pricing</a:t>
            </a:r>
            <a:r>
              <a:rPr kumimoji="1" lang="ja-JP" altLang="en-US" sz="1600" dirty="0"/>
              <a:t> </a:t>
            </a:r>
            <a:r>
              <a:rPr kumimoji="1" lang="en-US" altLang="ja-JP" sz="1600" dirty="0"/>
              <a:t>and</a:t>
            </a:r>
            <a:r>
              <a:rPr kumimoji="1" lang="ja-JP" altLang="en-US" sz="1600" dirty="0"/>
              <a:t> </a:t>
            </a:r>
            <a:r>
              <a:rPr kumimoji="1" lang="en-US" altLang="ja-JP" sz="1600" dirty="0"/>
              <a:t>scale</a:t>
            </a:r>
            <a:r>
              <a:rPr kumimoji="1" lang="ja-JP" altLang="en-US" sz="1600" dirty="0"/>
              <a:t> </a:t>
            </a:r>
            <a:r>
              <a:rPr kumimoji="1" lang="en-US" altLang="ja-JP" sz="1600" dirty="0"/>
              <a:t>tier</a:t>
            </a:r>
            <a:r>
              <a:rPr kumimoji="1" lang="ja-JP" altLang="en-US" sz="1600" dirty="0"/>
              <a:t>”で、</a:t>
            </a:r>
            <a:r>
              <a:rPr kumimoji="1" lang="en-US" altLang="ja-JP" sz="1600" dirty="0"/>
              <a:t>F1</a:t>
            </a:r>
            <a:r>
              <a:rPr lang="ja-JP" altLang="en-US" sz="1600" dirty="0"/>
              <a:t>または</a:t>
            </a:r>
            <a:r>
              <a:rPr lang="en-US" altLang="ja-JP" sz="1600" dirty="0"/>
              <a:t>S1</a:t>
            </a:r>
            <a:r>
              <a:rPr lang="ja-JP" altLang="en-US" sz="1600" dirty="0"/>
              <a:t>を選択</a:t>
            </a:r>
            <a:endParaRPr lang="en-US" altLang="ja-JP" sz="1600" dirty="0"/>
          </a:p>
          <a:p>
            <a:r>
              <a:rPr kumimoji="1" lang="en-US" altLang="ja-JP" sz="1600" dirty="0"/>
              <a:t>6.</a:t>
            </a:r>
            <a:r>
              <a:rPr kumimoji="1" lang="ja-JP" altLang="en-US" sz="1600" dirty="0"/>
              <a:t> “</a:t>
            </a:r>
            <a:r>
              <a:rPr kumimoji="1" lang="en-US" altLang="ja-JP" sz="1600" dirty="0" err="1"/>
              <a:t>Review+create</a:t>
            </a:r>
            <a:r>
              <a:rPr kumimoji="1" lang="en-US" altLang="ja-JP" sz="1600" dirty="0"/>
              <a:t>”</a:t>
            </a:r>
            <a:r>
              <a:rPr lang="ja-JP" altLang="en-US" sz="1600" dirty="0"/>
              <a:t>をクリックし、その後に表示される</a:t>
            </a:r>
            <a:br>
              <a:rPr lang="en-US" altLang="ja-JP" sz="1600" dirty="0"/>
            </a:br>
            <a:r>
              <a:rPr lang="ja-JP" altLang="en-US" sz="1600" dirty="0"/>
              <a:t>　“</a:t>
            </a:r>
            <a:r>
              <a:rPr lang="en-US" altLang="ja-JP" sz="1600" dirty="0"/>
              <a:t>Create</a:t>
            </a:r>
            <a:r>
              <a:rPr lang="ja-JP" altLang="en-US" sz="1600" dirty="0"/>
              <a:t>”をクリック</a:t>
            </a:r>
            <a:endParaRPr kumimoji="1" lang="en-US" altLang="ja-JP" sz="1600" dirty="0"/>
          </a:p>
        </p:txBody>
      </p:sp>
    </p:spTree>
    <p:extLst>
      <p:ext uri="{BB962C8B-B14F-4D97-AF65-F5344CB8AC3E}">
        <p14:creationId xmlns:p14="http://schemas.microsoft.com/office/powerpoint/2010/main" val="26468913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37CF0-C007-4D0A-9322-790AA66EED7F}"/>
              </a:ext>
            </a:extLst>
          </p:cNvPr>
          <p:cNvSpPr>
            <a:spLocks noGrp="1"/>
          </p:cNvSpPr>
          <p:nvPr>
            <p:ph type="title"/>
          </p:nvPr>
        </p:nvSpPr>
        <p:spPr/>
        <p:txBody>
          <a:bodyPr/>
          <a:lstStyle/>
          <a:p>
            <a:r>
              <a:rPr kumimoji="1" lang="en-US" altLang="ja-JP" dirty="0"/>
              <a:t>IoT</a:t>
            </a:r>
            <a:r>
              <a:rPr kumimoji="1" lang="ja-JP" altLang="en-US" dirty="0"/>
              <a:t> </a:t>
            </a:r>
            <a:r>
              <a:rPr kumimoji="1" lang="en-US" altLang="ja-JP" dirty="0"/>
              <a:t>Hub</a:t>
            </a:r>
            <a:r>
              <a:rPr kumimoji="1" lang="ja-JP" altLang="en-US" dirty="0"/>
              <a:t>を指定して</a:t>
            </a:r>
            <a:r>
              <a:rPr kumimoji="1" lang="en-US" altLang="ja-JP" dirty="0"/>
              <a:t>Function</a:t>
            </a:r>
            <a:r>
              <a:rPr kumimoji="1" lang="ja-JP" altLang="en-US" dirty="0"/>
              <a:t>を作成</a:t>
            </a:r>
          </a:p>
        </p:txBody>
      </p:sp>
      <p:sp>
        <p:nvSpPr>
          <p:cNvPr id="3" name="スライド番号プレースホルダー 2">
            <a:extLst>
              <a:ext uri="{FF2B5EF4-FFF2-40B4-BE49-F238E27FC236}">
                <a16:creationId xmlns:a16="http://schemas.microsoft.com/office/drawing/2014/main" id="{1BD0EE94-1F5E-40FE-8F68-C480ECC40D96}"/>
              </a:ext>
            </a:extLst>
          </p:cNvPr>
          <p:cNvSpPr>
            <a:spLocks noGrp="1"/>
          </p:cNvSpPr>
          <p:nvPr>
            <p:ph type="sldNum" sz="quarter" idx="12"/>
          </p:nvPr>
        </p:nvSpPr>
        <p:spPr/>
        <p:txBody>
          <a:bodyPr/>
          <a:lstStyle/>
          <a:p>
            <a:fld id="{6F84F5BE-853B-463E-BD2A-CF66A7E28F35}" type="slidenum">
              <a:rPr kumimoji="1" lang="ja-JP" altLang="en-US" smtClean="0"/>
              <a:t>160</a:t>
            </a:fld>
            <a:endParaRPr kumimoji="1" lang="ja-JP" altLang="en-US"/>
          </a:p>
        </p:txBody>
      </p:sp>
      <p:pic>
        <p:nvPicPr>
          <p:cNvPr id="4" name="図 3">
            <a:extLst>
              <a:ext uri="{FF2B5EF4-FFF2-40B4-BE49-F238E27FC236}">
                <a16:creationId xmlns:a16="http://schemas.microsoft.com/office/drawing/2014/main" id="{C4B6A95C-1882-4791-8F3F-0C830B53F22D}"/>
              </a:ext>
            </a:extLst>
          </p:cNvPr>
          <p:cNvPicPr>
            <a:picLocks noChangeAspect="1"/>
          </p:cNvPicPr>
          <p:nvPr/>
        </p:nvPicPr>
        <p:blipFill>
          <a:blip r:embed="rId2"/>
          <a:stretch>
            <a:fillRect/>
          </a:stretch>
        </p:blipFill>
        <p:spPr>
          <a:xfrm>
            <a:off x="298215" y="2581000"/>
            <a:ext cx="2778532" cy="5029200"/>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a16="http://schemas.microsoft.com/office/drawing/2014/main" id="{710EC3EC-F872-4F7D-90FD-3A55B439054E}"/>
              </a:ext>
            </a:extLst>
          </p:cNvPr>
          <p:cNvPicPr>
            <a:picLocks noChangeAspect="1"/>
          </p:cNvPicPr>
          <p:nvPr/>
        </p:nvPicPr>
        <p:blipFill>
          <a:blip r:embed="rId3"/>
          <a:stretch>
            <a:fillRect/>
          </a:stretch>
        </p:blipFill>
        <p:spPr>
          <a:xfrm>
            <a:off x="2658868" y="3627862"/>
            <a:ext cx="4048785" cy="1767933"/>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27975C12-6C2D-4E96-B45B-7A521AE53548}"/>
              </a:ext>
            </a:extLst>
          </p:cNvPr>
          <p:cNvPicPr>
            <a:picLocks noChangeAspect="1"/>
          </p:cNvPicPr>
          <p:nvPr/>
        </p:nvPicPr>
        <p:blipFill>
          <a:blip r:embed="rId4"/>
          <a:stretch>
            <a:fillRect/>
          </a:stretch>
        </p:blipFill>
        <p:spPr>
          <a:xfrm>
            <a:off x="7343340" y="996175"/>
            <a:ext cx="3320024" cy="6047678"/>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a16="http://schemas.microsoft.com/office/drawing/2014/main" id="{4E630137-1806-4846-B62F-A8AEE326A2D0}"/>
              </a:ext>
            </a:extLst>
          </p:cNvPr>
          <p:cNvSpPr/>
          <p:nvPr/>
        </p:nvSpPr>
        <p:spPr>
          <a:xfrm>
            <a:off x="1639114" y="4766222"/>
            <a:ext cx="384068" cy="4079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C08BFB6A-AB98-4147-BA72-9BBA1AD38E52}"/>
              </a:ext>
            </a:extLst>
          </p:cNvPr>
          <p:cNvCxnSpPr>
            <a:cxnSpLocks/>
            <a:stCxn id="7" idx="3"/>
            <a:endCxn id="5" idx="1"/>
          </p:cNvCxnSpPr>
          <p:nvPr/>
        </p:nvCxnSpPr>
        <p:spPr>
          <a:xfrm flipV="1">
            <a:off x="2023182" y="4511829"/>
            <a:ext cx="635686" cy="45836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0810C35-9CEC-477F-8E3E-AF023F69581E}"/>
              </a:ext>
            </a:extLst>
          </p:cNvPr>
          <p:cNvSpPr txBox="1"/>
          <p:nvPr/>
        </p:nvSpPr>
        <p:spPr>
          <a:xfrm>
            <a:off x="395570" y="1091408"/>
            <a:ext cx="6534161" cy="1323439"/>
          </a:xfrm>
          <a:prstGeom prst="rect">
            <a:avLst/>
          </a:prstGeom>
          <a:noFill/>
        </p:spPr>
        <p:txBody>
          <a:bodyPr wrap="none" rtlCol="0">
            <a:spAutoFit/>
          </a:bodyPr>
          <a:lstStyle/>
          <a:p>
            <a:pPr marL="342900" indent="-342900">
              <a:buAutoNum type="arabicPeriod"/>
            </a:pPr>
            <a:r>
              <a:rPr kumimoji="1" lang="ja-JP" altLang="en-US" sz="1600" dirty="0"/>
              <a:t>“</a:t>
            </a:r>
            <a:r>
              <a:rPr lang="ja-JP" altLang="en-US" sz="1600" dirty="0"/>
              <a:t>新規</a:t>
            </a:r>
            <a:r>
              <a:rPr kumimoji="1" lang="ja-JP" altLang="en-US" sz="1600" dirty="0"/>
              <a:t>”をクリック</a:t>
            </a:r>
            <a:endParaRPr lang="en-US" altLang="ja-JP" sz="1600" dirty="0"/>
          </a:p>
          <a:p>
            <a:pPr marL="342900" indent="-342900">
              <a:buAutoNum type="arabicPeriod"/>
            </a:pPr>
            <a:r>
              <a:rPr lang="ja-JP" altLang="en-US" sz="1600" dirty="0"/>
              <a:t>“</a:t>
            </a:r>
            <a:r>
              <a:rPr lang="en-US" altLang="ja-JP" sz="1600" dirty="0"/>
              <a:t>IoT</a:t>
            </a:r>
            <a:r>
              <a:rPr lang="ja-JP" altLang="en-US" sz="1600" dirty="0"/>
              <a:t> </a:t>
            </a:r>
            <a:r>
              <a:rPr lang="en-US" altLang="ja-JP" sz="1600" dirty="0"/>
              <a:t>Hub</a:t>
            </a:r>
            <a:r>
              <a:rPr lang="ja-JP" altLang="en-US" sz="1600" dirty="0"/>
              <a:t>”を選択し、各自が作成した</a:t>
            </a:r>
            <a:r>
              <a:rPr lang="en-US" altLang="ja-JP" sz="1600" dirty="0"/>
              <a:t>IoT</a:t>
            </a:r>
            <a:r>
              <a:rPr lang="ja-JP" altLang="en-US" sz="1600" dirty="0"/>
              <a:t> </a:t>
            </a:r>
            <a:r>
              <a:rPr lang="en-US" altLang="ja-JP" sz="1600" dirty="0"/>
              <a:t>Hub</a:t>
            </a:r>
            <a:r>
              <a:rPr lang="ja-JP" altLang="en-US" sz="1600" dirty="0"/>
              <a:t>を選択</a:t>
            </a:r>
            <a:endParaRPr lang="en-US" altLang="ja-JP" sz="1600" dirty="0"/>
          </a:p>
          <a:p>
            <a:pPr marL="342900" indent="-342900">
              <a:buAutoNum type="arabicPeriod"/>
            </a:pPr>
            <a:r>
              <a:rPr lang="ja-JP" altLang="en-US" sz="1600" dirty="0"/>
              <a:t>“選択”をクリック</a:t>
            </a:r>
            <a:endParaRPr lang="en-US" altLang="ja-JP" sz="1600" dirty="0"/>
          </a:p>
          <a:p>
            <a:pPr marL="342900" indent="-342900">
              <a:buAutoNum type="arabicPeriod"/>
            </a:pPr>
            <a:r>
              <a:rPr kumimoji="1" lang="ja-JP" altLang="en-US" sz="1600" dirty="0"/>
              <a:t>画面が戻って、“イベントハブ名”に選択した</a:t>
            </a:r>
            <a:r>
              <a:rPr kumimoji="1" lang="en-US" altLang="ja-JP" sz="1600" dirty="0"/>
              <a:t>IoT</a:t>
            </a:r>
            <a:r>
              <a:rPr kumimoji="1" lang="ja-JP" altLang="en-US" sz="1600" dirty="0"/>
              <a:t> </a:t>
            </a:r>
            <a:r>
              <a:rPr kumimoji="1" lang="en-US" altLang="ja-JP" sz="1600" dirty="0"/>
              <a:t>Hub</a:t>
            </a:r>
            <a:r>
              <a:rPr kumimoji="1" lang="ja-JP" altLang="en-US" sz="1600" dirty="0"/>
              <a:t>の名前を入力</a:t>
            </a:r>
            <a:endParaRPr kumimoji="1" lang="en-US" altLang="ja-JP" sz="1600" dirty="0"/>
          </a:p>
          <a:p>
            <a:pPr marL="342900" indent="-342900">
              <a:buAutoNum type="arabicPeriod"/>
            </a:pPr>
            <a:r>
              <a:rPr lang="ja-JP" altLang="en-US" sz="1600" dirty="0"/>
              <a:t>“作成”をクリック→</a:t>
            </a:r>
            <a:r>
              <a:rPr lang="en-US" altLang="ja-JP" sz="1600" dirty="0"/>
              <a:t>Done</a:t>
            </a:r>
            <a:endParaRPr kumimoji="1" lang="ja-JP" altLang="en-US" sz="1600" dirty="0"/>
          </a:p>
        </p:txBody>
      </p:sp>
      <p:sp>
        <p:nvSpPr>
          <p:cNvPr id="12" name="四角形: 角を丸くする 11">
            <a:extLst>
              <a:ext uri="{FF2B5EF4-FFF2-40B4-BE49-F238E27FC236}">
                <a16:creationId xmlns:a16="http://schemas.microsoft.com/office/drawing/2014/main" id="{BD613F84-1C7F-4081-A006-4435739A0B4E}"/>
              </a:ext>
            </a:extLst>
          </p:cNvPr>
          <p:cNvSpPr/>
          <p:nvPr/>
        </p:nvSpPr>
        <p:spPr>
          <a:xfrm>
            <a:off x="3607031" y="4092733"/>
            <a:ext cx="823719" cy="4079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1429C125-01BF-451D-9C25-3F889993F847}"/>
              </a:ext>
            </a:extLst>
          </p:cNvPr>
          <p:cNvSpPr/>
          <p:nvPr/>
        </p:nvSpPr>
        <p:spPr>
          <a:xfrm>
            <a:off x="2681169" y="4511828"/>
            <a:ext cx="1563729" cy="4583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D1340ACE-8939-44AF-8E9C-0511FC9ABE4E}"/>
              </a:ext>
            </a:extLst>
          </p:cNvPr>
          <p:cNvSpPr/>
          <p:nvPr/>
        </p:nvSpPr>
        <p:spPr>
          <a:xfrm>
            <a:off x="2688602" y="4996679"/>
            <a:ext cx="1177154" cy="387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2A7227D4-C189-4B73-AB50-84CA1EDD01FB}"/>
              </a:ext>
            </a:extLst>
          </p:cNvPr>
          <p:cNvSpPr/>
          <p:nvPr/>
        </p:nvSpPr>
        <p:spPr>
          <a:xfrm>
            <a:off x="7543771" y="5196699"/>
            <a:ext cx="2708155" cy="6651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79FB5B4D-D1FF-4265-9E35-247D342743E6}"/>
              </a:ext>
            </a:extLst>
          </p:cNvPr>
          <p:cNvSpPr/>
          <p:nvPr/>
        </p:nvSpPr>
        <p:spPr>
          <a:xfrm>
            <a:off x="7543770" y="5957072"/>
            <a:ext cx="1399507" cy="3879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a16="http://schemas.microsoft.com/office/drawing/2014/main" id="{1CA6FBF1-36DD-4C02-85AE-AE096EE8713C}"/>
              </a:ext>
            </a:extLst>
          </p:cNvPr>
          <p:cNvCxnSpPr>
            <a:cxnSpLocks/>
            <a:stCxn id="12" idx="3"/>
            <a:endCxn id="14" idx="3"/>
          </p:cNvCxnSpPr>
          <p:nvPr/>
        </p:nvCxnSpPr>
        <p:spPr>
          <a:xfrm flipH="1">
            <a:off x="4244898" y="4296705"/>
            <a:ext cx="185852" cy="444306"/>
          </a:xfrm>
          <a:prstGeom prst="bentConnector3">
            <a:avLst>
              <a:gd name="adj1" fmla="val -12300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C48EEC00-2939-4422-8045-D3B0FAF4A3FA}"/>
              </a:ext>
            </a:extLst>
          </p:cNvPr>
          <p:cNvCxnSpPr>
            <a:cxnSpLocks/>
            <a:stCxn id="14" idx="1"/>
            <a:endCxn id="17" idx="1"/>
          </p:cNvCxnSpPr>
          <p:nvPr/>
        </p:nvCxnSpPr>
        <p:spPr>
          <a:xfrm rot="10800000" flipH="1" flipV="1">
            <a:off x="2681168" y="4741011"/>
            <a:ext cx="7433" cy="449650"/>
          </a:xfrm>
          <a:prstGeom prst="bentConnector3">
            <a:avLst>
              <a:gd name="adj1" fmla="val -307547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6181F44-389B-473E-A288-3383D3752DC1}"/>
              </a:ext>
            </a:extLst>
          </p:cNvPr>
          <p:cNvCxnSpPr>
            <a:cxnSpLocks/>
            <a:stCxn id="17" idx="3"/>
            <a:endCxn id="6" idx="1"/>
          </p:cNvCxnSpPr>
          <p:nvPr/>
        </p:nvCxnSpPr>
        <p:spPr>
          <a:xfrm flipV="1">
            <a:off x="3865756" y="4020014"/>
            <a:ext cx="3477584" cy="117064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10B4D372-1E47-407A-B73E-2DDB3AADE9D6}"/>
              </a:ext>
            </a:extLst>
          </p:cNvPr>
          <p:cNvCxnSpPr>
            <a:cxnSpLocks/>
            <a:stCxn id="18" idx="3"/>
            <a:endCxn id="19" idx="3"/>
          </p:cNvCxnSpPr>
          <p:nvPr/>
        </p:nvCxnSpPr>
        <p:spPr>
          <a:xfrm flipH="1">
            <a:off x="8943277" y="5529262"/>
            <a:ext cx="1308649" cy="621792"/>
          </a:xfrm>
          <a:prstGeom prst="bentConnector3">
            <a:avLst>
              <a:gd name="adj1" fmla="val -1746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1642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4205E7-1D02-482F-8AE6-B2F57366C123}"/>
              </a:ext>
            </a:extLst>
          </p:cNvPr>
          <p:cNvSpPr>
            <a:spLocks noGrp="1"/>
          </p:cNvSpPr>
          <p:nvPr>
            <p:ph type="title"/>
          </p:nvPr>
        </p:nvSpPr>
        <p:spPr/>
        <p:txBody>
          <a:bodyPr/>
          <a:lstStyle/>
          <a:p>
            <a:r>
              <a:rPr kumimoji="1" lang="ja-JP" altLang="en-US" dirty="0"/>
              <a:t>各自のロジックを追加</a:t>
            </a:r>
          </a:p>
        </p:txBody>
      </p:sp>
      <p:sp>
        <p:nvSpPr>
          <p:cNvPr id="3" name="スライド番号プレースホルダー 2">
            <a:extLst>
              <a:ext uri="{FF2B5EF4-FFF2-40B4-BE49-F238E27FC236}">
                <a16:creationId xmlns:a16="http://schemas.microsoft.com/office/drawing/2014/main" id="{E09F2289-F84B-49D4-92C1-784C0A701253}"/>
              </a:ext>
            </a:extLst>
          </p:cNvPr>
          <p:cNvSpPr>
            <a:spLocks noGrp="1"/>
          </p:cNvSpPr>
          <p:nvPr>
            <p:ph type="sldNum" sz="quarter" idx="12"/>
          </p:nvPr>
        </p:nvSpPr>
        <p:spPr/>
        <p:txBody>
          <a:bodyPr/>
          <a:lstStyle/>
          <a:p>
            <a:fld id="{6F84F5BE-853B-463E-BD2A-CF66A7E28F35}" type="slidenum">
              <a:rPr kumimoji="1" lang="ja-JP" altLang="en-US" smtClean="0"/>
              <a:t>161</a:t>
            </a:fld>
            <a:endParaRPr kumimoji="1" lang="ja-JP" altLang="en-US"/>
          </a:p>
        </p:txBody>
      </p:sp>
      <p:pic>
        <p:nvPicPr>
          <p:cNvPr id="4" name="図 3">
            <a:extLst>
              <a:ext uri="{FF2B5EF4-FFF2-40B4-BE49-F238E27FC236}">
                <a16:creationId xmlns:a16="http://schemas.microsoft.com/office/drawing/2014/main" id="{21E1F7D1-9FB5-46D0-919A-EBEE7BC9847C}"/>
              </a:ext>
            </a:extLst>
          </p:cNvPr>
          <p:cNvPicPr>
            <a:picLocks noChangeAspect="1"/>
          </p:cNvPicPr>
          <p:nvPr/>
        </p:nvPicPr>
        <p:blipFill>
          <a:blip r:embed="rId2"/>
          <a:stretch>
            <a:fillRect/>
          </a:stretch>
        </p:blipFill>
        <p:spPr>
          <a:xfrm>
            <a:off x="966439" y="2037575"/>
            <a:ext cx="9372679" cy="4811157"/>
          </a:xfrm>
          <a:prstGeom prst="rect">
            <a:avLst/>
          </a:prstGeom>
          <a:ln>
            <a:noFill/>
          </a:ln>
          <a:effectLst>
            <a:outerShdw blurRad="292100" dist="139700" dir="2700000" algn="tl" rotWithShape="0">
              <a:srgbClr val="333333">
                <a:alpha val="65000"/>
              </a:srgbClr>
            </a:outerShdw>
          </a:effectLst>
        </p:spPr>
      </p:pic>
      <p:sp>
        <p:nvSpPr>
          <p:cNvPr id="5" name="四角形: 角を丸くする 4">
            <a:extLst>
              <a:ext uri="{FF2B5EF4-FFF2-40B4-BE49-F238E27FC236}">
                <a16:creationId xmlns:a16="http://schemas.microsoft.com/office/drawing/2014/main" id="{B0A2892A-DF42-48A1-860A-83E622BA73D6}"/>
              </a:ext>
            </a:extLst>
          </p:cNvPr>
          <p:cNvSpPr/>
          <p:nvPr/>
        </p:nvSpPr>
        <p:spPr>
          <a:xfrm>
            <a:off x="3453135" y="2697912"/>
            <a:ext cx="6568093" cy="13171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08FF2EB-173D-411C-9341-B536E8C59E09}"/>
              </a:ext>
            </a:extLst>
          </p:cNvPr>
          <p:cNvSpPr txBox="1"/>
          <p:nvPr/>
        </p:nvSpPr>
        <p:spPr>
          <a:xfrm>
            <a:off x="395570" y="1091408"/>
            <a:ext cx="7834196" cy="830997"/>
          </a:xfrm>
          <a:prstGeom prst="rect">
            <a:avLst/>
          </a:prstGeom>
          <a:noFill/>
        </p:spPr>
        <p:txBody>
          <a:bodyPr wrap="none" rtlCol="0">
            <a:spAutoFit/>
          </a:bodyPr>
          <a:lstStyle/>
          <a:p>
            <a:pPr marL="342900" indent="-342900">
              <a:buAutoNum type="arabicPeriod"/>
            </a:pPr>
            <a:r>
              <a:rPr kumimoji="1" lang="ja-JP" altLang="en-US" sz="1600" dirty="0"/>
              <a:t>ロジックを編集</a:t>
            </a:r>
            <a:endParaRPr kumimoji="1" lang="en-US" altLang="ja-JP" sz="1600" dirty="0"/>
          </a:p>
          <a:p>
            <a:pPr marL="342900" indent="-342900">
              <a:buAutoNum type="arabicPeriod"/>
            </a:pPr>
            <a:r>
              <a:rPr lang="ja-JP" altLang="en-US" sz="1600" dirty="0"/>
              <a:t>“保存”をクリックして、</a:t>
            </a:r>
            <a:r>
              <a:rPr lang="en-US" altLang="ja-JP" sz="1600" dirty="0"/>
              <a:t>IoT</a:t>
            </a:r>
            <a:r>
              <a:rPr lang="ja-JP" altLang="en-US" sz="1600" dirty="0"/>
              <a:t> </a:t>
            </a:r>
            <a:r>
              <a:rPr lang="en-US" altLang="ja-JP" sz="1600" dirty="0"/>
              <a:t>Hub</a:t>
            </a:r>
            <a:r>
              <a:rPr lang="ja-JP" altLang="en-US" sz="1600" dirty="0"/>
              <a:t>からのメッセージ待ち</a:t>
            </a:r>
            <a:endParaRPr lang="en-US" altLang="ja-JP" sz="1600" dirty="0"/>
          </a:p>
          <a:p>
            <a:r>
              <a:rPr kumimoji="1" lang="en-US" altLang="ja-JP" sz="1600" dirty="0"/>
              <a:t>※</a:t>
            </a:r>
            <a:r>
              <a:rPr kumimoji="1" lang="ja-JP" altLang="en-US" sz="1600" dirty="0"/>
              <a:t>メッセージが来ないときは、</a:t>
            </a:r>
            <a:r>
              <a:rPr kumimoji="1" lang="en-US" altLang="ja-JP" sz="1600" dirty="0"/>
              <a:t>Custom</a:t>
            </a:r>
            <a:r>
              <a:rPr kumimoji="1" lang="ja-JP" altLang="en-US" sz="1600" dirty="0"/>
              <a:t> </a:t>
            </a:r>
            <a:r>
              <a:rPr kumimoji="1" lang="en-US" altLang="ja-JP" sz="1600" dirty="0"/>
              <a:t>endpoint</a:t>
            </a:r>
            <a:r>
              <a:rPr kumimoji="1" lang="ja-JP" altLang="en-US" sz="1600" dirty="0"/>
              <a:t>にデータがとられていなかチェック</a:t>
            </a:r>
          </a:p>
        </p:txBody>
      </p:sp>
      <p:sp>
        <p:nvSpPr>
          <p:cNvPr id="7" name="正方形/長方形 6">
            <a:extLst>
              <a:ext uri="{FF2B5EF4-FFF2-40B4-BE49-F238E27FC236}">
                <a16:creationId xmlns:a16="http://schemas.microsoft.com/office/drawing/2014/main" id="{7BAFCAAB-2E8B-4ADC-B104-A1E47F766779}"/>
              </a:ext>
            </a:extLst>
          </p:cNvPr>
          <p:cNvSpPr/>
          <p:nvPr/>
        </p:nvSpPr>
        <p:spPr>
          <a:xfrm>
            <a:off x="3256155" y="4119987"/>
            <a:ext cx="7783551" cy="584775"/>
          </a:xfrm>
          <a:prstGeom prst="rect">
            <a:avLst/>
          </a:prstGeom>
        </p:spPr>
        <p:txBody>
          <a:bodyPr wrap="square">
            <a:spAutoFit/>
          </a:bodyPr>
          <a:lstStyle/>
          <a:p>
            <a:r>
              <a:rPr lang="ja-JP" altLang="en-US" sz="1600" dirty="0"/>
              <a:t>参考</a:t>
            </a:r>
            <a:endParaRPr lang="en-US" altLang="ja-JP" sz="1600" dirty="0"/>
          </a:p>
          <a:p>
            <a:r>
              <a:rPr lang="ja-JP" altLang="en-US" sz="1600" dirty="0">
                <a:hlinkClick r:id="rId3"/>
              </a:rPr>
              <a:t>https://docs.microsoft.com/ja-jp/azure/azure-functions/functions-overview</a:t>
            </a:r>
            <a:r>
              <a:rPr lang="ja-JP" altLang="en-US" sz="1600" dirty="0"/>
              <a:t> </a:t>
            </a:r>
          </a:p>
        </p:txBody>
      </p:sp>
    </p:spTree>
    <p:extLst>
      <p:ext uri="{BB962C8B-B14F-4D97-AF65-F5344CB8AC3E}">
        <p14:creationId xmlns:p14="http://schemas.microsoft.com/office/powerpoint/2010/main" val="2096700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2BF805F4-47F2-44A6-88BE-AB336A48FC4B}"/>
              </a:ext>
            </a:extLst>
          </p:cNvPr>
          <p:cNvPicPr>
            <a:picLocks noChangeAspect="1"/>
          </p:cNvPicPr>
          <p:nvPr/>
        </p:nvPicPr>
        <p:blipFill>
          <a:blip r:embed="rId3"/>
          <a:stretch>
            <a:fillRect/>
          </a:stretch>
        </p:blipFill>
        <p:spPr>
          <a:xfrm>
            <a:off x="2158850" y="643467"/>
            <a:ext cx="7874299" cy="5571066"/>
          </a:xfrm>
          <a:prstGeom prst="rect">
            <a:avLst/>
          </a:prstGeom>
        </p:spPr>
      </p:pic>
      <p:sp>
        <p:nvSpPr>
          <p:cNvPr id="2" name="Slide Number Placeholder 1">
            <a:extLst>
              <a:ext uri="{FF2B5EF4-FFF2-40B4-BE49-F238E27FC236}">
                <a16:creationId xmlns:a16="http://schemas.microsoft.com/office/drawing/2014/main" id="{39F62DFD-145C-42D8-B905-33EC901BDEFC}"/>
              </a:ext>
            </a:extLst>
          </p:cNvPr>
          <p:cNvSpPr>
            <a:spLocks noGrp="1"/>
          </p:cNvSpPr>
          <p:nvPr>
            <p:ph type="sldNum" sz="quarter" idx="12"/>
          </p:nvPr>
        </p:nvSpPr>
        <p:spPr>
          <a:xfrm>
            <a:off x="8610600" y="6356350"/>
            <a:ext cx="2743200" cy="365125"/>
          </a:xfrm>
        </p:spPr>
        <p:txBody>
          <a:bodyPr>
            <a:normAutofit/>
          </a:bodyPr>
          <a:lstStyle/>
          <a:p>
            <a:pPr>
              <a:spcAft>
                <a:spcPts val="600"/>
              </a:spcAft>
            </a:pPr>
            <a:fld id="{6F84F5BE-853B-463E-BD2A-CF66A7E28F35}" type="slidenum">
              <a:rPr kumimoji="1" lang="ja-JP" altLang="en-US" smtClean="0"/>
              <a:pPr>
                <a:spcAft>
                  <a:spcPts val="600"/>
                </a:spcAft>
              </a:pPr>
              <a:t>162</a:t>
            </a:fld>
            <a:endParaRPr kumimoji="1" lang="ja-JP" altLang="en-US"/>
          </a:p>
        </p:txBody>
      </p:sp>
      <p:sp>
        <p:nvSpPr>
          <p:cNvPr id="5" name="TextBox 4">
            <a:extLst>
              <a:ext uri="{FF2B5EF4-FFF2-40B4-BE49-F238E27FC236}">
                <a16:creationId xmlns:a16="http://schemas.microsoft.com/office/drawing/2014/main" id="{1645B44E-FD9B-414F-909B-EB5DAE697F96}"/>
              </a:ext>
            </a:extLst>
          </p:cNvPr>
          <p:cNvSpPr txBox="1"/>
          <p:nvPr/>
        </p:nvSpPr>
        <p:spPr>
          <a:xfrm>
            <a:off x="4448662" y="2822778"/>
            <a:ext cx="3531192"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a:latin typeface="Arial Black"/>
                <a:cs typeface="Segoe UI Light"/>
              </a:rPr>
              <a:t>Goal！</a:t>
            </a:r>
          </a:p>
        </p:txBody>
      </p:sp>
      <p:sp>
        <p:nvSpPr>
          <p:cNvPr id="13" name="TextBox 12">
            <a:extLst>
              <a:ext uri="{FF2B5EF4-FFF2-40B4-BE49-F238E27FC236}">
                <a16:creationId xmlns:a16="http://schemas.microsoft.com/office/drawing/2014/main" id="{113BD3E9-4477-4EB0-A6EA-D8642EA09453}"/>
              </a:ext>
            </a:extLst>
          </p:cNvPr>
          <p:cNvSpPr txBox="1"/>
          <p:nvPr/>
        </p:nvSpPr>
        <p:spPr>
          <a:xfrm>
            <a:off x="164670" y="6330176"/>
            <a:ext cx="1155929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 2018 Microsoft Corporation. All rights reserved. </a:t>
            </a:r>
          </a:p>
          <a:p>
            <a:r>
              <a:rPr lang="ja-JP" altLang="en-US" sz="1200">
                <a:cs typeface="Segoe UI Light"/>
              </a:rPr>
              <a:t>本情報の内容（添付文書、リンク先などを含む）は、作成日時点でのものであり、予告なく変更される場合があります</a:t>
            </a:r>
            <a:r>
              <a:rPr lang="en-US" sz="1200">
                <a:cs typeface="Segoe UI Light"/>
              </a:rPr>
              <a:t>。</a:t>
            </a:r>
            <a:endParaRPr lang="en-US" sz="1200"/>
          </a:p>
        </p:txBody>
      </p:sp>
    </p:spTree>
    <p:extLst>
      <p:ext uri="{BB962C8B-B14F-4D97-AF65-F5344CB8AC3E}">
        <p14:creationId xmlns:p14="http://schemas.microsoft.com/office/powerpoint/2010/main" val="112775201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36B9FF-DD33-4A80-BA1F-EC8B03055BB9}"/>
              </a:ext>
            </a:extLst>
          </p:cNvPr>
          <p:cNvSpPr>
            <a:spLocks noGrp="1"/>
          </p:cNvSpPr>
          <p:nvPr>
            <p:ph type="title"/>
          </p:nvPr>
        </p:nvSpPr>
        <p:spPr/>
        <p:txBody>
          <a:bodyPr/>
          <a:lstStyle/>
          <a:p>
            <a:r>
              <a:rPr kumimoji="1" lang="en-US" altLang="ja-JP" dirty="0"/>
              <a:t>IoT</a:t>
            </a:r>
            <a:r>
              <a:rPr kumimoji="1" lang="ja-JP" altLang="en-US" dirty="0"/>
              <a:t> </a:t>
            </a:r>
            <a:r>
              <a:rPr kumimoji="1" lang="en-US" altLang="ja-JP" dirty="0"/>
              <a:t>Hub</a:t>
            </a:r>
            <a:r>
              <a:rPr kumimoji="1" lang="ja-JP" altLang="en-US" dirty="0"/>
              <a:t>完成</a:t>
            </a:r>
          </a:p>
        </p:txBody>
      </p:sp>
      <p:sp>
        <p:nvSpPr>
          <p:cNvPr id="4" name="スライド番号プレースホルダー 3">
            <a:extLst>
              <a:ext uri="{FF2B5EF4-FFF2-40B4-BE49-F238E27FC236}">
                <a16:creationId xmlns:a16="http://schemas.microsoft.com/office/drawing/2014/main" id="{DA0FC654-0482-4E46-908A-E6B4588A212A}"/>
              </a:ext>
            </a:extLst>
          </p:cNvPr>
          <p:cNvSpPr>
            <a:spLocks noGrp="1"/>
          </p:cNvSpPr>
          <p:nvPr>
            <p:ph type="sldNum" sz="quarter" idx="12"/>
          </p:nvPr>
        </p:nvSpPr>
        <p:spPr/>
        <p:txBody>
          <a:bodyPr/>
          <a:lstStyle/>
          <a:p>
            <a:fld id="{6F84F5BE-853B-463E-BD2A-CF66A7E28F35}" type="slidenum">
              <a:rPr kumimoji="1" lang="ja-JP" altLang="en-US" smtClean="0"/>
              <a:t>17</a:t>
            </a:fld>
            <a:endParaRPr kumimoji="1" lang="ja-JP" altLang="en-US"/>
          </a:p>
        </p:txBody>
      </p:sp>
      <p:pic>
        <p:nvPicPr>
          <p:cNvPr id="5" name="図 4">
            <a:extLst>
              <a:ext uri="{FF2B5EF4-FFF2-40B4-BE49-F238E27FC236}">
                <a16:creationId xmlns:a16="http://schemas.microsoft.com/office/drawing/2014/main" id="{107623CD-4EB8-42E2-BD5B-F5414C0434F1}"/>
              </a:ext>
            </a:extLst>
          </p:cNvPr>
          <p:cNvPicPr>
            <a:picLocks noChangeAspect="1"/>
          </p:cNvPicPr>
          <p:nvPr/>
        </p:nvPicPr>
        <p:blipFill rotWithShape="1">
          <a:blip r:embed="rId2"/>
          <a:srcRect t="16780" r="5501" b="9686"/>
          <a:stretch/>
        </p:blipFill>
        <p:spPr>
          <a:xfrm>
            <a:off x="793839" y="2118049"/>
            <a:ext cx="8014259" cy="3508310"/>
          </a:xfrm>
          <a:prstGeom prst="rect">
            <a:avLst/>
          </a:prstGeom>
        </p:spPr>
      </p:pic>
      <p:cxnSp>
        <p:nvCxnSpPr>
          <p:cNvPr id="8" name="コネクタ: カギ線 7">
            <a:extLst>
              <a:ext uri="{FF2B5EF4-FFF2-40B4-BE49-F238E27FC236}">
                <a16:creationId xmlns:a16="http://schemas.microsoft.com/office/drawing/2014/main" id="{DD6CD3F1-2D59-4041-947C-BEDA455EB784}"/>
              </a:ext>
            </a:extLst>
          </p:cNvPr>
          <p:cNvCxnSpPr>
            <a:cxnSpLocks/>
            <a:stCxn id="9" idx="2"/>
            <a:endCxn id="10" idx="1"/>
          </p:cNvCxnSpPr>
          <p:nvPr/>
        </p:nvCxnSpPr>
        <p:spPr>
          <a:xfrm rot="16200000" flipH="1">
            <a:off x="7568518" y="3256790"/>
            <a:ext cx="624166" cy="492723"/>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98690CA9-4AA4-4A14-9357-4C2B21B0ABDA}"/>
              </a:ext>
            </a:extLst>
          </p:cNvPr>
          <p:cNvSpPr/>
          <p:nvPr/>
        </p:nvSpPr>
        <p:spPr>
          <a:xfrm>
            <a:off x="7048211" y="2650442"/>
            <a:ext cx="1172058" cy="5406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B2C12CED-B274-4B1F-A6C9-67E9417142E8}"/>
              </a:ext>
            </a:extLst>
          </p:cNvPr>
          <p:cNvSpPr txBox="1"/>
          <p:nvPr/>
        </p:nvSpPr>
        <p:spPr>
          <a:xfrm>
            <a:off x="8126963" y="3492069"/>
            <a:ext cx="3496470" cy="646331"/>
          </a:xfrm>
          <a:prstGeom prst="rect">
            <a:avLst/>
          </a:prstGeom>
          <a:noFill/>
        </p:spPr>
        <p:txBody>
          <a:bodyPr wrap="none" rtlCol="0">
            <a:spAutoFit/>
          </a:bodyPr>
          <a:lstStyle/>
          <a:p>
            <a:r>
              <a:rPr kumimoji="1" lang="en-US" altLang="ja-JP" dirty="0"/>
              <a:t>IoT</a:t>
            </a:r>
            <a:r>
              <a:rPr kumimoji="1" lang="ja-JP" altLang="en-US" dirty="0"/>
              <a:t> </a:t>
            </a:r>
            <a:r>
              <a:rPr kumimoji="1" lang="en-US" altLang="ja-JP" dirty="0"/>
              <a:t>Hub</a:t>
            </a:r>
            <a:r>
              <a:rPr kumimoji="1" lang="ja-JP" altLang="en-US" dirty="0"/>
              <a:t>のタイルをクリックして</a:t>
            </a:r>
            <a:endParaRPr kumimoji="1" lang="en-US" altLang="ja-JP" dirty="0"/>
          </a:p>
          <a:p>
            <a:r>
              <a:rPr kumimoji="1" lang="ja-JP" altLang="en-US" dirty="0"/>
              <a:t>設定開始</a:t>
            </a:r>
          </a:p>
        </p:txBody>
      </p:sp>
    </p:spTree>
    <p:extLst>
      <p:ext uri="{BB962C8B-B14F-4D97-AF65-F5344CB8AC3E}">
        <p14:creationId xmlns:p14="http://schemas.microsoft.com/office/powerpoint/2010/main" val="3522176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18</a:t>
            </a:fld>
            <a:endParaRPr kumimoji="1" lang="ja-JP" altLang="en-US"/>
          </a:p>
        </p:txBody>
      </p:sp>
      <p:grpSp>
        <p:nvGrpSpPr>
          <p:cNvPr id="13" name="グループ化 12"/>
          <p:cNvGrpSpPr/>
          <p:nvPr/>
        </p:nvGrpSpPr>
        <p:grpSpPr>
          <a:xfrm>
            <a:off x="347565" y="1015979"/>
            <a:ext cx="11458470" cy="5373958"/>
            <a:chOff x="347565" y="1015979"/>
            <a:chExt cx="11458470" cy="5373958"/>
          </a:xfrm>
        </p:grpSpPr>
        <p:pic>
          <p:nvPicPr>
            <p:cNvPr id="6" name="図 5"/>
            <p:cNvPicPr>
              <a:picLocks noChangeAspect="1"/>
            </p:cNvPicPr>
            <p:nvPr/>
          </p:nvPicPr>
          <p:blipFill>
            <a:blip r:embed="rId2"/>
            <a:stretch>
              <a:fillRect/>
            </a:stretch>
          </p:blipFill>
          <p:spPr>
            <a:xfrm>
              <a:off x="347565" y="1015980"/>
              <a:ext cx="11458470" cy="5373957"/>
            </a:xfrm>
            <a:prstGeom prst="rect">
              <a:avLst/>
            </a:prstGeom>
          </p:spPr>
        </p:pic>
        <p:grpSp>
          <p:nvGrpSpPr>
            <p:cNvPr id="10" name="グループ化 9"/>
            <p:cNvGrpSpPr/>
            <p:nvPr/>
          </p:nvGrpSpPr>
          <p:grpSpPr>
            <a:xfrm>
              <a:off x="347565" y="1015979"/>
              <a:ext cx="1471186" cy="639541"/>
              <a:chOff x="347565" y="1015979"/>
              <a:chExt cx="1471186" cy="639541"/>
            </a:xfrm>
          </p:grpSpPr>
          <p:sp>
            <p:nvSpPr>
              <p:cNvPr id="8" name="角丸四角形 7"/>
              <p:cNvSpPr/>
              <p:nvPr/>
            </p:nvSpPr>
            <p:spPr>
              <a:xfrm>
                <a:off x="347565" y="1015979"/>
                <a:ext cx="1019011" cy="2702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366576" y="1286188"/>
                <a:ext cx="452175" cy="369332"/>
              </a:xfrm>
              <a:prstGeom prst="rect">
                <a:avLst/>
              </a:prstGeom>
              <a:solidFill>
                <a:schemeClr val="bg1"/>
              </a:solidFill>
            </p:spPr>
            <p:txBody>
              <a:bodyPr wrap="square" rtlCol="0">
                <a:spAutoFit/>
              </a:bodyPr>
              <a:lstStyle/>
              <a:p>
                <a:r>
                  <a:rPr kumimoji="1" lang="ja-JP" altLang="en-US" dirty="0"/>
                  <a:t>１</a:t>
                </a:r>
              </a:p>
            </p:txBody>
          </p:sp>
        </p:grpSp>
        <p:grpSp>
          <p:nvGrpSpPr>
            <p:cNvPr id="12" name="グループ化 11"/>
            <p:cNvGrpSpPr/>
            <p:nvPr/>
          </p:nvGrpSpPr>
          <p:grpSpPr>
            <a:xfrm>
              <a:off x="3878664" y="3004457"/>
              <a:ext cx="1356526" cy="590396"/>
              <a:chOff x="3878664" y="3004457"/>
              <a:chExt cx="1356526" cy="590396"/>
            </a:xfrm>
          </p:grpSpPr>
          <p:sp>
            <p:nvSpPr>
              <p:cNvPr id="7" name="角丸四角形 6"/>
              <p:cNvSpPr/>
              <p:nvPr/>
            </p:nvSpPr>
            <p:spPr>
              <a:xfrm>
                <a:off x="3878664" y="3004457"/>
                <a:ext cx="904351" cy="22106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783015" y="3225521"/>
                <a:ext cx="452175" cy="369332"/>
              </a:xfrm>
              <a:prstGeom prst="rect">
                <a:avLst/>
              </a:prstGeom>
              <a:solidFill>
                <a:schemeClr val="bg1"/>
              </a:solidFill>
            </p:spPr>
            <p:txBody>
              <a:bodyPr wrap="square" rtlCol="0">
                <a:spAutoFit/>
              </a:bodyPr>
              <a:lstStyle/>
              <a:p>
                <a:r>
                  <a:rPr kumimoji="1" lang="ja-JP" altLang="en-US" dirty="0"/>
                  <a:t>２</a:t>
                </a:r>
              </a:p>
            </p:txBody>
          </p:sp>
        </p:grpSp>
      </p:grpSp>
    </p:spTree>
    <p:extLst>
      <p:ext uri="{BB962C8B-B14F-4D97-AF65-F5344CB8AC3E}">
        <p14:creationId xmlns:p14="http://schemas.microsoft.com/office/powerpoint/2010/main" val="199741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19</a:t>
            </a:fld>
            <a:endParaRPr kumimoji="1" lang="ja-JP" altLang="en-US"/>
          </a:p>
        </p:txBody>
      </p:sp>
      <p:grpSp>
        <p:nvGrpSpPr>
          <p:cNvPr id="8" name="グループ化 7"/>
          <p:cNvGrpSpPr/>
          <p:nvPr/>
        </p:nvGrpSpPr>
        <p:grpSpPr>
          <a:xfrm>
            <a:off x="558580" y="1112070"/>
            <a:ext cx="11036440" cy="5181778"/>
            <a:chOff x="558580" y="1112070"/>
            <a:chExt cx="11036440" cy="5181778"/>
          </a:xfrm>
        </p:grpSpPr>
        <p:pic>
          <p:nvPicPr>
            <p:cNvPr id="5" name="図 4"/>
            <p:cNvPicPr>
              <a:picLocks noChangeAspect="1"/>
            </p:cNvPicPr>
            <p:nvPr/>
          </p:nvPicPr>
          <p:blipFill>
            <a:blip r:embed="rId2"/>
            <a:stretch>
              <a:fillRect/>
            </a:stretch>
          </p:blipFill>
          <p:spPr>
            <a:xfrm>
              <a:off x="558580" y="1112070"/>
              <a:ext cx="11036440" cy="5181778"/>
            </a:xfrm>
            <a:prstGeom prst="rect">
              <a:avLst/>
            </a:prstGeom>
          </p:spPr>
        </p:pic>
        <p:sp>
          <p:nvSpPr>
            <p:cNvPr id="6" name="角丸四角形 5"/>
            <p:cNvSpPr/>
            <p:nvPr/>
          </p:nvSpPr>
          <p:spPr>
            <a:xfrm>
              <a:off x="2532185" y="2059912"/>
              <a:ext cx="462223" cy="22106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994408" y="2280976"/>
              <a:ext cx="452175" cy="369332"/>
            </a:xfrm>
            <a:prstGeom prst="rect">
              <a:avLst/>
            </a:prstGeom>
            <a:solidFill>
              <a:schemeClr val="bg1"/>
            </a:solidFill>
          </p:spPr>
          <p:txBody>
            <a:bodyPr wrap="square" rtlCol="0">
              <a:spAutoFit/>
            </a:bodyPr>
            <a:lstStyle/>
            <a:p>
              <a:r>
                <a:rPr kumimoji="1" lang="ja-JP" altLang="en-US" dirty="0"/>
                <a:t>３</a:t>
              </a:r>
            </a:p>
          </p:txBody>
        </p:sp>
        <p:sp>
          <p:nvSpPr>
            <p:cNvPr id="9" name="角丸四角形 8"/>
            <p:cNvSpPr/>
            <p:nvPr/>
          </p:nvSpPr>
          <p:spPr>
            <a:xfrm>
              <a:off x="2381459" y="3228818"/>
              <a:ext cx="653143" cy="21776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034602" y="3446585"/>
              <a:ext cx="452175" cy="369332"/>
            </a:xfrm>
            <a:prstGeom prst="rect">
              <a:avLst/>
            </a:prstGeom>
            <a:solidFill>
              <a:schemeClr val="bg1"/>
            </a:solidFill>
          </p:spPr>
          <p:txBody>
            <a:bodyPr wrap="square" rtlCol="0">
              <a:spAutoFit/>
            </a:bodyPr>
            <a:lstStyle/>
            <a:p>
              <a:r>
                <a:rPr kumimoji="1" lang="ja-JP" altLang="en-US" dirty="0"/>
                <a:t>４</a:t>
              </a:r>
            </a:p>
          </p:txBody>
        </p:sp>
      </p:grpSp>
    </p:spTree>
    <p:extLst>
      <p:ext uri="{BB962C8B-B14F-4D97-AF65-F5344CB8AC3E}">
        <p14:creationId xmlns:p14="http://schemas.microsoft.com/office/powerpoint/2010/main" val="3967117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作業用ダッシュボードの作成</a:t>
            </a:r>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2</a:t>
            </a:fld>
            <a:endParaRPr kumimoji="1" lang="ja-JP" altLang="en-US"/>
          </a:p>
        </p:txBody>
      </p:sp>
      <p:pic>
        <p:nvPicPr>
          <p:cNvPr id="5" name="図 4"/>
          <p:cNvPicPr>
            <a:picLocks noChangeAspect="1"/>
          </p:cNvPicPr>
          <p:nvPr/>
        </p:nvPicPr>
        <p:blipFill>
          <a:blip r:embed="rId3"/>
          <a:stretch>
            <a:fillRect/>
          </a:stretch>
        </p:blipFill>
        <p:spPr>
          <a:xfrm>
            <a:off x="111414" y="1645095"/>
            <a:ext cx="6704933" cy="3375446"/>
          </a:xfrm>
          <a:prstGeom prst="rect">
            <a:avLst/>
          </a:prstGeom>
        </p:spPr>
      </p:pic>
      <p:sp>
        <p:nvSpPr>
          <p:cNvPr id="6" name="テキスト ボックス 5"/>
          <p:cNvSpPr txBox="1"/>
          <p:nvPr/>
        </p:nvSpPr>
        <p:spPr>
          <a:xfrm>
            <a:off x="1650677" y="3465441"/>
            <a:ext cx="4628190" cy="1200329"/>
          </a:xfrm>
          <a:prstGeom prst="rect">
            <a:avLst/>
          </a:prstGeom>
          <a:noFill/>
        </p:spPr>
        <p:txBody>
          <a:bodyPr wrap="none" rtlCol="0">
            <a:spAutoFit/>
          </a:bodyPr>
          <a:lstStyle/>
          <a:p>
            <a:r>
              <a:rPr kumimoji="1" lang="ja-JP" altLang="en-US" dirty="0">
                <a:effectLst>
                  <a:outerShdw blurRad="38100" dist="38100" dir="2700000" algn="tl">
                    <a:srgbClr val="000000">
                      <a:alpha val="43137"/>
                    </a:srgbClr>
                  </a:outerShdw>
                </a:effectLst>
              </a:rPr>
              <a:t>作成していくサービスは、</a:t>
            </a:r>
            <a:endParaRPr kumimoji="1" lang="en-US" altLang="ja-JP" dirty="0">
              <a:effectLst>
                <a:outerShdw blurRad="38100" dist="38100" dir="2700000" algn="tl">
                  <a:srgbClr val="000000">
                    <a:alpha val="43137"/>
                  </a:srgbClr>
                </a:outerShdw>
              </a:effectLst>
            </a:endParaRPr>
          </a:p>
          <a:p>
            <a:r>
              <a:rPr lang="ja-JP" altLang="en-US" dirty="0">
                <a:effectLst>
                  <a:outerShdw blurRad="38100" dist="38100" dir="2700000" algn="tl">
                    <a:srgbClr val="000000">
                      <a:alpha val="43137"/>
                    </a:srgbClr>
                  </a:outerShdw>
                </a:effectLst>
              </a:rPr>
              <a:t>この場所にタイルとして表示される</a:t>
            </a:r>
            <a:endParaRPr lang="en-US" altLang="ja-JP"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kumimoji="1" lang="ja-JP" altLang="en-US" dirty="0">
                <a:effectLst>
                  <a:outerShdw blurRad="38100" dist="38100" dir="2700000" algn="tl">
                    <a:srgbClr val="000000">
                      <a:alpha val="43137"/>
                    </a:srgbClr>
                  </a:outerShdw>
                </a:effectLst>
              </a:rPr>
              <a:t>作業単位をダッシュボードで分割・整理</a:t>
            </a:r>
            <a:endParaRPr kumimoji="1" lang="en-US" altLang="ja-JP"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kumimoji="1" lang="ja-JP" altLang="en-US" dirty="0">
                <a:effectLst>
                  <a:outerShdw blurRad="38100" dist="38100" dir="2700000" algn="tl">
                    <a:srgbClr val="000000">
                      <a:alpha val="43137"/>
                    </a:srgbClr>
                  </a:outerShdw>
                </a:effectLst>
              </a:rPr>
              <a:t>共有でチーム作業が可能</a:t>
            </a:r>
          </a:p>
        </p:txBody>
      </p:sp>
      <p:sp>
        <p:nvSpPr>
          <p:cNvPr id="7" name="角丸四角形 6"/>
          <p:cNvSpPr/>
          <p:nvPr/>
        </p:nvSpPr>
        <p:spPr>
          <a:xfrm>
            <a:off x="3054511" y="1895901"/>
            <a:ext cx="910261" cy="373958"/>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8" name="カギ線コネクタ 7"/>
          <p:cNvCxnSpPr>
            <a:stCxn id="7" idx="2"/>
            <a:endCxn id="9" idx="1"/>
          </p:cNvCxnSpPr>
          <p:nvPr/>
        </p:nvCxnSpPr>
        <p:spPr>
          <a:xfrm rot="16200000" flipH="1">
            <a:off x="4767421" y="1012079"/>
            <a:ext cx="949494" cy="3465053"/>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9" name="図 8"/>
          <p:cNvPicPr>
            <a:picLocks noChangeAspect="1"/>
          </p:cNvPicPr>
          <p:nvPr/>
        </p:nvPicPr>
        <p:blipFill>
          <a:blip r:embed="rId4"/>
          <a:stretch>
            <a:fillRect/>
          </a:stretch>
        </p:blipFill>
        <p:spPr>
          <a:xfrm>
            <a:off x="6974695" y="2646465"/>
            <a:ext cx="4928812" cy="1145776"/>
          </a:xfrm>
          <a:prstGeom prst="rect">
            <a:avLst/>
          </a:prstGeom>
        </p:spPr>
      </p:pic>
      <p:sp>
        <p:nvSpPr>
          <p:cNvPr id="11" name="角丸四角形 10"/>
          <p:cNvSpPr/>
          <p:nvPr/>
        </p:nvSpPr>
        <p:spPr>
          <a:xfrm>
            <a:off x="8465803" y="2901471"/>
            <a:ext cx="1902556" cy="373958"/>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12" name="角丸四角形 11"/>
          <p:cNvSpPr/>
          <p:nvPr/>
        </p:nvSpPr>
        <p:spPr>
          <a:xfrm>
            <a:off x="10761770" y="2599054"/>
            <a:ext cx="1015030" cy="360070"/>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14" name="テキスト ボックス 13"/>
          <p:cNvSpPr txBox="1"/>
          <p:nvPr/>
        </p:nvSpPr>
        <p:spPr>
          <a:xfrm>
            <a:off x="6974695" y="1652539"/>
            <a:ext cx="5009705" cy="646331"/>
          </a:xfrm>
          <a:prstGeom prst="rect">
            <a:avLst/>
          </a:prstGeom>
          <a:noFill/>
        </p:spPr>
        <p:txBody>
          <a:bodyPr wrap="none" rtlCol="0">
            <a:spAutoFit/>
          </a:bodyPr>
          <a:lstStyle/>
          <a:p>
            <a:r>
              <a:rPr lang="ja-JP" altLang="en-US" dirty="0"/>
              <a:t>“</a:t>
            </a:r>
            <a:r>
              <a:rPr lang="en-US" altLang="ja-JP" dirty="0"/>
              <a:t>+</a:t>
            </a:r>
            <a:r>
              <a:rPr lang="ja-JP" altLang="en-US" dirty="0"/>
              <a:t>新しいダッシュボード”をクリックし</a:t>
            </a:r>
            <a:endParaRPr lang="en-US" altLang="ja-JP" dirty="0"/>
          </a:p>
          <a:p>
            <a:r>
              <a:rPr kumimoji="1" lang="ja-JP" altLang="en-US" dirty="0"/>
              <a:t>名前を入力後、“カスタマイズ完了”をクリック</a:t>
            </a:r>
          </a:p>
        </p:txBody>
      </p:sp>
      <p:pic>
        <p:nvPicPr>
          <p:cNvPr id="19" name="図 18"/>
          <p:cNvPicPr>
            <a:picLocks noChangeAspect="1"/>
          </p:cNvPicPr>
          <p:nvPr/>
        </p:nvPicPr>
        <p:blipFill>
          <a:blip r:embed="rId5"/>
          <a:stretch>
            <a:fillRect/>
          </a:stretch>
        </p:blipFill>
        <p:spPr>
          <a:xfrm>
            <a:off x="6950059" y="4230990"/>
            <a:ext cx="4934044" cy="1413036"/>
          </a:xfrm>
          <a:prstGeom prst="rect">
            <a:avLst/>
          </a:prstGeom>
        </p:spPr>
      </p:pic>
      <p:sp>
        <p:nvSpPr>
          <p:cNvPr id="20" name="山形 19"/>
          <p:cNvSpPr/>
          <p:nvPr/>
        </p:nvSpPr>
        <p:spPr>
          <a:xfrm rot="5400000">
            <a:off x="9360769" y="3112859"/>
            <a:ext cx="213472" cy="1801707"/>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061439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20</a:t>
            </a:fld>
            <a:endParaRPr kumimoji="1" lang="ja-JP" altLang="en-US"/>
          </a:p>
        </p:txBody>
      </p:sp>
      <p:pic>
        <p:nvPicPr>
          <p:cNvPr id="5" name="図 4"/>
          <p:cNvPicPr>
            <a:picLocks noChangeAspect="1"/>
          </p:cNvPicPr>
          <p:nvPr/>
        </p:nvPicPr>
        <p:blipFill>
          <a:blip r:embed="rId2"/>
          <a:stretch>
            <a:fillRect/>
          </a:stretch>
        </p:blipFill>
        <p:spPr>
          <a:xfrm>
            <a:off x="322444" y="1073885"/>
            <a:ext cx="11508712" cy="5417633"/>
          </a:xfrm>
          <a:prstGeom prst="rect">
            <a:avLst/>
          </a:prstGeom>
        </p:spPr>
      </p:pic>
      <p:sp>
        <p:nvSpPr>
          <p:cNvPr id="6" name="角丸四角形 5"/>
          <p:cNvSpPr/>
          <p:nvPr/>
        </p:nvSpPr>
        <p:spPr>
          <a:xfrm>
            <a:off x="7727182" y="6229978"/>
            <a:ext cx="653143" cy="2573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380325" y="6487311"/>
            <a:ext cx="452175" cy="369332"/>
          </a:xfrm>
          <a:prstGeom prst="rect">
            <a:avLst/>
          </a:prstGeom>
          <a:solidFill>
            <a:schemeClr val="bg1"/>
          </a:solidFill>
        </p:spPr>
        <p:txBody>
          <a:bodyPr wrap="square" rtlCol="0">
            <a:spAutoFit/>
          </a:bodyPr>
          <a:lstStyle/>
          <a:p>
            <a:r>
              <a:rPr kumimoji="1" lang="ja-JP" altLang="en-US" dirty="0"/>
              <a:t>５</a:t>
            </a:r>
          </a:p>
        </p:txBody>
      </p:sp>
    </p:spTree>
    <p:extLst>
      <p:ext uri="{BB962C8B-B14F-4D97-AF65-F5344CB8AC3E}">
        <p14:creationId xmlns:p14="http://schemas.microsoft.com/office/powerpoint/2010/main" val="1012225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21</a:t>
            </a:fld>
            <a:endParaRPr kumimoji="1" lang="ja-JP" altLang="en-US"/>
          </a:p>
        </p:txBody>
      </p:sp>
      <p:pic>
        <p:nvPicPr>
          <p:cNvPr id="5" name="図 4"/>
          <p:cNvPicPr>
            <a:picLocks noChangeAspect="1"/>
          </p:cNvPicPr>
          <p:nvPr/>
        </p:nvPicPr>
        <p:blipFill>
          <a:blip r:embed="rId2"/>
          <a:stretch>
            <a:fillRect/>
          </a:stretch>
        </p:blipFill>
        <p:spPr>
          <a:xfrm>
            <a:off x="357613" y="1109104"/>
            <a:ext cx="11438374" cy="5382414"/>
          </a:xfrm>
          <a:prstGeom prst="rect">
            <a:avLst/>
          </a:prstGeom>
        </p:spPr>
      </p:pic>
      <p:sp>
        <p:nvSpPr>
          <p:cNvPr id="6" name="角丸四角形 5"/>
          <p:cNvSpPr/>
          <p:nvPr/>
        </p:nvSpPr>
        <p:spPr>
          <a:xfrm>
            <a:off x="3748036" y="3697792"/>
            <a:ext cx="3717890" cy="25733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536264" y="3651830"/>
            <a:ext cx="452175" cy="369332"/>
          </a:xfrm>
          <a:prstGeom prst="rect">
            <a:avLst/>
          </a:prstGeom>
          <a:solidFill>
            <a:schemeClr val="bg1"/>
          </a:solidFill>
        </p:spPr>
        <p:txBody>
          <a:bodyPr wrap="square" rtlCol="0">
            <a:spAutoFit/>
          </a:bodyPr>
          <a:lstStyle/>
          <a:p>
            <a:r>
              <a:rPr kumimoji="1" lang="ja-JP" altLang="en-US" dirty="0"/>
              <a:t>６</a:t>
            </a:r>
          </a:p>
        </p:txBody>
      </p:sp>
      <p:sp>
        <p:nvSpPr>
          <p:cNvPr id="8" name="角丸四角形 7"/>
          <p:cNvSpPr/>
          <p:nvPr/>
        </p:nvSpPr>
        <p:spPr>
          <a:xfrm>
            <a:off x="3748034" y="3970922"/>
            <a:ext cx="3717890" cy="25733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536263" y="3968819"/>
            <a:ext cx="452175" cy="369332"/>
          </a:xfrm>
          <a:prstGeom prst="rect">
            <a:avLst/>
          </a:prstGeom>
          <a:solidFill>
            <a:schemeClr val="bg1"/>
          </a:solidFill>
        </p:spPr>
        <p:txBody>
          <a:bodyPr wrap="square" rtlCol="0">
            <a:spAutoFit/>
          </a:bodyPr>
          <a:lstStyle/>
          <a:p>
            <a:r>
              <a:rPr kumimoji="1" lang="ja-JP" altLang="en-US" dirty="0"/>
              <a:t>７</a:t>
            </a:r>
          </a:p>
        </p:txBody>
      </p:sp>
      <p:sp>
        <p:nvSpPr>
          <p:cNvPr id="10" name="角丸四角形 9"/>
          <p:cNvSpPr/>
          <p:nvPr/>
        </p:nvSpPr>
        <p:spPr>
          <a:xfrm>
            <a:off x="2994408" y="5947522"/>
            <a:ext cx="1266093" cy="28245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314870" y="5578190"/>
            <a:ext cx="452175" cy="369332"/>
          </a:xfrm>
          <a:prstGeom prst="rect">
            <a:avLst/>
          </a:prstGeom>
          <a:solidFill>
            <a:schemeClr val="bg1"/>
          </a:solidFill>
        </p:spPr>
        <p:txBody>
          <a:bodyPr wrap="square" rtlCol="0">
            <a:spAutoFit/>
          </a:bodyPr>
          <a:lstStyle/>
          <a:p>
            <a:r>
              <a:rPr kumimoji="1" lang="ja-JP" altLang="en-US" dirty="0"/>
              <a:t>８</a:t>
            </a:r>
          </a:p>
        </p:txBody>
      </p:sp>
    </p:spTree>
    <p:extLst>
      <p:ext uri="{BB962C8B-B14F-4D97-AF65-F5344CB8AC3E}">
        <p14:creationId xmlns:p14="http://schemas.microsoft.com/office/powerpoint/2010/main" val="3035870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22</a:t>
            </a:fld>
            <a:endParaRPr kumimoji="1" lang="ja-JP" altLang="en-US"/>
          </a:p>
        </p:txBody>
      </p:sp>
      <p:grpSp>
        <p:nvGrpSpPr>
          <p:cNvPr id="12" name="グループ化 11"/>
          <p:cNvGrpSpPr/>
          <p:nvPr/>
        </p:nvGrpSpPr>
        <p:grpSpPr>
          <a:xfrm>
            <a:off x="382734" y="1025144"/>
            <a:ext cx="11388132" cy="5466373"/>
            <a:chOff x="382734" y="1025144"/>
            <a:chExt cx="11388132" cy="5466373"/>
          </a:xfrm>
        </p:grpSpPr>
        <p:pic>
          <p:nvPicPr>
            <p:cNvPr id="5" name="図 4"/>
            <p:cNvPicPr>
              <a:picLocks noChangeAspect="1"/>
            </p:cNvPicPr>
            <p:nvPr/>
          </p:nvPicPr>
          <p:blipFill>
            <a:blip r:embed="rId2"/>
            <a:stretch>
              <a:fillRect/>
            </a:stretch>
          </p:blipFill>
          <p:spPr>
            <a:xfrm>
              <a:off x="382734" y="1025144"/>
              <a:ext cx="11388132" cy="5355629"/>
            </a:xfrm>
            <a:prstGeom prst="rect">
              <a:avLst/>
            </a:prstGeom>
          </p:spPr>
        </p:pic>
        <p:grpSp>
          <p:nvGrpSpPr>
            <p:cNvPr id="11" name="グループ化 10"/>
            <p:cNvGrpSpPr/>
            <p:nvPr/>
          </p:nvGrpSpPr>
          <p:grpSpPr>
            <a:xfrm>
              <a:off x="3707842" y="2753248"/>
              <a:ext cx="4154095" cy="590396"/>
              <a:chOff x="3707842" y="2753248"/>
              <a:chExt cx="4154095" cy="590396"/>
            </a:xfrm>
          </p:grpSpPr>
          <p:sp>
            <p:nvSpPr>
              <p:cNvPr id="6" name="角丸四角形 5"/>
              <p:cNvSpPr/>
              <p:nvPr/>
            </p:nvSpPr>
            <p:spPr>
              <a:xfrm>
                <a:off x="3707842" y="2753248"/>
                <a:ext cx="3717889" cy="22106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425731" y="2974312"/>
                <a:ext cx="436206" cy="369332"/>
              </a:xfrm>
              <a:prstGeom prst="rect">
                <a:avLst/>
              </a:prstGeom>
              <a:solidFill>
                <a:schemeClr val="bg1"/>
              </a:solidFill>
            </p:spPr>
            <p:txBody>
              <a:bodyPr wrap="square" rtlCol="0">
                <a:spAutoFit/>
              </a:bodyPr>
              <a:lstStyle/>
              <a:p>
                <a:r>
                  <a:rPr kumimoji="1" lang="ja-JP" altLang="en-US" dirty="0"/>
                  <a:t>９</a:t>
                </a:r>
              </a:p>
            </p:txBody>
          </p:sp>
        </p:grpSp>
        <p:grpSp>
          <p:nvGrpSpPr>
            <p:cNvPr id="10" name="グループ化 9"/>
            <p:cNvGrpSpPr/>
            <p:nvPr/>
          </p:nvGrpSpPr>
          <p:grpSpPr>
            <a:xfrm>
              <a:off x="1989575" y="5868237"/>
              <a:ext cx="1718266" cy="623280"/>
              <a:chOff x="1989575" y="5868237"/>
              <a:chExt cx="1718266" cy="623280"/>
            </a:xfrm>
          </p:grpSpPr>
          <p:sp>
            <p:nvSpPr>
              <p:cNvPr id="8" name="角丸四角形 7"/>
              <p:cNvSpPr/>
              <p:nvPr/>
            </p:nvSpPr>
            <p:spPr>
              <a:xfrm>
                <a:off x="1989575" y="5868237"/>
                <a:ext cx="1045028" cy="27271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034602" y="6122185"/>
                <a:ext cx="673239" cy="369332"/>
              </a:xfrm>
              <a:prstGeom prst="rect">
                <a:avLst/>
              </a:prstGeom>
              <a:solidFill>
                <a:schemeClr val="bg1"/>
              </a:solidFill>
            </p:spPr>
            <p:txBody>
              <a:bodyPr wrap="square" rtlCol="0">
                <a:spAutoFit/>
              </a:bodyPr>
              <a:lstStyle/>
              <a:p>
                <a:r>
                  <a:rPr kumimoji="1" lang="ja-JP" altLang="en-US" dirty="0"/>
                  <a:t>１０</a:t>
                </a:r>
              </a:p>
            </p:txBody>
          </p:sp>
        </p:grpSp>
      </p:grpSp>
    </p:spTree>
    <p:extLst>
      <p:ext uri="{BB962C8B-B14F-4D97-AF65-F5344CB8AC3E}">
        <p14:creationId xmlns:p14="http://schemas.microsoft.com/office/powerpoint/2010/main" val="3340331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23</a:t>
            </a:fld>
            <a:endParaRPr kumimoji="1" lang="ja-JP" altLang="en-US"/>
          </a:p>
        </p:txBody>
      </p:sp>
      <p:pic>
        <p:nvPicPr>
          <p:cNvPr id="5" name="図 4"/>
          <p:cNvPicPr>
            <a:picLocks noChangeAspect="1"/>
          </p:cNvPicPr>
          <p:nvPr/>
        </p:nvPicPr>
        <p:blipFill>
          <a:blip r:embed="rId2"/>
          <a:stretch>
            <a:fillRect/>
          </a:stretch>
        </p:blipFill>
        <p:spPr>
          <a:xfrm>
            <a:off x="473169" y="1137469"/>
            <a:ext cx="11207262" cy="5273662"/>
          </a:xfrm>
          <a:prstGeom prst="rect">
            <a:avLst/>
          </a:prstGeom>
        </p:spPr>
      </p:pic>
    </p:spTree>
    <p:extLst>
      <p:ext uri="{BB962C8B-B14F-4D97-AF65-F5344CB8AC3E}">
        <p14:creationId xmlns:p14="http://schemas.microsoft.com/office/powerpoint/2010/main" val="978391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24</a:t>
            </a:fld>
            <a:endParaRPr kumimoji="1" lang="ja-JP" altLang="en-US"/>
          </a:p>
        </p:txBody>
      </p:sp>
      <p:pic>
        <p:nvPicPr>
          <p:cNvPr id="5" name="図 4"/>
          <p:cNvPicPr>
            <a:picLocks noChangeAspect="1"/>
          </p:cNvPicPr>
          <p:nvPr/>
        </p:nvPicPr>
        <p:blipFill>
          <a:blip r:embed="rId2"/>
          <a:stretch>
            <a:fillRect/>
          </a:stretch>
        </p:blipFill>
        <p:spPr>
          <a:xfrm>
            <a:off x="322444" y="1088001"/>
            <a:ext cx="11508712" cy="5403517"/>
          </a:xfrm>
          <a:prstGeom prst="rect">
            <a:avLst/>
          </a:prstGeom>
        </p:spPr>
      </p:pic>
      <p:sp>
        <p:nvSpPr>
          <p:cNvPr id="6" name="角丸四角形 5"/>
          <p:cNvSpPr/>
          <p:nvPr/>
        </p:nvSpPr>
        <p:spPr>
          <a:xfrm>
            <a:off x="3848520" y="2451797"/>
            <a:ext cx="1045028" cy="27271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893547" y="2705745"/>
            <a:ext cx="673239" cy="369332"/>
          </a:xfrm>
          <a:prstGeom prst="rect">
            <a:avLst/>
          </a:prstGeom>
          <a:solidFill>
            <a:schemeClr val="bg1"/>
          </a:solidFill>
        </p:spPr>
        <p:txBody>
          <a:bodyPr wrap="square" rtlCol="0">
            <a:spAutoFit/>
          </a:bodyPr>
          <a:lstStyle/>
          <a:p>
            <a:r>
              <a:rPr kumimoji="1" lang="ja-JP" altLang="en-US" dirty="0"/>
              <a:t>１１</a:t>
            </a:r>
          </a:p>
        </p:txBody>
      </p:sp>
    </p:spTree>
    <p:extLst>
      <p:ext uri="{BB962C8B-B14F-4D97-AF65-F5344CB8AC3E}">
        <p14:creationId xmlns:p14="http://schemas.microsoft.com/office/powerpoint/2010/main" val="3963160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25</a:t>
            </a:fld>
            <a:endParaRPr kumimoji="1" lang="ja-JP" altLang="en-US"/>
          </a:p>
        </p:txBody>
      </p:sp>
      <p:grpSp>
        <p:nvGrpSpPr>
          <p:cNvPr id="8" name="グループ化 7"/>
          <p:cNvGrpSpPr/>
          <p:nvPr/>
        </p:nvGrpSpPr>
        <p:grpSpPr>
          <a:xfrm>
            <a:off x="2562329" y="1015846"/>
            <a:ext cx="7536264" cy="5314616"/>
            <a:chOff x="2562329" y="1015846"/>
            <a:chExt cx="6992609" cy="4912241"/>
          </a:xfrm>
        </p:grpSpPr>
        <p:pic>
          <p:nvPicPr>
            <p:cNvPr id="5" name="図 4"/>
            <p:cNvPicPr>
              <a:picLocks noChangeAspect="1"/>
            </p:cNvPicPr>
            <p:nvPr/>
          </p:nvPicPr>
          <p:blipFill>
            <a:blip r:embed="rId2"/>
            <a:stretch>
              <a:fillRect/>
            </a:stretch>
          </p:blipFill>
          <p:spPr>
            <a:xfrm>
              <a:off x="2562329" y="1015846"/>
              <a:ext cx="6645310" cy="3057743"/>
            </a:xfrm>
            <a:prstGeom prst="rect">
              <a:avLst/>
            </a:prstGeom>
          </p:spPr>
        </p:pic>
        <p:pic>
          <p:nvPicPr>
            <p:cNvPr id="6" name="図 5"/>
            <p:cNvPicPr>
              <a:picLocks noChangeAspect="1"/>
            </p:cNvPicPr>
            <p:nvPr/>
          </p:nvPicPr>
          <p:blipFill>
            <a:blip r:embed="rId3"/>
            <a:stretch>
              <a:fillRect/>
            </a:stretch>
          </p:blipFill>
          <p:spPr>
            <a:xfrm>
              <a:off x="4521758" y="4073589"/>
              <a:ext cx="4545205" cy="1854498"/>
            </a:xfrm>
            <a:prstGeom prst="rect">
              <a:avLst/>
            </a:prstGeom>
          </p:spPr>
        </p:pic>
        <p:pic>
          <p:nvPicPr>
            <p:cNvPr id="7" name="図 6"/>
            <p:cNvPicPr>
              <a:picLocks noChangeAspect="1"/>
            </p:cNvPicPr>
            <p:nvPr/>
          </p:nvPicPr>
          <p:blipFill rotWithShape="1">
            <a:blip r:embed="rId4"/>
            <a:srcRect l="3253" r="55989"/>
            <a:stretch/>
          </p:blipFill>
          <p:spPr>
            <a:xfrm>
              <a:off x="7666261" y="4371033"/>
              <a:ext cx="1888677" cy="1557054"/>
            </a:xfrm>
            <a:prstGeom prst="rect">
              <a:avLst/>
            </a:prstGeom>
          </p:spPr>
        </p:pic>
      </p:grpSp>
      <p:sp>
        <p:nvSpPr>
          <p:cNvPr id="9" name="角丸四角形 8"/>
          <p:cNvSpPr/>
          <p:nvPr/>
        </p:nvSpPr>
        <p:spPr>
          <a:xfrm>
            <a:off x="2441748" y="982683"/>
            <a:ext cx="763675" cy="25394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205423" y="1236630"/>
            <a:ext cx="673239" cy="369332"/>
          </a:xfrm>
          <a:prstGeom prst="rect">
            <a:avLst/>
          </a:prstGeom>
          <a:solidFill>
            <a:schemeClr val="bg1"/>
          </a:solidFill>
        </p:spPr>
        <p:txBody>
          <a:bodyPr wrap="square" rtlCol="0">
            <a:spAutoFit/>
          </a:bodyPr>
          <a:lstStyle/>
          <a:p>
            <a:r>
              <a:rPr kumimoji="1" lang="ja-JP" altLang="en-US" dirty="0"/>
              <a:t>１２</a:t>
            </a:r>
          </a:p>
        </p:txBody>
      </p:sp>
    </p:spTree>
    <p:extLst>
      <p:ext uri="{BB962C8B-B14F-4D97-AF65-F5344CB8AC3E}">
        <p14:creationId xmlns:p14="http://schemas.microsoft.com/office/powerpoint/2010/main" val="4132795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2800" dirty="0"/>
              <a:t>リソースグループの中にリソース</a:t>
            </a:r>
            <a:r>
              <a:rPr kumimoji="1" lang="en-US" altLang="ja-JP" sz="2800" dirty="0"/>
              <a:t>(</a:t>
            </a:r>
            <a:r>
              <a:rPr kumimoji="1" lang="en-US" altLang="ja-JP" sz="2800" dirty="0" err="1"/>
              <a:t>IoTHub</a:t>
            </a:r>
            <a:r>
              <a:rPr kumimoji="1" lang="en-US" altLang="ja-JP" sz="2800" dirty="0"/>
              <a:t>)</a:t>
            </a:r>
            <a:r>
              <a:rPr kumimoji="1" lang="ja-JP" altLang="en-US" sz="2800" dirty="0"/>
              <a:t>ができたことを確認する</a:t>
            </a:r>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26</a:t>
            </a:fld>
            <a:endParaRPr kumimoji="1" lang="ja-JP" altLang="en-US"/>
          </a:p>
        </p:txBody>
      </p:sp>
      <p:pic>
        <p:nvPicPr>
          <p:cNvPr id="7" name="図 6"/>
          <p:cNvPicPr>
            <a:picLocks noChangeAspect="1"/>
          </p:cNvPicPr>
          <p:nvPr/>
        </p:nvPicPr>
        <p:blipFill>
          <a:blip r:embed="rId2"/>
          <a:stretch>
            <a:fillRect/>
          </a:stretch>
        </p:blipFill>
        <p:spPr>
          <a:xfrm>
            <a:off x="673239" y="1131861"/>
            <a:ext cx="11026391" cy="5159822"/>
          </a:xfrm>
          <a:prstGeom prst="rect">
            <a:avLst/>
          </a:prstGeom>
        </p:spPr>
      </p:pic>
    </p:spTree>
    <p:extLst>
      <p:ext uri="{BB962C8B-B14F-4D97-AF65-F5344CB8AC3E}">
        <p14:creationId xmlns:p14="http://schemas.microsoft.com/office/powerpoint/2010/main" val="271412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11C3F02C-427A-4909-AF47-AFA332A7D5FA}"/>
              </a:ext>
            </a:extLst>
          </p:cNvPr>
          <p:cNvPicPr>
            <a:picLocks noChangeAspect="1"/>
          </p:cNvPicPr>
          <p:nvPr/>
        </p:nvPicPr>
        <p:blipFill>
          <a:blip r:embed="rId2"/>
          <a:stretch>
            <a:fillRect/>
          </a:stretch>
        </p:blipFill>
        <p:spPr>
          <a:xfrm>
            <a:off x="419877" y="2361965"/>
            <a:ext cx="7074015" cy="3876306"/>
          </a:xfrm>
          <a:prstGeom prst="rect">
            <a:avLst/>
          </a:prstGeom>
          <a:ln>
            <a:noFill/>
          </a:ln>
          <a:effectLst>
            <a:outerShdw blurRad="292100" dist="139700" dir="2700000" algn="tl" rotWithShape="0">
              <a:srgbClr val="333333">
                <a:alpha val="65000"/>
              </a:srgbClr>
            </a:outerShdw>
          </a:effectLst>
        </p:spPr>
      </p:pic>
      <p:sp>
        <p:nvSpPr>
          <p:cNvPr id="2" name="タイトル 1">
            <a:extLst>
              <a:ext uri="{FF2B5EF4-FFF2-40B4-BE49-F238E27FC236}">
                <a16:creationId xmlns:a16="http://schemas.microsoft.com/office/drawing/2014/main" id="{3A6E391F-5CF8-4C69-BA98-9A724A5D5836}"/>
              </a:ext>
            </a:extLst>
          </p:cNvPr>
          <p:cNvSpPr>
            <a:spLocks noGrp="1"/>
          </p:cNvSpPr>
          <p:nvPr>
            <p:ph type="title"/>
          </p:nvPr>
        </p:nvSpPr>
        <p:spPr/>
        <p:txBody>
          <a:bodyPr/>
          <a:lstStyle/>
          <a:p>
            <a:r>
              <a:rPr kumimoji="1" lang="ja-JP" altLang="en-US" dirty="0"/>
              <a:t>デバイスの登録</a:t>
            </a:r>
          </a:p>
        </p:txBody>
      </p:sp>
      <p:sp>
        <p:nvSpPr>
          <p:cNvPr id="4" name="スライド番号プレースホルダー 3">
            <a:extLst>
              <a:ext uri="{FF2B5EF4-FFF2-40B4-BE49-F238E27FC236}">
                <a16:creationId xmlns:a16="http://schemas.microsoft.com/office/drawing/2014/main" id="{FCCEC71F-00FF-48A3-950C-5A0F13C506E8}"/>
              </a:ext>
            </a:extLst>
          </p:cNvPr>
          <p:cNvSpPr>
            <a:spLocks noGrp="1"/>
          </p:cNvSpPr>
          <p:nvPr>
            <p:ph type="sldNum" sz="quarter" idx="12"/>
          </p:nvPr>
        </p:nvSpPr>
        <p:spPr/>
        <p:txBody>
          <a:bodyPr/>
          <a:lstStyle/>
          <a:p>
            <a:fld id="{6F84F5BE-853B-463E-BD2A-CF66A7E28F35}" type="slidenum">
              <a:rPr kumimoji="1" lang="ja-JP" altLang="en-US" smtClean="0"/>
              <a:t>27</a:t>
            </a:fld>
            <a:endParaRPr kumimoji="1" lang="ja-JP" altLang="en-US"/>
          </a:p>
        </p:txBody>
      </p:sp>
      <p:cxnSp>
        <p:nvCxnSpPr>
          <p:cNvPr id="6" name="コネクタ: カギ線 5">
            <a:extLst>
              <a:ext uri="{FF2B5EF4-FFF2-40B4-BE49-F238E27FC236}">
                <a16:creationId xmlns:a16="http://schemas.microsoft.com/office/drawing/2014/main" id="{2DDFBDCB-8E63-465D-974E-A3D9EB60261A}"/>
              </a:ext>
            </a:extLst>
          </p:cNvPr>
          <p:cNvCxnSpPr>
            <a:cxnSpLocks/>
            <a:stCxn id="7" idx="3"/>
            <a:endCxn id="10" idx="1"/>
          </p:cNvCxnSpPr>
          <p:nvPr/>
        </p:nvCxnSpPr>
        <p:spPr>
          <a:xfrm flipV="1">
            <a:off x="1520890" y="3073155"/>
            <a:ext cx="1061067" cy="212427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四角形: 角を丸くする 6">
            <a:extLst>
              <a:ext uri="{FF2B5EF4-FFF2-40B4-BE49-F238E27FC236}">
                <a16:creationId xmlns:a16="http://schemas.microsoft.com/office/drawing/2014/main" id="{F5AC428E-2739-4C2C-ADF8-50DEFA56BD9F}"/>
              </a:ext>
            </a:extLst>
          </p:cNvPr>
          <p:cNvSpPr/>
          <p:nvPr/>
        </p:nvSpPr>
        <p:spPr>
          <a:xfrm>
            <a:off x="526112" y="5020417"/>
            <a:ext cx="994778"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7CB9AFE7-D4E0-4B2E-86F1-75D6ADEF06F0}"/>
              </a:ext>
            </a:extLst>
          </p:cNvPr>
          <p:cNvSpPr/>
          <p:nvPr/>
        </p:nvSpPr>
        <p:spPr>
          <a:xfrm>
            <a:off x="2581957" y="2896147"/>
            <a:ext cx="786394"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46269DC1-F804-4A41-857A-E8A8BCB1D287}"/>
              </a:ext>
            </a:extLst>
          </p:cNvPr>
          <p:cNvPicPr>
            <a:picLocks noChangeAspect="1"/>
          </p:cNvPicPr>
          <p:nvPr/>
        </p:nvPicPr>
        <p:blipFill>
          <a:blip r:embed="rId3"/>
          <a:stretch>
            <a:fillRect/>
          </a:stretch>
        </p:blipFill>
        <p:spPr>
          <a:xfrm>
            <a:off x="5317782" y="1731937"/>
            <a:ext cx="4787271" cy="3923513"/>
          </a:xfrm>
          <a:prstGeom prst="rect">
            <a:avLst/>
          </a:prstGeom>
          <a:ln>
            <a:noFill/>
          </a:ln>
          <a:effectLst>
            <a:outerShdw blurRad="292100" dist="139700" dir="2700000" algn="tl" rotWithShape="0">
              <a:srgbClr val="333333">
                <a:alpha val="65000"/>
              </a:srgbClr>
            </a:outerShdw>
          </a:effectLst>
        </p:spPr>
      </p:pic>
      <p:cxnSp>
        <p:nvCxnSpPr>
          <p:cNvPr id="14" name="コネクタ: カギ線 13">
            <a:extLst>
              <a:ext uri="{FF2B5EF4-FFF2-40B4-BE49-F238E27FC236}">
                <a16:creationId xmlns:a16="http://schemas.microsoft.com/office/drawing/2014/main" id="{2A641780-A858-4330-A1E6-BC112F4ECD49}"/>
              </a:ext>
            </a:extLst>
          </p:cNvPr>
          <p:cNvCxnSpPr>
            <a:cxnSpLocks/>
            <a:stCxn id="10" idx="3"/>
            <a:endCxn id="13" idx="1"/>
          </p:cNvCxnSpPr>
          <p:nvPr/>
        </p:nvCxnSpPr>
        <p:spPr>
          <a:xfrm>
            <a:off x="3368351" y="3073155"/>
            <a:ext cx="1949431" cy="62053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3AC1CB41-D0C8-4EE0-BA0E-492497B32AD1}"/>
              </a:ext>
            </a:extLst>
          </p:cNvPr>
          <p:cNvSpPr/>
          <p:nvPr/>
        </p:nvSpPr>
        <p:spPr>
          <a:xfrm>
            <a:off x="5443771" y="3206416"/>
            <a:ext cx="1339584" cy="4872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055A9266-6693-4687-80C9-17389A849F8D}"/>
              </a:ext>
            </a:extLst>
          </p:cNvPr>
          <p:cNvSpPr txBox="1"/>
          <p:nvPr/>
        </p:nvSpPr>
        <p:spPr>
          <a:xfrm>
            <a:off x="419877" y="1785341"/>
            <a:ext cx="2064989" cy="523220"/>
          </a:xfrm>
          <a:prstGeom prst="rect">
            <a:avLst/>
          </a:prstGeom>
          <a:noFill/>
        </p:spPr>
        <p:txBody>
          <a:bodyPr wrap="none" rtlCol="0">
            <a:spAutoFit/>
          </a:bodyPr>
          <a:lstStyle/>
          <a:p>
            <a:pPr marL="342900" indent="-342900">
              <a:buAutoNum type="arabicPeriod"/>
            </a:pPr>
            <a:r>
              <a:rPr kumimoji="1" lang="ja-JP" altLang="en-US" sz="1400" dirty="0"/>
              <a:t>“</a:t>
            </a:r>
            <a:r>
              <a:rPr lang="en-US" altLang="ja-JP" sz="1400" dirty="0"/>
              <a:t>IoT</a:t>
            </a:r>
            <a:r>
              <a:rPr lang="ja-JP" altLang="en-US" sz="1400" dirty="0"/>
              <a:t> </a:t>
            </a:r>
            <a:r>
              <a:rPr lang="en-US" altLang="ja-JP" sz="1400" dirty="0"/>
              <a:t>devices</a:t>
            </a:r>
            <a:r>
              <a:rPr lang="ja-JP" altLang="en-US" sz="1400" dirty="0"/>
              <a:t>”を選択</a:t>
            </a:r>
            <a:endParaRPr lang="en-US" altLang="ja-JP" sz="1400" dirty="0"/>
          </a:p>
          <a:p>
            <a:pPr marL="342900" indent="-342900">
              <a:buAutoNum type="arabicPeriod"/>
            </a:pPr>
            <a:r>
              <a:rPr kumimoji="1" lang="ja-JP" altLang="en-US" sz="1400" dirty="0"/>
              <a:t>“＋</a:t>
            </a:r>
            <a:r>
              <a:rPr kumimoji="1" lang="en-US" altLang="ja-JP" sz="1400" dirty="0"/>
              <a:t>Add</a:t>
            </a:r>
            <a:r>
              <a:rPr kumimoji="1" lang="ja-JP" altLang="en-US" sz="1400" dirty="0"/>
              <a:t>”をクリック</a:t>
            </a:r>
          </a:p>
        </p:txBody>
      </p:sp>
      <p:sp>
        <p:nvSpPr>
          <p:cNvPr id="20" name="テキスト ボックス 19">
            <a:extLst>
              <a:ext uri="{FF2B5EF4-FFF2-40B4-BE49-F238E27FC236}">
                <a16:creationId xmlns:a16="http://schemas.microsoft.com/office/drawing/2014/main" id="{AEF9598D-AF17-4BE9-8AD4-8E9B48A0EAB6}"/>
              </a:ext>
            </a:extLst>
          </p:cNvPr>
          <p:cNvSpPr txBox="1"/>
          <p:nvPr/>
        </p:nvSpPr>
        <p:spPr>
          <a:xfrm>
            <a:off x="5394504" y="1202550"/>
            <a:ext cx="3575018" cy="523220"/>
          </a:xfrm>
          <a:prstGeom prst="rect">
            <a:avLst/>
          </a:prstGeom>
          <a:noFill/>
        </p:spPr>
        <p:txBody>
          <a:bodyPr wrap="none" rtlCol="0">
            <a:spAutoFit/>
          </a:bodyPr>
          <a:lstStyle/>
          <a:p>
            <a:r>
              <a:rPr kumimoji="1" lang="en-US" altLang="ja-JP" sz="1400" dirty="0"/>
              <a:t>3.</a:t>
            </a:r>
            <a:r>
              <a:rPr kumimoji="1" lang="ja-JP" altLang="en-US" sz="1400" dirty="0"/>
              <a:t> “</a:t>
            </a:r>
            <a:r>
              <a:rPr lang="en-US" altLang="ja-JP" sz="1400" dirty="0"/>
              <a:t>Device</a:t>
            </a:r>
            <a:r>
              <a:rPr lang="ja-JP" altLang="en-US" sz="1400" dirty="0"/>
              <a:t> </a:t>
            </a:r>
            <a:r>
              <a:rPr lang="en-US" altLang="ja-JP" sz="1400" dirty="0"/>
              <a:t>ID</a:t>
            </a:r>
            <a:r>
              <a:rPr lang="ja-JP" altLang="en-US" sz="1400" dirty="0"/>
              <a:t>”に、好きなデバイス名を入力</a:t>
            </a:r>
            <a:endParaRPr lang="en-US" altLang="ja-JP" sz="1400" dirty="0"/>
          </a:p>
          <a:p>
            <a:r>
              <a:rPr lang="en-US" altLang="ja-JP" sz="1400" dirty="0"/>
              <a:t>4.</a:t>
            </a:r>
            <a:r>
              <a:rPr lang="ja-JP" altLang="en-US" sz="1400" dirty="0"/>
              <a:t> “</a:t>
            </a:r>
            <a:r>
              <a:rPr lang="en-US" altLang="ja-JP" sz="1400" dirty="0"/>
              <a:t>Save</a:t>
            </a:r>
            <a:r>
              <a:rPr lang="ja-JP" altLang="en-US" sz="1400" dirty="0"/>
              <a:t>”をクリック</a:t>
            </a:r>
            <a:endParaRPr kumimoji="1" lang="ja-JP" altLang="en-US" sz="1400" dirty="0"/>
          </a:p>
        </p:txBody>
      </p:sp>
      <p:sp>
        <p:nvSpPr>
          <p:cNvPr id="21" name="四角形: 角を丸くする 20">
            <a:extLst>
              <a:ext uri="{FF2B5EF4-FFF2-40B4-BE49-F238E27FC236}">
                <a16:creationId xmlns:a16="http://schemas.microsoft.com/office/drawing/2014/main" id="{AAF48DA6-DEE1-4263-A33F-E353EB040253}"/>
              </a:ext>
            </a:extLst>
          </p:cNvPr>
          <p:cNvSpPr/>
          <p:nvPr/>
        </p:nvSpPr>
        <p:spPr>
          <a:xfrm>
            <a:off x="5426209" y="5215943"/>
            <a:ext cx="853294" cy="4872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コネクタ: カギ線 21">
            <a:extLst>
              <a:ext uri="{FF2B5EF4-FFF2-40B4-BE49-F238E27FC236}">
                <a16:creationId xmlns:a16="http://schemas.microsoft.com/office/drawing/2014/main" id="{D0D635A7-9D1E-4DC2-A365-80B926596C99}"/>
              </a:ext>
            </a:extLst>
          </p:cNvPr>
          <p:cNvCxnSpPr>
            <a:cxnSpLocks/>
            <a:stCxn id="18" idx="2"/>
            <a:endCxn id="21" idx="0"/>
          </p:cNvCxnSpPr>
          <p:nvPr/>
        </p:nvCxnSpPr>
        <p:spPr>
          <a:xfrm rot="5400000">
            <a:off x="5222086" y="4324465"/>
            <a:ext cx="1522249" cy="26070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98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153F69-C80B-42D8-8DEA-845C21F4A40F}"/>
              </a:ext>
            </a:extLst>
          </p:cNvPr>
          <p:cNvSpPr>
            <a:spLocks noGrp="1"/>
          </p:cNvSpPr>
          <p:nvPr>
            <p:ph type="title"/>
          </p:nvPr>
        </p:nvSpPr>
        <p:spPr/>
        <p:txBody>
          <a:bodyPr/>
          <a:lstStyle/>
          <a:p>
            <a:r>
              <a:rPr kumimoji="1" lang="ja-JP" altLang="en-US" dirty="0"/>
              <a:t>デバイスセキュリティ情報の取得</a:t>
            </a:r>
          </a:p>
        </p:txBody>
      </p:sp>
      <p:sp>
        <p:nvSpPr>
          <p:cNvPr id="4" name="スライド番号プレースホルダー 3">
            <a:extLst>
              <a:ext uri="{FF2B5EF4-FFF2-40B4-BE49-F238E27FC236}">
                <a16:creationId xmlns:a16="http://schemas.microsoft.com/office/drawing/2014/main" id="{3277CB67-5887-41D6-A8C8-07CA19911DA9}"/>
              </a:ext>
            </a:extLst>
          </p:cNvPr>
          <p:cNvSpPr>
            <a:spLocks noGrp="1"/>
          </p:cNvSpPr>
          <p:nvPr>
            <p:ph type="sldNum" sz="quarter" idx="12"/>
          </p:nvPr>
        </p:nvSpPr>
        <p:spPr/>
        <p:txBody>
          <a:bodyPr/>
          <a:lstStyle/>
          <a:p>
            <a:fld id="{6F84F5BE-853B-463E-BD2A-CF66A7E28F35}" type="slidenum">
              <a:rPr kumimoji="1" lang="ja-JP" altLang="en-US" smtClean="0"/>
              <a:t>28</a:t>
            </a:fld>
            <a:endParaRPr kumimoji="1" lang="ja-JP" altLang="en-US"/>
          </a:p>
        </p:txBody>
      </p:sp>
      <p:pic>
        <p:nvPicPr>
          <p:cNvPr id="5" name="図 4">
            <a:extLst>
              <a:ext uri="{FF2B5EF4-FFF2-40B4-BE49-F238E27FC236}">
                <a16:creationId xmlns:a16="http://schemas.microsoft.com/office/drawing/2014/main" id="{145C468B-AEDA-42B5-929C-3625D57713DB}"/>
              </a:ext>
            </a:extLst>
          </p:cNvPr>
          <p:cNvPicPr>
            <a:picLocks noChangeAspect="1"/>
          </p:cNvPicPr>
          <p:nvPr/>
        </p:nvPicPr>
        <p:blipFill>
          <a:blip r:embed="rId2"/>
          <a:stretch>
            <a:fillRect/>
          </a:stretch>
        </p:blipFill>
        <p:spPr>
          <a:xfrm>
            <a:off x="503853" y="2222700"/>
            <a:ext cx="6867331" cy="3844940"/>
          </a:xfrm>
          <a:prstGeom prst="rect">
            <a:avLst/>
          </a:prstGeom>
          <a:ln>
            <a:noFill/>
          </a:ln>
          <a:effectLst>
            <a:outerShdw blurRad="292100" dist="139700" dir="2700000" algn="tl" rotWithShape="0">
              <a:srgbClr val="333333">
                <a:alpha val="65000"/>
              </a:srgbClr>
            </a:outerShdw>
          </a:effectLst>
        </p:spPr>
      </p:pic>
      <p:cxnSp>
        <p:nvCxnSpPr>
          <p:cNvPr id="6" name="コネクタ: カギ線 5">
            <a:extLst>
              <a:ext uri="{FF2B5EF4-FFF2-40B4-BE49-F238E27FC236}">
                <a16:creationId xmlns:a16="http://schemas.microsoft.com/office/drawing/2014/main" id="{8687D78B-2E7C-4804-9C07-FC2743F25E3E}"/>
              </a:ext>
            </a:extLst>
          </p:cNvPr>
          <p:cNvCxnSpPr>
            <a:cxnSpLocks/>
            <a:stCxn id="9" idx="3"/>
            <a:endCxn id="7" idx="1"/>
          </p:cNvCxnSpPr>
          <p:nvPr/>
        </p:nvCxnSpPr>
        <p:spPr>
          <a:xfrm>
            <a:off x="1950098" y="5513317"/>
            <a:ext cx="986421" cy="2311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四角形: 角を丸くする 6">
            <a:extLst>
              <a:ext uri="{FF2B5EF4-FFF2-40B4-BE49-F238E27FC236}">
                <a16:creationId xmlns:a16="http://schemas.microsoft.com/office/drawing/2014/main" id="{4DC4A87B-FEDF-4F26-A649-E793B9F60097}"/>
              </a:ext>
            </a:extLst>
          </p:cNvPr>
          <p:cNvSpPr/>
          <p:nvPr/>
        </p:nvSpPr>
        <p:spPr>
          <a:xfrm>
            <a:off x="2936519" y="5359428"/>
            <a:ext cx="1103635"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4A76370-5217-4B95-B399-7FA83AD67D3D}"/>
              </a:ext>
            </a:extLst>
          </p:cNvPr>
          <p:cNvSpPr txBox="1"/>
          <p:nvPr/>
        </p:nvSpPr>
        <p:spPr>
          <a:xfrm>
            <a:off x="149605" y="5359428"/>
            <a:ext cx="1800493" cy="30777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400" dirty="0"/>
              <a:t>追加されたデバイス</a:t>
            </a:r>
          </a:p>
        </p:txBody>
      </p:sp>
      <p:pic>
        <p:nvPicPr>
          <p:cNvPr id="11" name="図 10">
            <a:extLst>
              <a:ext uri="{FF2B5EF4-FFF2-40B4-BE49-F238E27FC236}">
                <a16:creationId xmlns:a16="http://schemas.microsoft.com/office/drawing/2014/main" id="{3A02AED5-BEE0-4181-8079-2D00EEC293A8}"/>
              </a:ext>
            </a:extLst>
          </p:cNvPr>
          <p:cNvPicPr>
            <a:picLocks noChangeAspect="1"/>
          </p:cNvPicPr>
          <p:nvPr/>
        </p:nvPicPr>
        <p:blipFill>
          <a:blip r:embed="rId3"/>
          <a:stretch>
            <a:fillRect/>
          </a:stretch>
        </p:blipFill>
        <p:spPr>
          <a:xfrm>
            <a:off x="4710748" y="1482163"/>
            <a:ext cx="6430004" cy="3672357"/>
          </a:xfrm>
          <a:prstGeom prst="rect">
            <a:avLst/>
          </a:prstGeom>
          <a:ln>
            <a:noFill/>
          </a:ln>
          <a:effectLst>
            <a:outerShdw blurRad="292100" dist="139700" dir="2700000" algn="tl" rotWithShape="0">
              <a:srgbClr val="333333">
                <a:alpha val="65000"/>
              </a:srgbClr>
            </a:outerShdw>
          </a:effectLst>
        </p:spPr>
      </p:pic>
      <p:cxnSp>
        <p:nvCxnSpPr>
          <p:cNvPr id="12" name="コネクタ: カギ線 11">
            <a:extLst>
              <a:ext uri="{FF2B5EF4-FFF2-40B4-BE49-F238E27FC236}">
                <a16:creationId xmlns:a16="http://schemas.microsoft.com/office/drawing/2014/main" id="{4EFEA0A6-C6EF-4314-908F-B3C99EE2EAB0}"/>
              </a:ext>
            </a:extLst>
          </p:cNvPr>
          <p:cNvCxnSpPr>
            <a:cxnSpLocks/>
            <a:stCxn id="7" idx="0"/>
            <a:endCxn id="11" idx="1"/>
          </p:cNvCxnSpPr>
          <p:nvPr/>
        </p:nvCxnSpPr>
        <p:spPr>
          <a:xfrm rot="5400000" flipH="1" flipV="1">
            <a:off x="3078999" y="3727680"/>
            <a:ext cx="2041086" cy="122241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7F2A4942-E1A7-4A58-A9FD-D7CB45B6070B}"/>
              </a:ext>
            </a:extLst>
          </p:cNvPr>
          <p:cNvSpPr txBox="1"/>
          <p:nvPr/>
        </p:nvSpPr>
        <p:spPr>
          <a:xfrm>
            <a:off x="8089337" y="4718366"/>
            <a:ext cx="3552576" cy="1323439"/>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600" dirty="0"/>
              <a:t>登録した</a:t>
            </a:r>
            <a:r>
              <a:rPr kumimoji="1" lang="en-US" altLang="ja-JP" sz="1600" dirty="0"/>
              <a:t>Device</a:t>
            </a:r>
            <a:r>
              <a:rPr kumimoji="1" lang="ja-JP" altLang="en-US" sz="1600" dirty="0"/>
              <a:t> </a:t>
            </a:r>
            <a:r>
              <a:rPr kumimoji="1" lang="en-US" altLang="ja-JP" sz="1600" dirty="0"/>
              <a:t>Id</a:t>
            </a:r>
            <a:r>
              <a:rPr kumimoji="1" lang="ja-JP" altLang="en-US" sz="1600" dirty="0"/>
              <a:t>に対する</a:t>
            </a:r>
            <a:r>
              <a:rPr kumimoji="1" lang="en-US" altLang="ja-JP" sz="1600" dirty="0"/>
              <a:t>SAS</a:t>
            </a:r>
            <a:r>
              <a:rPr kumimoji="1" lang="ja-JP" altLang="en-US" sz="1600" dirty="0"/>
              <a:t> </a:t>
            </a:r>
            <a:r>
              <a:rPr lang="en-US" altLang="ja-JP" sz="1600" dirty="0"/>
              <a:t>Token</a:t>
            </a:r>
          </a:p>
          <a:p>
            <a:r>
              <a:rPr kumimoji="1" lang="ja-JP" altLang="en-US" sz="1600" dirty="0"/>
              <a:t>右端のアイコンをクリックすると</a:t>
            </a:r>
            <a:br>
              <a:rPr kumimoji="1" lang="en-US" altLang="ja-JP" sz="1600" dirty="0"/>
            </a:br>
            <a:r>
              <a:rPr kumimoji="1" lang="ja-JP" altLang="en-US" sz="1600" dirty="0"/>
              <a:t>クリップボードにコピーされる</a:t>
            </a:r>
            <a:endParaRPr kumimoji="1" lang="en-US" altLang="ja-JP" sz="1600" dirty="0"/>
          </a:p>
          <a:p>
            <a:r>
              <a:rPr lang="ja-JP" altLang="en-US" sz="1600" dirty="0"/>
              <a:t>デバイスで</a:t>
            </a:r>
            <a:r>
              <a:rPr lang="en-US" altLang="ja-JP" sz="1600" dirty="0"/>
              <a:t>Connection</a:t>
            </a:r>
            <a:r>
              <a:rPr lang="ja-JP" altLang="en-US" sz="1600" dirty="0"/>
              <a:t> </a:t>
            </a:r>
            <a:r>
              <a:rPr lang="en-US" altLang="ja-JP" sz="1600" dirty="0"/>
              <a:t>string</a:t>
            </a:r>
            <a:r>
              <a:rPr lang="ja-JP" altLang="en-US" sz="1600" dirty="0"/>
              <a:t>を使って</a:t>
            </a:r>
            <a:endParaRPr lang="en-US" altLang="ja-JP" sz="1600" dirty="0"/>
          </a:p>
          <a:p>
            <a:r>
              <a:rPr kumimoji="1" lang="en-US" altLang="ja-JP" sz="1600" dirty="0"/>
              <a:t>IoT</a:t>
            </a:r>
            <a:r>
              <a:rPr kumimoji="1" lang="ja-JP" altLang="en-US" sz="1600" dirty="0"/>
              <a:t> </a:t>
            </a:r>
            <a:r>
              <a:rPr kumimoji="1" lang="en-US" altLang="ja-JP" sz="1600" dirty="0"/>
              <a:t>Hub</a:t>
            </a:r>
            <a:r>
              <a:rPr kumimoji="1" lang="ja-JP" altLang="en-US" sz="1600" dirty="0"/>
              <a:t>に接続</a:t>
            </a:r>
          </a:p>
        </p:txBody>
      </p:sp>
      <p:sp>
        <p:nvSpPr>
          <p:cNvPr id="16" name="四角形: 角を丸くする 15">
            <a:extLst>
              <a:ext uri="{FF2B5EF4-FFF2-40B4-BE49-F238E27FC236}">
                <a16:creationId xmlns:a16="http://schemas.microsoft.com/office/drawing/2014/main" id="{BE351FD2-0699-49EB-AE2E-3DC5E9BC934E}"/>
              </a:ext>
            </a:extLst>
          </p:cNvPr>
          <p:cNvSpPr/>
          <p:nvPr/>
        </p:nvSpPr>
        <p:spPr>
          <a:xfrm>
            <a:off x="10699395" y="4145170"/>
            <a:ext cx="330556"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0536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8AD4F8-C705-4E6A-B0D4-CC554F39B8CE}"/>
              </a:ext>
            </a:extLst>
          </p:cNvPr>
          <p:cNvSpPr>
            <a:spLocks noGrp="1"/>
          </p:cNvSpPr>
          <p:nvPr>
            <p:ph type="title"/>
          </p:nvPr>
        </p:nvSpPr>
        <p:spPr/>
        <p:txBody>
          <a:bodyPr/>
          <a:lstStyle/>
          <a:p>
            <a:r>
              <a:rPr kumimoji="1" lang="ja-JP" altLang="en-US" dirty="0"/>
              <a:t>デバイスの</a:t>
            </a:r>
            <a:r>
              <a:rPr kumimoji="1" lang="en-US" altLang="ja-JP" dirty="0"/>
              <a:t>IoT</a:t>
            </a:r>
            <a:r>
              <a:rPr kumimoji="1" lang="ja-JP" altLang="en-US" dirty="0"/>
              <a:t> </a:t>
            </a:r>
            <a:r>
              <a:rPr kumimoji="1" lang="en-US" altLang="ja-JP" dirty="0"/>
              <a:t>Hub</a:t>
            </a:r>
            <a:r>
              <a:rPr kumimoji="1" lang="ja-JP" altLang="en-US" dirty="0" err="1"/>
              <a:t>への</a:t>
            </a:r>
            <a:r>
              <a:rPr kumimoji="1" lang="ja-JP" altLang="en-US" dirty="0"/>
              <a:t>接続</a:t>
            </a:r>
          </a:p>
        </p:txBody>
      </p:sp>
      <p:sp>
        <p:nvSpPr>
          <p:cNvPr id="4" name="スライド番号プレースホルダー 3">
            <a:extLst>
              <a:ext uri="{FF2B5EF4-FFF2-40B4-BE49-F238E27FC236}">
                <a16:creationId xmlns:a16="http://schemas.microsoft.com/office/drawing/2014/main" id="{F29A757C-544C-45BA-B0DE-128ED53F12EE}"/>
              </a:ext>
            </a:extLst>
          </p:cNvPr>
          <p:cNvSpPr>
            <a:spLocks noGrp="1"/>
          </p:cNvSpPr>
          <p:nvPr>
            <p:ph type="sldNum" sz="quarter" idx="12"/>
          </p:nvPr>
        </p:nvSpPr>
        <p:spPr>
          <a:xfrm>
            <a:off x="8610600" y="6491518"/>
            <a:ext cx="2743200" cy="365125"/>
          </a:xfrm>
        </p:spPr>
        <p:txBody>
          <a:bodyPr/>
          <a:lstStyle/>
          <a:p>
            <a:fld id="{6F84F5BE-853B-463E-BD2A-CF66A7E28F35}" type="slidenum">
              <a:rPr kumimoji="1" lang="ja-JP" altLang="en-US" smtClean="0"/>
              <a:t>29</a:t>
            </a:fld>
            <a:endParaRPr kumimoji="1" lang="ja-JP" altLang="en-US"/>
          </a:p>
        </p:txBody>
      </p:sp>
      <p:sp>
        <p:nvSpPr>
          <p:cNvPr id="5" name="Rectangle 36">
            <a:extLst>
              <a:ext uri="{FF2B5EF4-FFF2-40B4-BE49-F238E27FC236}">
                <a16:creationId xmlns:a16="http://schemas.microsoft.com/office/drawing/2014/main" id="{FE33502E-2887-4DB4-89CB-6F42435D2544}"/>
              </a:ext>
            </a:extLst>
          </p:cNvPr>
          <p:cNvSpPr>
            <a:spLocks noChangeAspect="1"/>
          </p:cNvSpPr>
          <p:nvPr/>
        </p:nvSpPr>
        <p:spPr>
          <a:xfrm>
            <a:off x="3088064" y="2283510"/>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6" name="Picture 1">
            <a:extLst>
              <a:ext uri="{FF2B5EF4-FFF2-40B4-BE49-F238E27FC236}">
                <a16:creationId xmlns:a16="http://schemas.microsoft.com/office/drawing/2014/main" id="{D96B4C7C-8B1E-45E7-8A6A-E8F80DFB0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041" y="2238860"/>
            <a:ext cx="622339" cy="664892"/>
          </a:xfrm>
          <a:prstGeom prst="rect">
            <a:avLst/>
          </a:prstGeom>
        </p:spPr>
      </p:pic>
      <p:cxnSp>
        <p:nvCxnSpPr>
          <p:cNvPr id="7" name="直線矢印コネクタ 164">
            <a:extLst>
              <a:ext uri="{FF2B5EF4-FFF2-40B4-BE49-F238E27FC236}">
                <a16:creationId xmlns:a16="http://schemas.microsoft.com/office/drawing/2014/main" id="{C4D3CE76-05F6-4B9F-93D5-ABFC9163E4FA}"/>
              </a:ext>
            </a:extLst>
          </p:cNvPr>
          <p:cNvCxnSpPr>
            <a:cxnSpLocks/>
            <a:endCxn id="6" idx="1"/>
          </p:cNvCxnSpPr>
          <p:nvPr/>
        </p:nvCxnSpPr>
        <p:spPr>
          <a:xfrm>
            <a:off x="3943597" y="2571306"/>
            <a:ext cx="2797444" cy="0"/>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8" name="正方形/長方形 7">
            <a:extLst>
              <a:ext uri="{FF2B5EF4-FFF2-40B4-BE49-F238E27FC236}">
                <a16:creationId xmlns:a16="http://schemas.microsoft.com/office/drawing/2014/main" id="{92A3861C-E52D-416E-B0FF-D9FE8DA47829}"/>
              </a:ext>
            </a:extLst>
          </p:cNvPr>
          <p:cNvSpPr/>
          <p:nvPr/>
        </p:nvSpPr>
        <p:spPr>
          <a:xfrm>
            <a:off x="2218660" y="4400445"/>
            <a:ext cx="2594344" cy="575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Azure</a:t>
            </a:r>
            <a:r>
              <a:rPr kumimoji="1" lang="ja-JP" altLang="en-US" sz="1600" dirty="0"/>
              <a:t> </a:t>
            </a:r>
            <a:r>
              <a:rPr kumimoji="1" lang="en-US" altLang="ja-JP" sz="1600" dirty="0"/>
              <a:t>IoT</a:t>
            </a:r>
            <a:r>
              <a:rPr kumimoji="1" lang="ja-JP" altLang="en-US" sz="1600" dirty="0"/>
              <a:t> </a:t>
            </a:r>
            <a:r>
              <a:rPr kumimoji="1" lang="en-US" altLang="ja-JP" sz="1600" dirty="0"/>
              <a:t>Device</a:t>
            </a:r>
            <a:r>
              <a:rPr kumimoji="1" lang="ja-JP" altLang="en-US" sz="1600" dirty="0"/>
              <a:t> </a:t>
            </a:r>
            <a:r>
              <a:rPr kumimoji="1" lang="en-US" altLang="ja-JP" sz="1600" dirty="0"/>
              <a:t>SDK</a:t>
            </a:r>
            <a:endParaRPr kumimoji="1" lang="ja-JP" altLang="en-US" sz="1600" dirty="0"/>
          </a:p>
        </p:txBody>
      </p:sp>
      <p:sp>
        <p:nvSpPr>
          <p:cNvPr id="9" name="正方形/長方形 8">
            <a:extLst>
              <a:ext uri="{FF2B5EF4-FFF2-40B4-BE49-F238E27FC236}">
                <a16:creationId xmlns:a16="http://schemas.microsoft.com/office/drawing/2014/main" id="{7F437929-B879-4510-AFAE-401630B14761}"/>
              </a:ext>
            </a:extLst>
          </p:cNvPr>
          <p:cNvSpPr/>
          <p:nvPr/>
        </p:nvSpPr>
        <p:spPr>
          <a:xfrm>
            <a:off x="2218660" y="3295755"/>
            <a:ext cx="2594344" cy="946636"/>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sz="1600" dirty="0"/>
              <a:t>Device</a:t>
            </a:r>
            <a:r>
              <a:rPr kumimoji="1" lang="ja-JP" altLang="en-US" sz="1600" dirty="0"/>
              <a:t> アプリ</a:t>
            </a:r>
          </a:p>
        </p:txBody>
      </p:sp>
      <p:sp>
        <p:nvSpPr>
          <p:cNvPr id="10" name="テキスト ボックス 9">
            <a:extLst>
              <a:ext uri="{FF2B5EF4-FFF2-40B4-BE49-F238E27FC236}">
                <a16:creationId xmlns:a16="http://schemas.microsoft.com/office/drawing/2014/main" id="{F2EB5B1E-4464-4DCD-AF93-4D2A14666039}"/>
              </a:ext>
            </a:extLst>
          </p:cNvPr>
          <p:cNvSpPr txBox="1"/>
          <p:nvPr/>
        </p:nvSpPr>
        <p:spPr>
          <a:xfrm>
            <a:off x="2569098" y="3671777"/>
            <a:ext cx="1893467" cy="369332"/>
          </a:xfrm>
          <a:prstGeom prst="rect">
            <a:avLst/>
          </a:prstGeom>
          <a:noFill/>
          <a:ln>
            <a:solidFill>
              <a:schemeClr val="tx1"/>
            </a:solidFill>
          </a:ln>
        </p:spPr>
        <p:txBody>
          <a:bodyPr wrap="none" rtlCol="0">
            <a:spAutoFit/>
          </a:bodyPr>
          <a:lstStyle/>
          <a:p>
            <a:r>
              <a:rPr lang="en-US" altLang="ja-JP" dirty="0"/>
              <a:t>Connection string</a:t>
            </a:r>
            <a:endParaRPr kumimoji="1" lang="ja-JP" altLang="en-US" dirty="0"/>
          </a:p>
        </p:txBody>
      </p:sp>
      <p:sp>
        <p:nvSpPr>
          <p:cNvPr id="12" name="テキスト ボックス 11">
            <a:extLst>
              <a:ext uri="{FF2B5EF4-FFF2-40B4-BE49-F238E27FC236}">
                <a16:creationId xmlns:a16="http://schemas.microsoft.com/office/drawing/2014/main" id="{05639113-3948-4C49-9872-5617BF199DF8}"/>
              </a:ext>
            </a:extLst>
          </p:cNvPr>
          <p:cNvSpPr txBox="1"/>
          <p:nvPr/>
        </p:nvSpPr>
        <p:spPr>
          <a:xfrm>
            <a:off x="3556047" y="1611220"/>
            <a:ext cx="6929910" cy="338554"/>
          </a:xfrm>
          <a:prstGeom prst="rect">
            <a:avLst/>
          </a:prstGeom>
          <a:noFill/>
        </p:spPr>
        <p:txBody>
          <a:bodyPr wrap="none" rtlCol="0">
            <a:spAutoFit/>
          </a:bodyPr>
          <a:lstStyle/>
          <a:p>
            <a:r>
              <a:rPr kumimoji="1" lang="en-US" altLang="ja-JP" sz="1600" dirty="0" err="1"/>
              <a:t>HostName</a:t>
            </a:r>
            <a:r>
              <a:rPr kumimoji="1" lang="en-US" altLang="ja-JP" sz="1600" dirty="0"/>
              <a:t>=</a:t>
            </a:r>
            <a:r>
              <a:rPr kumimoji="1" lang="en-US" altLang="ja-JP" sz="1600" b="1" i="1" dirty="0" err="1"/>
              <a:t>iothub-endpoint</a:t>
            </a:r>
            <a:r>
              <a:rPr kumimoji="1" lang="en-US" altLang="ja-JP" sz="1600" dirty="0" err="1"/>
              <a:t>;DeviceId</a:t>
            </a:r>
            <a:r>
              <a:rPr kumimoji="1" lang="en-US" altLang="ja-JP" sz="1600" dirty="0"/>
              <a:t>=</a:t>
            </a:r>
            <a:r>
              <a:rPr kumimoji="1" lang="en-US" altLang="ja-JP" sz="1600" b="1" i="1" dirty="0" err="1"/>
              <a:t>device-name</a:t>
            </a:r>
            <a:r>
              <a:rPr kumimoji="1" lang="en-US" altLang="ja-JP" sz="1600" dirty="0" err="1"/>
              <a:t>;SharedAccessKey</a:t>
            </a:r>
            <a:r>
              <a:rPr kumimoji="1" lang="en-US" altLang="ja-JP" sz="1600" dirty="0"/>
              <a:t>=</a:t>
            </a:r>
            <a:r>
              <a:rPr kumimoji="1" lang="en-US" altLang="ja-JP" sz="1600" b="1" i="1" dirty="0" err="1"/>
              <a:t>xxxxxxx</a:t>
            </a:r>
            <a:endParaRPr kumimoji="1" lang="ja-JP" altLang="en-US" sz="1600" b="1" i="1" dirty="0"/>
          </a:p>
        </p:txBody>
      </p:sp>
      <p:sp>
        <p:nvSpPr>
          <p:cNvPr id="14" name="テキスト ボックス 13">
            <a:extLst>
              <a:ext uri="{FF2B5EF4-FFF2-40B4-BE49-F238E27FC236}">
                <a16:creationId xmlns:a16="http://schemas.microsoft.com/office/drawing/2014/main" id="{16ED1295-7536-4281-AFEE-0DBF04BC0F8F}"/>
              </a:ext>
            </a:extLst>
          </p:cNvPr>
          <p:cNvSpPr txBox="1"/>
          <p:nvPr/>
        </p:nvSpPr>
        <p:spPr>
          <a:xfrm>
            <a:off x="2083981" y="5273749"/>
            <a:ext cx="4033476" cy="338554"/>
          </a:xfrm>
          <a:prstGeom prst="rect">
            <a:avLst/>
          </a:prstGeom>
          <a:noFill/>
        </p:spPr>
        <p:txBody>
          <a:bodyPr wrap="none" rtlCol="0">
            <a:spAutoFit/>
          </a:bodyPr>
          <a:lstStyle/>
          <a:p>
            <a:r>
              <a:rPr kumimoji="1" lang="en-US" altLang="ja-JP" sz="1600" dirty="0"/>
              <a:t>IoT Hub</a:t>
            </a:r>
            <a:r>
              <a:rPr kumimoji="1" lang="ja-JP" altLang="en-US" sz="1600" dirty="0"/>
              <a:t>に接続する</a:t>
            </a:r>
            <a:r>
              <a:rPr kumimoji="1" lang="en-US" altLang="ja-JP" sz="1600" dirty="0"/>
              <a:t>API</a:t>
            </a:r>
            <a:r>
              <a:rPr kumimoji="1" lang="ja-JP" altLang="en-US" sz="1600" dirty="0"/>
              <a:t>に接続文字列を渡す</a:t>
            </a:r>
          </a:p>
        </p:txBody>
      </p:sp>
      <p:sp>
        <p:nvSpPr>
          <p:cNvPr id="15" name="テキスト ボックス 14">
            <a:extLst>
              <a:ext uri="{FF2B5EF4-FFF2-40B4-BE49-F238E27FC236}">
                <a16:creationId xmlns:a16="http://schemas.microsoft.com/office/drawing/2014/main" id="{40EA5796-0A40-4B96-885D-69E90E36FFCC}"/>
              </a:ext>
            </a:extLst>
          </p:cNvPr>
          <p:cNvSpPr txBox="1"/>
          <p:nvPr/>
        </p:nvSpPr>
        <p:spPr>
          <a:xfrm>
            <a:off x="6886353" y="3015995"/>
            <a:ext cx="5299849" cy="338554"/>
          </a:xfrm>
          <a:prstGeom prst="rect">
            <a:avLst/>
          </a:prstGeom>
          <a:noFill/>
        </p:spPr>
        <p:txBody>
          <a:bodyPr wrap="none" rtlCol="0">
            <a:spAutoFit/>
          </a:bodyPr>
          <a:lstStyle/>
          <a:p>
            <a:r>
              <a:rPr kumimoji="1" lang="en-US" altLang="ja-JP" sz="1600" dirty="0"/>
              <a:t>IoT Hub</a:t>
            </a:r>
            <a:r>
              <a:rPr kumimoji="1" lang="ja-JP" altLang="en-US" sz="1600" dirty="0"/>
              <a:t>は、</a:t>
            </a:r>
            <a:r>
              <a:rPr kumimoji="1" lang="en-US" altLang="ja-JP" sz="1600" dirty="0" err="1"/>
              <a:t>DeviceId</a:t>
            </a:r>
            <a:r>
              <a:rPr kumimoji="1" lang="ja-JP" altLang="en-US" sz="1600" dirty="0"/>
              <a:t>を元に接続してきたデバイスを識別</a:t>
            </a:r>
          </a:p>
        </p:txBody>
      </p:sp>
    </p:spTree>
    <p:extLst>
      <p:ext uri="{BB962C8B-B14F-4D97-AF65-F5344CB8AC3E}">
        <p14:creationId xmlns:p14="http://schemas.microsoft.com/office/powerpoint/2010/main" val="326637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a:t>
            </a:fld>
            <a:endParaRPr kumimoji="1" lang="ja-JP" altLang="en-US"/>
          </a:p>
        </p:txBody>
      </p:sp>
      <p:grpSp>
        <p:nvGrpSpPr>
          <p:cNvPr id="10" name="グループ化 9"/>
          <p:cNvGrpSpPr/>
          <p:nvPr/>
        </p:nvGrpSpPr>
        <p:grpSpPr>
          <a:xfrm>
            <a:off x="484631" y="1145390"/>
            <a:ext cx="10778145" cy="4962802"/>
            <a:chOff x="484631" y="1145390"/>
            <a:chExt cx="10778145" cy="4962802"/>
          </a:xfrm>
        </p:grpSpPr>
        <p:grpSp>
          <p:nvGrpSpPr>
            <p:cNvPr id="6" name="グループ化 5"/>
            <p:cNvGrpSpPr/>
            <p:nvPr/>
          </p:nvGrpSpPr>
          <p:grpSpPr>
            <a:xfrm>
              <a:off x="484631" y="1145390"/>
              <a:ext cx="10778145" cy="4962802"/>
              <a:chOff x="329183" y="1245974"/>
              <a:chExt cx="10778145" cy="4962802"/>
            </a:xfrm>
          </p:grpSpPr>
          <p:pic>
            <p:nvPicPr>
              <p:cNvPr id="4" name="図 3"/>
              <p:cNvPicPr>
                <a:picLocks noChangeAspect="1"/>
              </p:cNvPicPr>
              <p:nvPr/>
            </p:nvPicPr>
            <p:blipFill>
              <a:blip r:embed="rId2"/>
              <a:stretch>
                <a:fillRect/>
              </a:stretch>
            </p:blipFill>
            <p:spPr>
              <a:xfrm>
                <a:off x="329183" y="1245974"/>
                <a:ext cx="10778145" cy="4962802"/>
              </a:xfrm>
              <a:prstGeom prst="rect">
                <a:avLst/>
              </a:prstGeom>
            </p:spPr>
          </p:pic>
          <p:sp>
            <p:nvSpPr>
              <p:cNvPr id="5" name="角丸四角形 4"/>
              <p:cNvSpPr/>
              <p:nvPr/>
            </p:nvSpPr>
            <p:spPr>
              <a:xfrm>
                <a:off x="338328" y="2176272"/>
                <a:ext cx="886968" cy="2286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3118104" y="1591056"/>
                <a:ext cx="886968" cy="2286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389889" y="2304288"/>
              <a:ext cx="429768" cy="369332"/>
            </a:xfrm>
            <a:prstGeom prst="rect">
              <a:avLst/>
            </a:prstGeom>
            <a:solidFill>
              <a:schemeClr val="bg1"/>
            </a:solidFill>
          </p:spPr>
          <p:txBody>
            <a:bodyPr wrap="square" rtlCol="0">
              <a:spAutoFit/>
            </a:bodyPr>
            <a:lstStyle/>
            <a:p>
              <a:r>
                <a:rPr kumimoji="1" lang="ja-JP" altLang="en-US"/>
                <a:t>１</a:t>
              </a:r>
            </a:p>
          </p:txBody>
        </p:sp>
        <p:sp>
          <p:nvSpPr>
            <p:cNvPr id="9" name="テキスト ボックス 8"/>
            <p:cNvSpPr txBox="1"/>
            <p:nvPr/>
          </p:nvSpPr>
          <p:spPr>
            <a:xfrm>
              <a:off x="4160520" y="1719072"/>
              <a:ext cx="429768" cy="369332"/>
            </a:xfrm>
            <a:prstGeom prst="rect">
              <a:avLst/>
            </a:prstGeom>
            <a:solidFill>
              <a:schemeClr val="bg1"/>
            </a:solidFill>
          </p:spPr>
          <p:txBody>
            <a:bodyPr wrap="square" rtlCol="0">
              <a:spAutoFit/>
            </a:bodyPr>
            <a:lstStyle/>
            <a:p>
              <a:r>
                <a:rPr kumimoji="1" lang="ja-JP" altLang="en-US" dirty="0"/>
                <a:t>２</a:t>
              </a:r>
            </a:p>
          </p:txBody>
        </p:sp>
      </p:grpSp>
    </p:spTree>
    <p:extLst>
      <p:ext uri="{BB962C8B-B14F-4D97-AF65-F5344CB8AC3E}">
        <p14:creationId xmlns:p14="http://schemas.microsoft.com/office/powerpoint/2010/main" val="3499153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7230EB-9C01-4500-91F8-9F949448A836}"/>
              </a:ext>
            </a:extLst>
          </p:cNvPr>
          <p:cNvSpPr>
            <a:spLocks noGrp="1"/>
          </p:cNvSpPr>
          <p:nvPr>
            <p:ph type="title"/>
          </p:nvPr>
        </p:nvSpPr>
        <p:spPr/>
        <p:txBody>
          <a:bodyPr/>
          <a:lstStyle/>
          <a:p>
            <a:r>
              <a:rPr kumimoji="1" lang="ja-JP" altLang="en-US" dirty="0"/>
              <a:t>デバイスから</a:t>
            </a:r>
            <a:r>
              <a:rPr kumimoji="1" lang="en-US" altLang="ja-JP" dirty="0"/>
              <a:t>IoT</a:t>
            </a:r>
            <a:r>
              <a:rPr kumimoji="1" lang="ja-JP" altLang="en-US" dirty="0"/>
              <a:t> </a:t>
            </a:r>
            <a:r>
              <a:rPr kumimoji="1" lang="en-US" altLang="ja-JP" dirty="0"/>
              <a:t>Hub</a:t>
            </a:r>
            <a:r>
              <a:rPr kumimoji="1" lang="ja-JP" altLang="en-US" dirty="0" err="1"/>
              <a:t>への</a:t>
            </a:r>
            <a:r>
              <a:rPr kumimoji="1" lang="ja-JP" altLang="en-US" dirty="0"/>
              <a:t>送信</a:t>
            </a:r>
          </a:p>
        </p:txBody>
      </p:sp>
      <p:sp>
        <p:nvSpPr>
          <p:cNvPr id="4" name="スライド番号プレースホルダー 3">
            <a:extLst>
              <a:ext uri="{FF2B5EF4-FFF2-40B4-BE49-F238E27FC236}">
                <a16:creationId xmlns:a16="http://schemas.microsoft.com/office/drawing/2014/main" id="{1AE6A418-62CD-448D-86EA-3C103CFF11CF}"/>
              </a:ext>
            </a:extLst>
          </p:cNvPr>
          <p:cNvSpPr>
            <a:spLocks noGrp="1"/>
          </p:cNvSpPr>
          <p:nvPr>
            <p:ph type="sldNum" sz="quarter" idx="12"/>
          </p:nvPr>
        </p:nvSpPr>
        <p:spPr/>
        <p:txBody>
          <a:bodyPr/>
          <a:lstStyle/>
          <a:p>
            <a:fld id="{6F84F5BE-853B-463E-BD2A-CF66A7E28F35}" type="slidenum">
              <a:rPr kumimoji="1" lang="ja-JP" altLang="en-US" smtClean="0"/>
              <a:t>30</a:t>
            </a:fld>
            <a:endParaRPr kumimoji="1" lang="ja-JP" altLang="en-US"/>
          </a:p>
        </p:txBody>
      </p:sp>
      <p:sp>
        <p:nvSpPr>
          <p:cNvPr id="5" name="Rectangle 36">
            <a:extLst>
              <a:ext uri="{FF2B5EF4-FFF2-40B4-BE49-F238E27FC236}">
                <a16:creationId xmlns:a16="http://schemas.microsoft.com/office/drawing/2014/main" id="{7EF44BF1-41EA-4001-96AF-8773532D05D4}"/>
              </a:ext>
            </a:extLst>
          </p:cNvPr>
          <p:cNvSpPr>
            <a:spLocks noChangeAspect="1"/>
          </p:cNvSpPr>
          <p:nvPr/>
        </p:nvSpPr>
        <p:spPr>
          <a:xfrm>
            <a:off x="3361224" y="3141204"/>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6" name="Picture 1">
            <a:extLst>
              <a:ext uri="{FF2B5EF4-FFF2-40B4-BE49-F238E27FC236}">
                <a16:creationId xmlns:a16="http://schemas.microsoft.com/office/drawing/2014/main" id="{2237E623-A981-44E7-8ACA-16542B479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096554"/>
            <a:ext cx="622339" cy="664892"/>
          </a:xfrm>
          <a:prstGeom prst="rect">
            <a:avLst/>
          </a:prstGeom>
        </p:spPr>
      </p:pic>
      <p:cxnSp>
        <p:nvCxnSpPr>
          <p:cNvPr id="7" name="直線矢印コネクタ 164">
            <a:extLst>
              <a:ext uri="{FF2B5EF4-FFF2-40B4-BE49-F238E27FC236}">
                <a16:creationId xmlns:a16="http://schemas.microsoft.com/office/drawing/2014/main" id="{869FFE07-868C-45E0-BFB9-F250227DEE0E}"/>
              </a:ext>
            </a:extLst>
          </p:cNvPr>
          <p:cNvCxnSpPr>
            <a:cxnSpLocks/>
            <a:endCxn id="6" idx="1"/>
          </p:cNvCxnSpPr>
          <p:nvPr/>
        </p:nvCxnSpPr>
        <p:spPr>
          <a:xfrm>
            <a:off x="4216757" y="3429000"/>
            <a:ext cx="1879243" cy="0"/>
          </a:xfrm>
          <a:prstGeom prst="straightConnector1">
            <a:avLst/>
          </a:pr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9" name="テキスト ボックス 8">
            <a:extLst>
              <a:ext uri="{FF2B5EF4-FFF2-40B4-BE49-F238E27FC236}">
                <a16:creationId xmlns:a16="http://schemas.microsoft.com/office/drawing/2014/main" id="{BF509794-C5F8-4339-8E2C-E6FDDFB072E3}"/>
              </a:ext>
            </a:extLst>
          </p:cNvPr>
          <p:cNvSpPr txBox="1"/>
          <p:nvPr/>
        </p:nvSpPr>
        <p:spPr>
          <a:xfrm>
            <a:off x="1735494" y="2162428"/>
            <a:ext cx="3740126" cy="646331"/>
          </a:xfrm>
          <a:prstGeom prst="rect">
            <a:avLst/>
          </a:prstGeom>
          <a:noFill/>
        </p:spPr>
        <p:txBody>
          <a:bodyPr wrap="none" rtlCol="0">
            <a:spAutoFit/>
          </a:bodyPr>
          <a:lstStyle/>
          <a:p>
            <a:r>
              <a:rPr kumimoji="1" lang="en-US" altLang="ja-JP" dirty="0"/>
              <a:t>Azure</a:t>
            </a:r>
            <a:r>
              <a:rPr kumimoji="1" lang="ja-JP" altLang="en-US" dirty="0"/>
              <a:t> </a:t>
            </a:r>
            <a:r>
              <a:rPr kumimoji="1" lang="en-US" altLang="ja-JP" dirty="0"/>
              <a:t>IoT</a:t>
            </a:r>
            <a:r>
              <a:rPr kumimoji="1" lang="ja-JP" altLang="en-US" dirty="0"/>
              <a:t> </a:t>
            </a:r>
            <a:r>
              <a:rPr kumimoji="1" lang="en-US" altLang="ja-JP" dirty="0"/>
              <a:t>Device</a:t>
            </a:r>
            <a:r>
              <a:rPr kumimoji="1" lang="ja-JP" altLang="en-US" dirty="0"/>
              <a:t> </a:t>
            </a:r>
            <a:r>
              <a:rPr kumimoji="1" lang="en-US" altLang="ja-JP" dirty="0"/>
              <a:t>SDK</a:t>
            </a:r>
            <a:r>
              <a:rPr kumimoji="1" lang="ja-JP" altLang="en-US" dirty="0"/>
              <a:t>を使って</a:t>
            </a:r>
            <a:endParaRPr kumimoji="1" lang="en-US" altLang="ja-JP" dirty="0"/>
          </a:p>
          <a:p>
            <a:r>
              <a:rPr lang="en-US" altLang="ja-JP" dirty="0"/>
              <a:t>Connection</a:t>
            </a:r>
            <a:r>
              <a:rPr lang="ja-JP" altLang="en-US" dirty="0"/>
              <a:t> </a:t>
            </a:r>
            <a:r>
              <a:rPr lang="en-US" altLang="ja-JP" dirty="0"/>
              <a:t>string</a:t>
            </a:r>
            <a:r>
              <a:rPr lang="ja-JP" altLang="en-US" dirty="0"/>
              <a:t>でセキュアに接続</a:t>
            </a:r>
            <a:endParaRPr kumimoji="1" lang="ja-JP" altLang="en-US" dirty="0"/>
          </a:p>
        </p:txBody>
      </p:sp>
      <p:sp>
        <p:nvSpPr>
          <p:cNvPr id="10" name="テキスト ボックス 9">
            <a:extLst>
              <a:ext uri="{FF2B5EF4-FFF2-40B4-BE49-F238E27FC236}">
                <a16:creationId xmlns:a16="http://schemas.microsoft.com/office/drawing/2014/main" id="{1CA53C2B-E936-45F5-82E1-F3A060D12B4F}"/>
              </a:ext>
            </a:extLst>
          </p:cNvPr>
          <p:cNvSpPr txBox="1"/>
          <p:nvPr/>
        </p:nvSpPr>
        <p:spPr>
          <a:xfrm>
            <a:off x="3361224" y="4093891"/>
            <a:ext cx="5404043" cy="646331"/>
          </a:xfrm>
          <a:prstGeom prst="rect">
            <a:avLst/>
          </a:prstGeom>
          <a:noFill/>
        </p:spPr>
        <p:txBody>
          <a:bodyPr wrap="none" rtlCol="0">
            <a:spAutoFit/>
          </a:bodyPr>
          <a:lstStyle/>
          <a:p>
            <a:r>
              <a:rPr kumimoji="1" lang="en-US" altLang="ja-JP" dirty="0"/>
              <a:t>256KB</a:t>
            </a:r>
            <a:r>
              <a:rPr kumimoji="1" lang="ja-JP" altLang="en-US" dirty="0"/>
              <a:t>以下のパケットを短期間で送付</a:t>
            </a:r>
            <a:endParaRPr kumimoji="1" lang="en-US" altLang="ja-JP" dirty="0"/>
          </a:p>
          <a:p>
            <a:r>
              <a:rPr lang="en-US" altLang="ja-JP" dirty="0"/>
              <a:t>256KB</a:t>
            </a:r>
            <a:r>
              <a:rPr lang="ja-JP" altLang="en-US" dirty="0"/>
              <a:t>以上のファイルをある程度の間をおいて送付</a:t>
            </a:r>
            <a:endParaRPr kumimoji="1" lang="ja-JP" altLang="en-US" dirty="0"/>
          </a:p>
        </p:txBody>
      </p:sp>
    </p:spTree>
    <p:extLst>
      <p:ext uri="{BB962C8B-B14F-4D97-AF65-F5344CB8AC3E}">
        <p14:creationId xmlns:p14="http://schemas.microsoft.com/office/powerpoint/2010/main" val="126156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31</a:t>
            </a:fld>
            <a:endParaRPr kumimoji="1" lang="ja-JP" altLang="en-US"/>
          </a:p>
        </p:txBody>
      </p:sp>
      <p:grpSp>
        <p:nvGrpSpPr>
          <p:cNvPr id="11" name="グループ化 10"/>
          <p:cNvGrpSpPr/>
          <p:nvPr/>
        </p:nvGrpSpPr>
        <p:grpSpPr>
          <a:xfrm>
            <a:off x="312395" y="1072557"/>
            <a:ext cx="11528809" cy="5418961"/>
            <a:chOff x="312395" y="1072557"/>
            <a:chExt cx="11528809" cy="5418961"/>
          </a:xfrm>
        </p:grpSpPr>
        <p:pic>
          <p:nvPicPr>
            <p:cNvPr id="4" name="図 3"/>
            <p:cNvPicPr>
              <a:picLocks noChangeAspect="1"/>
            </p:cNvPicPr>
            <p:nvPr/>
          </p:nvPicPr>
          <p:blipFill>
            <a:blip r:embed="rId2"/>
            <a:stretch>
              <a:fillRect/>
            </a:stretch>
          </p:blipFill>
          <p:spPr>
            <a:xfrm>
              <a:off x="312395" y="1072557"/>
              <a:ext cx="11528809" cy="5418961"/>
            </a:xfrm>
            <a:prstGeom prst="rect">
              <a:avLst/>
            </a:prstGeom>
          </p:spPr>
        </p:pic>
        <p:grpSp>
          <p:nvGrpSpPr>
            <p:cNvPr id="7" name="グループ化 6"/>
            <p:cNvGrpSpPr/>
            <p:nvPr/>
          </p:nvGrpSpPr>
          <p:grpSpPr>
            <a:xfrm>
              <a:off x="312395" y="1072557"/>
              <a:ext cx="1446067" cy="582964"/>
              <a:chOff x="312395" y="1072557"/>
              <a:chExt cx="1446067" cy="582964"/>
            </a:xfrm>
          </p:grpSpPr>
          <p:sp>
            <p:nvSpPr>
              <p:cNvPr id="5" name="角丸四角形 4"/>
              <p:cNvSpPr/>
              <p:nvPr/>
            </p:nvSpPr>
            <p:spPr>
              <a:xfrm>
                <a:off x="312395" y="1072557"/>
                <a:ext cx="993891" cy="2136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306286" y="1286189"/>
                <a:ext cx="452176" cy="369332"/>
              </a:xfrm>
              <a:prstGeom prst="rect">
                <a:avLst/>
              </a:prstGeom>
              <a:solidFill>
                <a:schemeClr val="bg1"/>
              </a:solidFill>
            </p:spPr>
            <p:txBody>
              <a:bodyPr wrap="square" rtlCol="0">
                <a:spAutoFit/>
              </a:bodyPr>
              <a:lstStyle/>
              <a:p>
                <a:r>
                  <a:rPr kumimoji="1" lang="ja-JP" altLang="en-US"/>
                  <a:t>１</a:t>
                </a:r>
              </a:p>
            </p:txBody>
          </p:sp>
        </p:grpSp>
        <p:grpSp>
          <p:nvGrpSpPr>
            <p:cNvPr id="8" name="グループ化 7"/>
            <p:cNvGrpSpPr/>
            <p:nvPr/>
          </p:nvGrpSpPr>
          <p:grpSpPr>
            <a:xfrm>
              <a:off x="2140300" y="2238166"/>
              <a:ext cx="1527349" cy="582964"/>
              <a:chOff x="231113" y="1072557"/>
              <a:chExt cx="1527349" cy="582964"/>
            </a:xfrm>
          </p:grpSpPr>
          <p:sp>
            <p:nvSpPr>
              <p:cNvPr id="9" name="角丸四角形 8"/>
              <p:cNvSpPr/>
              <p:nvPr/>
            </p:nvSpPr>
            <p:spPr>
              <a:xfrm>
                <a:off x="231113" y="1072557"/>
                <a:ext cx="1075174" cy="2136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306286" y="1286189"/>
                <a:ext cx="452176" cy="369332"/>
              </a:xfrm>
              <a:prstGeom prst="rect">
                <a:avLst/>
              </a:prstGeom>
              <a:solidFill>
                <a:schemeClr val="bg1"/>
              </a:solidFill>
            </p:spPr>
            <p:txBody>
              <a:bodyPr wrap="square" rtlCol="0">
                <a:spAutoFit/>
              </a:bodyPr>
              <a:lstStyle/>
              <a:p>
                <a:r>
                  <a:rPr kumimoji="1" lang="ja-JP" altLang="en-US" dirty="0"/>
                  <a:t>２</a:t>
                </a:r>
              </a:p>
            </p:txBody>
          </p:sp>
        </p:grpSp>
      </p:grpSp>
    </p:spTree>
    <p:extLst>
      <p:ext uri="{BB962C8B-B14F-4D97-AF65-F5344CB8AC3E}">
        <p14:creationId xmlns:p14="http://schemas.microsoft.com/office/powerpoint/2010/main" val="3373213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32</a:t>
            </a:fld>
            <a:endParaRPr kumimoji="1" lang="ja-JP" altLang="en-US"/>
          </a:p>
        </p:txBody>
      </p:sp>
      <p:grpSp>
        <p:nvGrpSpPr>
          <p:cNvPr id="8" name="グループ化 7"/>
          <p:cNvGrpSpPr/>
          <p:nvPr/>
        </p:nvGrpSpPr>
        <p:grpSpPr>
          <a:xfrm>
            <a:off x="773723" y="1140193"/>
            <a:ext cx="10473732" cy="4996893"/>
            <a:chOff x="773723" y="1140193"/>
            <a:chExt cx="10473732" cy="4996893"/>
          </a:xfrm>
        </p:grpSpPr>
        <p:pic>
          <p:nvPicPr>
            <p:cNvPr id="4" name="図 3"/>
            <p:cNvPicPr>
              <a:picLocks noChangeAspect="1"/>
            </p:cNvPicPr>
            <p:nvPr/>
          </p:nvPicPr>
          <p:blipFill>
            <a:blip r:embed="rId2"/>
            <a:stretch>
              <a:fillRect/>
            </a:stretch>
          </p:blipFill>
          <p:spPr>
            <a:xfrm>
              <a:off x="773723" y="1140193"/>
              <a:ext cx="10473732" cy="4923036"/>
            </a:xfrm>
            <a:prstGeom prst="rect">
              <a:avLst/>
            </a:prstGeom>
          </p:spPr>
        </p:pic>
        <p:grpSp>
          <p:nvGrpSpPr>
            <p:cNvPr id="7" name="グループ化 6"/>
            <p:cNvGrpSpPr/>
            <p:nvPr/>
          </p:nvGrpSpPr>
          <p:grpSpPr>
            <a:xfrm>
              <a:off x="2230735" y="5554122"/>
              <a:ext cx="1527349" cy="582964"/>
              <a:chOff x="2230735" y="5554122"/>
              <a:chExt cx="1527349" cy="582964"/>
            </a:xfrm>
          </p:grpSpPr>
          <p:sp>
            <p:nvSpPr>
              <p:cNvPr id="5" name="角丸四角形 4"/>
              <p:cNvSpPr/>
              <p:nvPr/>
            </p:nvSpPr>
            <p:spPr>
              <a:xfrm>
                <a:off x="2230735" y="5554122"/>
                <a:ext cx="1075174" cy="2136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305908" y="5767754"/>
                <a:ext cx="452176" cy="369332"/>
              </a:xfrm>
              <a:prstGeom prst="rect">
                <a:avLst/>
              </a:prstGeom>
              <a:solidFill>
                <a:schemeClr val="bg1"/>
              </a:solidFill>
            </p:spPr>
            <p:txBody>
              <a:bodyPr wrap="square" rtlCol="0">
                <a:spAutoFit/>
              </a:bodyPr>
              <a:lstStyle/>
              <a:p>
                <a:r>
                  <a:rPr kumimoji="1" lang="ja-JP" altLang="en-US" dirty="0"/>
                  <a:t>３</a:t>
                </a:r>
              </a:p>
            </p:txBody>
          </p:sp>
        </p:grpSp>
      </p:grpSp>
    </p:spTree>
    <p:extLst>
      <p:ext uri="{BB962C8B-B14F-4D97-AF65-F5344CB8AC3E}">
        <p14:creationId xmlns:p14="http://schemas.microsoft.com/office/powerpoint/2010/main" val="2274118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33</a:t>
            </a:fld>
            <a:endParaRPr kumimoji="1" lang="ja-JP" altLang="en-US"/>
          </a:p>
        </p:txBody>
      </p:sp>
      <p:grpSp>
        <p:nvGrpSpPr>
          <p:cNvPr id="8" name="グループ化 7"/>
          <p:cNvGrpSpPr/>
          <p:nvPr/>
        </p:nvGrpSpPr>
        <p:grpSpPr>
          <a:xfrm>
            <a:off x="643094" y="1080360"/>
            <a:ext cx="11106778" cy="5205941"/>
            <a:chOff x="643094" y="1080360"/>
            <a:chExt cx="11106778" cy="5205941"/>
          </a:xfrm>
        </p:grpSpPr>
        <p:pic>
          <p:nvPicPr>
            <p:cNvPr id="4" name="図 3"/>
            <p:cNvPicPr>
              <a:picLocks noChangeAspect="1"/>
            </p:cNvPicPr>
            <p:nvPr/>
          </p:nvPicPr>
          <p:blipFill>
            <a:blip r:embed="rId2"/>
            <a:stretch>
              <a:fillRect/>
            </a:stretch>
          </p:blipFill>
          <p:spPr>
            <a:xfrm>
              <a:off x="643094" y="1080360"/>
              <a:ext cx="11106778" cy="5205941"/>
            </a:xfrm>
            <a:prstGeom prst="rect">
              <a:avLst/>
            </a:prstGeom>
          </p:spPr>
        </p:pic>
        <p:grpSp>
          <p:nvGrpSpPr>
            <p:cNvPr id="7" name="グループ化 6"/>
            <p:cNvGrpSpPr/>
            <p:nvPr/>
          </p:nvGrpSpPr>
          <p:grpSpPr>
            <a:xfrm>
              <a:off x="3918858" y="1806087"/>
              <a:ext cx="854109" cy="582964"/>
              <a:chOff x="3918858" y="1806087"/>
              <a:chExt cx="854109" cy="582964"/>
            </a:xfrm>
          </p:grpSpPr>
          <p:sp>
            <p:nvSpPr>
              <p:cNvPr id="5" name="角丸四角形 4"/>
              <p:cNvSpPr/>
              <p:nvPr/>
            </p:nvSpPr>
            <p:spPr>
              <a:xfrm>
                <a:off x="3918858" y="1806087"/>
                <a:ext cx="401934" cy="2136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320791" y="2019719"/>
                <a:ext cx="452176" cy="369332"/>
              </a:xfrm>
              <a:prstGeom prst="rect">
                <a:avLst/>
              </a:prstGeom>
              <a:solidFill>
                <a:schemeClr val="bg1"/>
              </a:solidFill>
            </p:spPr>
            <p:txBody>
              <a:bodyPr wrap="square" rtlCol="0">
                <a:spAutoFit/>
              </a:bodyPr>
              <a:lstStyle/>
              <a:p>
                <a:r>
                  <a:rPr kumimoji="1" lang="ja-JP" altLang="en-US" dirty="0"/>
                  <a:t>４</a:t>
                </a:r>
              </a:p>
            </p:txBody>
          </p:sp>
        </p:grpSp>
      </p:grpSp>
    </p:spTree>
    <p:extLst>
      <p:ext uri="{BB962C8B-B14F-4D97-AF65-F5344CB8AC3E}">
        <p14:creationId xmlns:p14="http://schemas.microsoft.com/office/powerpoint/2010/main" val="1422988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34</a:t>
            </a:fld>
            <a:endParaRPr kumimoji="1" lang="ja-JP" altLang="en-US"/>
          </a:p>
        </p:txBody>
      </p:sp>
      <p:grpSp>
        <p:nvGrpSpPr>
          <p:cNvPr id="8" name="グループ化 7"/>
          <p:cNvGrpSpPr/>
          <p:nvPr/>
        </p:nvGrpSpPr>
        <p:grpSpPr>
          <a:xfrm>
            <a:off x="402831" y="1035986"/>
            <a:ext cx="11347938" cy="5472589"/>
            <a:chOff x="402831" y="1035986"/>
            <a:chExt cx="11347938" cy="5472589"/>
          </a:xfrm>
        </p:grpSpPr>
        <p:pic>
          <p:nvPicPr>
            <p:cNvPr id="4" name="図 3"/>
            <p:cNvPicPr>
              <a:picLocks noChangeAspect="1"/>
            </p:cNvPicPr>
            <p:nvPr/>
          </p:nvPicPr>
          <p:blipFill>
            <a:blip r:embed="rId2"/>
            <a:stretch>
              <a:fillRect/>
            </a:stretch>
          </p:blipFill>
          <p:spPr>
            <a:xfrm>
              <a:off x="402831" y="1035986"/>
              <a:ext cx="11347938" cy="5333945"/>
            </a:xfrm>
            <a:prstGeom prst="rect">
              <a:avLst/>
            </a:prstGeom>
          </p:spPr>
        </p:pic>
        <p:grpSp>
          <p:nvGrpSpPr>
            <p:cNvPr id="7" name="グループ化 6"/>
            <p:cNvGrpSpPr/>
            <p:nvPr/>
          </p:nvGrpSpPr>
          <p:grpSpPr>
            <a:xfrm>
              <a:off x="2009670" y="5878286"/>
              <a:ext cx="1075175" cy="630289"/>
              <a:chOff x="2009670" y="5878286"/>
              <a:chExt cx="1075175" cy="630289"/>
            </a:xfrm>
          </p:grpSpPr>
          <p:sp>
            <p:nvSpPr>
              <p:cNvPr id="5" name="角丸四角形 4"/>
              <p:cNvSpPr/>
              <p:nvPr/>
            </p:nvSpPr>
            <p:spPr>
              <a:xfrm>
                <a:off x="2009670" y="5878286"/>
                <a:ext cx="623000" cy="26095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2632669" y="6139243"/>
                <a:ext cx="452176" cy="369332"/>
              </a:xfrm>
              <a:prstGeom prst="rect">
                <a:avLst/>
              </a:prstGeom>
              <a:solidFill>
                <a:schemeClr val="bg1"/>
              </a:solidFill>
            </p:spPr>
            <p:txBody>
              <a:bodyPr wrap="square" rtlCol="0">
                <a:spAutoFit/>
              </a:bodyPr>
              <a:lstStyle/>
              <a:p>
                <a:r>
                  <a:rPr kumimoji="1" lang="ja-JP" altLang="en-US" dirty="0"/>
                  <a:t>５</a:t>
                </a:r>
              </a:p>
            </p:txBody>
          </p:sp>
        </p:grpSp>
      </p:grpSp>
    </p:spTree>
    <p:extLst>
      <p:ext uri="{BB962C8B-B14F-4D97-AF65-F5344CB8AC3E}">
        <p14:creationId xmlns:p14="http://schemas.microsoft.com/office/powerpoint/2010/main" val="2842613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35</a:t>
            </a:fld>
            <a:endParaRPr kumimoji="1" lang="ja-JP" altLang="en-US"/>
          </a:p>
        </p:txBody>
      </p:sp>
      <p:pic>
        <p:nvPicPr>
          <p:cNvPr id="4" name="図 3"/>
          <p:cNvPicPr>
            <a:picLocks noChangeAspect="1"/>
          </p:cNvPicPr>
          <p:nvPr/>
        </p:nvPicPr>
        <p:blipFill>
          <a:blip r:embed="rId2"/>
          <a:stretch>
            <a:fillRect/>
          </a:stretch>
        </p:blipFill>
        <p:spPr>
          <a:xfrm>
            <a:off x="299828" y="1008639"/>
            <a:ext cx="11519315" cy="5402492"/>
          </a:xfrm>
          <a:prstGeom prst="rect">
            <a:avLst/>
          </a:prstGeom>
        </p:spPr>
      </p:pic>
      <p:sp>
        <p:nvSpPr>
          <p:cNvPr id="5" name="角丸四角形 4"/>
          <p:cNvSpPr/>
          <p:nvPr/>
        </p:nvSpPr>
        <p:spPr>
          <a:xfrm>
            <a:off x="3938954" y="3938954"/>
            <a:ext cx="834015" cy="26095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772968" y="4199911"/>
            <a:ext cx="452176" cy="369332"/>
          </a:xfrm>
          <a:prstGeom prst="rect">
            <a:avLst/>
          </a:prstGeom>
          <a:solidFill>
            <a:schemeClr val="bg1"/>
          </a:solidFill>
        </p:spPr>
        <p:txBody>
          <a:bodyPr wrap="square" rtlCol="0">
            <a:spAutoFit/>
          </a:bodyPr>
          <a:lstStyle/>
          <a:p>
            <a:r>
              <a:rPr kumimoji="1" lang="ja-JP" altLang="en-US" dirty="0"/>
              <a:t>６</a:t>
            </a:r>
          </a:p>
        </p:txBody>
      </p:sp>
    </p:spTree>
    <p:extLst>
      <p:ext uri="{BB962C8B-B14F-4D97-AF65-F5344CB8AC3E}">
        <p14:creationId xmlns:p14="http://schemas.microsoft.com/office/powerpoint/2010/main" val="1399504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err="1"/>
              <a:t>IotHub</a:t>
            </a:r>
            <a:r>
              <a:rPr lang="ja-JP" altLang="en-US" dirty="0"/>
              <a:t>内の</a:t>
            </a:r>
            <a:r>
              <a:rPr lang="en-US" altLang="ja-JP" dirty="0" err="1"/>
              <a:t>IoT</a:t>
            </a:r>
            <a:r>
              <a:rPr lang="en-US" altLang="ja-JP" dirty="0"/>
              <a:t> devices</a:t>
            </a:r>
            <a:r>
              <a:rPr lang="ja-JP" altLang="en-US" dirty="0"/>
              <a:t>接続設定文字列をコピーする</a:t>
            </a:r>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36</a:t>
            </a:fld>
            <a:endParaRPr kumimoji="1" lang="ja-JP" altLang="en-US" dirty="0"/>
          </a:p>
        </p:txBody>
      </p:sp>
      <p:grpSp>
        <p:nvGrpSpPr>
          <p:cNvPr id="8" name="グループ化 7"/>
          <p:cNvGrpSpPr/>
          <p:nvPr/>
        </p:nvGrpSpPr>
        <p:grpSpPr>
          <a:xfrm>
            <a:off x="472408" y="1014884"/>
            <a:ext cx="11522620" cy="5265335"/>
            <a:chOff x="472408" y="1014884"/>
            <a:chExt cx="11522620" cy="5265335"/>
          </a:xfrm>
        </p:grpSpPr>
        <p:pic>
          <p:nvPicPr>
            <p:cNvPr id="4" name="図 3"/>
            <p:cNvPicPr>
              <a:picLocks noChangeAspect="1"/>
            </p:cNvPicPr>
            <p:nvPr/>
          </p:nvPicPr>
          <p:blipFill>
            <a:blip r:embed="rId2"/>
            <a:stretch>
              <a:fillRect/>
            </a:stretch>
          </p:blipFill>
          <p:spPr>
            <a:xfrm>
              <a:off x="472408" y="1014884"/>
              <a:ext cx="11214405" cy="5265335"/>
            </a:xfrm>
            <a:prstGeom prst="rect">
              <a:avLst/>
            </a:prstGeom>
          </p:spPr>
        </p:pic>
        <p:grpSp>
          <p:nvGrpSpPr>
            <p:cNvPr id="7" name="グループ化 6"/>
            <p:cNvGrpSpPr/>
            <p:nvPr/>
          </p:nvGrpSpPr>
          <p:grpSpPr>
            <a:xfrm>
              <a:off x="11164298" y="3305907"/>
              <a:ext cx="830730" cy="680831"/>
              <a:chOff x="11164298" y="3305907"/>
              <a:chExt cx="830730" cy="680831"/>
            </a:xfrm>
          </p:grpSpPr>
          <p:sp>
            <p:nvSpPr>
              <p:cNvPr id="5" name="角丸四角形 4"/>
              <p:cNvSpPr/>
              <p:nvPr/>
            </p:nvSpPr>
            <p:spPr>
              <a:xfrm>
                <a:off x="11164298" y="3305907"/>
                <a:ext cx="291404" cy="31149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1542287" y="3617406"/>
                <a:ext cx="452741" cy="369332"/>
              </a:xfrm>
              <a:prstGeom prst="rect">
                <a:avLst/>
              </a:prstGeom>
              <a:solidFill>
                <a:schemeClr val="bg1"/>
              </a:solidFill>
            </p:spPr>
            <p:txBody>
              <a:bodyPr wrap="square" rtlCol="0">
                <a:spAutoFit/>
              </a:bodyPr>
              <a:lstStyle/>
              <a:p>
                <a:r>
                  <a:rPr kumimoji="1" lang="ja-JP" altLang="en-US" dirty="0"/>
                  <a:t>７</a:t>
                </a:r>
              </a:p>
            </p:txBody>
          </p:sp>
        </p:grpSp>
      </p:grpSp>
    </p:spTree>
    <p:extLst>
      <p:ext uri="{BB962C8B-B14F-4D97-AF65-F5344CB8AC3E}">
        <p14:creationId xmlns:p14="http://schemas.microsoft.com/office/powerpoint/2010/main" val="2859091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Node-RED</a:t>
            </a:r>
            <a:r>
              <a:rPr lang="ja-JP" altLang="en-US" dirty="0"/>
              <a:t>に</a:t>
            </a:r>
            <a:r>
              <a:rPr lang="en-US" altLang="ja-JP" dirty="0" err="1"/>
              <a:t>IoT</a:t>
            </a:r>
            <a:r>
              <a:rPr lang="en-US" altLang="ja-JP" dirty="0"/>
              <a:t> devices</a:t>
            </a:r>
            <a:r>
              <a:rPr lang="ja-JP" altLang="en-US" dirty="0"/>
              <a:t>接続設定文字列を貼付ける</a:t>
            </a:r>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37</a:t>
            </a:fld>
            <a:endParaRPr kumimoji="1" lang="ja-JP" altLang="en-US"/>
          </a:p>
        </p:txBody>
      </p:sp>
      <p:pic>
        <p:nvPicPr>
          <p:cNvPr id="4" name="図 3"/>
          <p:cNvPicPr>
            <a:picLocks noChangeAspect="1"/>
          </p:cNvPicPr>
          <p:nvPr/>
        </p:nvPicPr>
        <p:blipFill>
          <a:blip r:embed="rId2"/>
          <a:stretch>
            <a:fillRect/>
          </a:stretch>
        </p:blipFill>
        <p:spPr>
          <a:xfrm>
            <a:off x="1302099" y="1057526"/>
            <a:ext cx="10051701" cy="5515404"/>
          </a:xfrm>
          <a:prstGeom prst="rect">
            <a:avLst/>
          </a:prstGeom>
        </p:spPr>
      </p:pic>
      <p:sp>
        <p:nvSpPr>
          <p:cNvPr id="5" name="角丸四角形 4"/>
          <p:cNvSpPr/>
          <p:nvPr/>
        </p:nvSpPr>
        <p:spPr>
          <a:xfrm>
            <a:off x="9295303" y="2833635"/>
            <a:ext cx="1305707" cy="19091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0601010" y="3024554"/>
            <a:ext cx="442113" cy="369332"/>
          </a:xfrm>
          <a:prstGeom prst="rect">
            <a:avLst/>
          </a:prstGeom>
          <a:solidFill>
            <a:schemeClr val="bg1"/>
          </a:solidFill>
        </p:spPr>
        <p:txBody>
          <a:bodyPr wrap="square" rtlCol="0">
            <a:spAutoFit/>
          </a:bodyPr>
          <a:lstStyle/>
          <a:p>
            <a:r>
              <a:rPr kumimoji="1" lang="ja-JP" altLang="en-US" dirty="0"/>
              <a:t>８</a:t>
            </a:r>
          </a:p>
        </p:txBody>
      </p:sp>
    </p:spTree>
    <p:extLst>
      <p:ext uri="{BB962C8B-B14F-4D97-AF65-F5344CB8AC3E}">
        <p14:creationId xmlns:p14="http://schemas.microsoft.com/office/powerpoint/2010/main" val="1239693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38</a:t>
            </a:fld>
            <a:endParaRPr kumimoji="1" lang="ja-JP" altLang="en-US"/>
          </a:p>
        </p:txBody>
      </p:sp>
      <p:pic>
        <p:nvPicPr>
          <p:cNvPr id="4" name="図 3"/>
          <p:cNvPicPr>
            <a:picLocks noChangeAspect="1"/>
          </p:cNvPicPr>
          <p:nvPr/>
        </p:nvPicPr>
        <p:blipFill>
          <a:blip r:embed="rId2"/>
          <a:stretch>
            <a:fillRect/>
          </a:stretch>
        </p:blipFill>
        <p:spPr>
          <a:xfrm>
            <a:off x="895200" y="988762"/>
            <a:ext cx="10363200" cy="5685318"/>
          </a:xfrm>
          <a:prstGeom prst="rect">
            <a:avLst/>
          </a:prstGeom>
        </p:spPr>
      </p:pic>
      <p:sp>
        <p:nvSpPr>
          <p:cNvPr id="5" name="角丸四角形 4"/>
          <p:cNvSpPr/>
          <p:nvPr/>
        </p:nvSpPr>
        <p:spPr>
          <a:xfrm>
            <a:off x="8380325" y="2954215"/>
            <a:ext cx="2351315" cy="19091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0720754" y="3145134"/>
            <a:ext cx="442113" cy="369332"/>
          </a:xfrm>
          <a:prstGeom prst="rect">
            <a:avLst/>
          </a:prstGeom>
          <a:solidFill>
            <a:schemeClr val="bg1"/>
          </a:solidFill>
        </p:spPr>
        <p:txBody>
          <a:bodyPr wrap="square" rtlCol="0">
            <a:spAutoFit/>
          </a:bodyPr>
          <a:lstStyle/>
          <a:p>
            <a:r>
              <a:rPr kumimoji="1" lang="ja-JP" altLang="en-US" dirty="0"/>
              <a:t>９</a:t>
            </a:r>
          </a:p>
        </p:txBody>
      </p:sp>
    </p:spTree>
    <p:extLst>
      <p:ext uri="{BB962C8B-B14F-4D97-AF65-F5344CB8AC3E}">
        <p14:creationId xmlns:p14="http://schemas.microsoft.com/office/powerpoint/2010/main" val="1592782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09">
            <a:extLst>
              <a:ext uri="{FF2B5EF4-FFF2-40B4-BE49-F238E27FC236}">
                <a16:creationId xmlns:a16="http://schemas.microsoft.com/office/drawing/2014/main" id="{15457F3A-F880-489B-85B9-BD71EF5E364D}"/>
              </a:ext>
            </a:extLst>
          </p:cNvPr>
          <p:cNvSpPr>
            <a:spLocks noChangeAspect="1"/>
          </p:cNvSpPr>
          <p:nvPr/>
        </p:nvSpPr>
        <p:spPr bwMode="auto">
          <a:xfrm>
            <a:off x="3290751" y="1981414"/>
            <a:ext cx="7452131" cy="4701542"/>
          </a:xfrm>
          <a:custGeom>
            <a:avLst/>
            <a:gdLst>
              <a:gd name="connsiteX0" fmla="*/ 1951468 w 3499497"/>
              <a:gd name="connsiteY0" fmla="*/ 0 h 2054868"/>
              <a:gd name="connsiteX1" fmla="*/ 2877392 w 3499497"/>
              <a:gd name="connsiteY1" fmla="*/ 884210 h 2054868"/>
              <a:gd name="connsiteX2" fmla="*/ 2870879 w 3499497"/>
              <a:gd name="connsiteY2" fmla="*/ 985457 h 2054868"/>
              <a:gd name="connsiteX3" fmla="*/ 2960285 w 3499497"/>
              <a:gd name="connsiteY3" fmla="*/ 976444 h 2054868"/>
              <a:gd name="connsiteX4" fmla="*/ 3499497 w 3499497"/>
              <a:gd name="connsiteY4" fmla="*/ 1515656 h 2054868"/>
              <a:gd name="connsiteX5" fmla="*/ 2960285 w 3499497"/>
              <a:gd name="connsiteY5" fmla="*/ 2054868 h 2054868"/>
              <a:gd name="connsiteX6" fmla="*/ 2928956 w 3499497"/>
              <a:gd name="connsiteY6" fmla="*/ 2052151 h 2054868"/>
              <a:gd name="connsiteX7" fmla="*/ 509790 w 3499497"/>
              <a:gd name="connsiteY7" fmla="*/ 2052151 h 2054868"/>
              <a:gd name="connsiteX8" fmla="*/ 464155 w 3499497"/>
              <a:gd name="connsiteY8" fmla="*/ 2046695 h 2054868"/>
              <a:gd name="connsiteX9" fmla="*/ 4 w 3499497"/>
              <a:gd name="connsiteY9" fmla="*/ 1449039 h 2054868"/>
              <a:gd name="connsiteX10" fmla="*/ 457335 w 3499497"/>
              <a:gd name="connsiteY10" fmla="*/ 864986 h 2054868"/>
              <a:gd name="connsiteX11" fmla="*/ 848712 w 3499497"/>
              <a:gd name="connsiteY11" fmla="*/ 490895 h 2054868"/>
              <a:gd name="connsiteX12" fmla="*/ 1085924 w 3499497"/>
              <a:gd name="connsiteY12" fmla="*/ 572346 h 2054868"/>
              <a:gd name="connsiteX13" fmla="*/ 1951468 w 3499497"/>
              <a:gd name="connsiteY13" fmla="*/ 0 h 205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9497" h="2054868">
                <a:moveTo>
                  <a:pt x="1951468" y="0"/>
                </a:moveTo>
                <a:cubicBezTo>
                  <a:pt x="2462842" y="0"/>
                  <a:pt x="2877392" y="395874"/>
                  <a:pt x="2877392" y="884210"/>
                </a:cubicBezTo>
                <a:cubicBezTo>
                  <a:pt x="2877392" y="918469"/>
                  <a:pt x="2875352" y="952273"/>
                  <a:pt x="2870879" y="985457"/>
                </a:cubicBezTo>
                <a:cubicBezTo>
                  <a:pt x="2899777" y="978985"/>
                  <a:pt x="2929734" y="976444"/>
                  <a:pt x="2960285" y="976444"/>
                </a:cubicBezTo>
                <a:cubicBezTo>
                  <a:pt x="3258084" y="976444"/>
                  <a:pt x="3499497" y="1217857"/>
                  <a:pt x="3499497" y="1515656"/>
                </a:cubicBezTo>
                <a:cubicBezTo>
                  <a:pt x="3499497" y="1813455"/>
                  <a:pt x="3258084" y="2054868"/>
                  <a:pt x="2960285" y="2054868"/>
                </a:cubicBezTo>
                <a:lnTo>
                  <a:pt x="2928956" y="2052151"/>
                </a:lnTo>
                <a:lnTo>
                  <a:pt x="509790" y="2052151"/>
                </a:lnTo>
                <a:cubicBezTo>
                  <a:pt x="494040" y="2052151"/>
                  <a:pt x="473827" y="2057635"/>
                  <a:pt x="464155" y="2046695"/>
                </a:cubicBezTo>
                <a:cubicBezTo>
                  <a:pt x="198755" y="2012007"/>
                  <a:pt x="1141" y="1645990"/>
                  <a:pt x="4" y="1449039"/>
                </a:cubicBezTo>
                <a:cubicBezTo>
                  <a:pt x="-1133" y="1252088"/>
                  <a:pt x="198203" y="906330"/>
                  <a:pt x="457335" y="864986"/>
                </a:cubicBezTo>
                <a:cubicBezTo>
                  <a:pt x="465922" y="656655"/>
                  <a:pt x="637959" y="490895"/>
                  <a:pt x="848712" y="490895"/>
                </a:cubicBezTo>
                <a:cubicBezTo>
                  <a:pt x="938218" y="490895"/>
                  <a:pt x="1020740" y="520793"/>
                  <a:pt x="1085924" y="572346"/>
                </a:cubicBezTo>
                <a:cubicBezTo>
                  <a:pt x="1217079" y="237711"/>
                  <a:pt x="1555203" y="0"/>
                  <a:pt x="1951468" y="0"/>
                </a:cubicBezTo>
                <a:close/>
              </a:path>
            </a:pathLst>
          </a:cu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4672" tIns="47336" rIns="47336" bIns="94672" numCol="1" spcCol="0" rtlCol="0" fromWordArt="0" anchor="b" anchorCtr="0" forceAA="0" compatLnSpc="1">
            <a:prstTxWarp prst="textNoShape">
              <a:avLst/>
            </a:prstTxWarp>
            <a:noAutofit/>
          </a:bodyPr>
          <a:lstStyle/>
          <a:p>
            <a:pPr marL="0" marR="0" lvl="0" indent="0" algn="ctr" defTabSz="946378" eaLnBrk="1" fontAlgn="base" latinLnBrk="0" hangingPunct="1">
              <a:lnSpc>
                <a:spcPct val="100000"/>
              </a:lnSpc>
              <a:spcBef>
                <a:spcPct val="0"/>
              </a:spcBef>
              <a:spcAft>
                <a:spcPct val="0"/>
              </a:spcAft>
              <a:buClrTx/>
              <a:buSzTx/>
              <a:buFontTx/>
              <a:buNone/>
              <a:tabLst/>
              <a:defRPr/>
            </a:pP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Microsoft</a:t>
            </a:r>
            <a:r>
              <a:rPr kumimoji="0" lang="ja-JP" alt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 </a:t>
            </a:r>
            <a:r>
              <a:rPr kumimoji="0" lang="en-US" altLang="ja-JP"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rPr>
              <a:t>Azure</a:t>
            </a:r>
            <a:endParaRPr kumimoji="0" lang="en-US" sz="1200" b="0" i="0" u="none" strike="noStrike" kern="0" cap="none" spc="-52" normalizeH="0" baseline="0" noProof="0">
              <a:ln>
                <a:noFill/>
              </a:ln>
              <a:effectLst/>
              <a:uLnTx/>
              <a:uFillTx/>
              <a:latin typeface="Segoe UI" panose="020B0502040204020203" pitchFamily="34" charset="0"/>
              <a:ea typeface="Segoe UI" pitchFamily="34" charset="0"/>
              <a:cs typeface="Segoe UI" panose="020B0502040204020203" pitchFamily="34" charset="0"/>
            </a:endParaRPr>
          </a:p>
        </p:txBody>
      </p:sp>
      <p:sp>
        <p:nvSpPr>
          <p:cNvPr id="6" name="Rectangle 36">
            <a:extLst>
              <a:ext uri="{FF2B5EF4-FFF2-40B4-BE49-F238E27FC236}">
                <a16:creationId xmlns:a16="http://schemas.microsoft.com/office/drawing/2014/main" id="{80C80DFD-2232-4141-A419-01E5D5F6BEDF}"/>
              </a:ext>
            </a:extLst>
          </p:cNvPr>
          <p:cNvSpPr>
            <a:spLocks noChangeAspect="1"/>
          </p:cNvSpPr>
          <p:nvPr/>
        </p:nvSpPr>
        <p:spPr>
          <a:xfrm>
            <a:off x="2176236" y="4631028"/>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7" name="Picture 1">
            <a:extLst>
              <a:ext uri="{FF2B5EF4-FFF2-40B4-BE49-F238E27FC236}">
                <a16:creationId xmlns:a16="http://schemas.microsoft.com/office/drawing/2014/main" id="{203286CA-9314-40A6-AA4C-4053C3FE5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475" y="4608300"/>
            <a:ext cx="622339" cy="664892"/>
          </a:xfrm>
          <a:prstGeom prst="rect">
            <a:avLst/>
          </a:prstGeom>
        </p:spPr>
      </p:pic>
      <p:cxnSp>
        <p:nvCxnSpPr>
          <p:cNvPr id="8" name="直線矢印コネクタ 164">
            <a:extLst>
              <a:ext uri="{FF2B5EF4-FFF2-40B4-BE49-F238E27FC236}">
                <a16:creationId xmlns:a16="http://schemas.microsoft.com/office/drawing/2014/main" id="{0FB6FBA8-6BDC-4614-987A-77C1D4A5F5D1}"/>
              </a:ext>
            </a:extLst>
          </p:cNvPr>
          <p:cNvCxnSpPr>
            <a:cxnSpLocks/>
            <a:endCxn id="7" idx="1"/>
          </p:cNvCxnSpPr>
          <p:nvPr/>
        </p:nvCxnSpPr>
        <p:spPr>
          <a:xfrm flipV="1">
            <a:off x="3031769" y="4940746"/>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9" name="図 8" descr="屋外, 標識, 空, 停止 が含まれている画像&#10;&#10;自動的に生成された説明">
            <a:extLst>
              <a:ext uri="{FF2B5EF4-FFF2-40B4-BE49-F238E27FC236}">
                <a16:creationId xmlns:a16="http://schemas.microsoft.com/office/drawing/2014/main" id="{F5C59762-0C99-4F8F-9DAC-E3635B292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0498" y="5601532"/>
            <a:ext cx="780290" cy="780290"/>
          </a:xfrm>
          <a:prstGeom prst="rect">
            <a:avLst/>
          </a:prstGeom>
        </p:spPr>
      </p:pic>
      <p:cxnSp>
        <p:nvCxnSpPr>
          <p:cNvPr id="10" name="直線矢印コネクタ 164">
            <a:extLst>
              <a:ext uri="{FF2B5EF4-FFF2-40B4-BE49-F238E27FC236}">
                <a16:creationId xmlns:a16="http://schemas.microsoft.com/office/drawing/2014/main" id="{E1D99398-BCC2-49E1-99F6-A35AA1C2D3E1}"/>
              </a:ext>
            </a:extLst>
          </p:cNvPr>
          <p:cNvCxnSpPr>
            <a:cxnSpLocks/>
            <a:stCxn id="7" idx="2"/>
            <a:endCxn id="9" idx="0"/>
          </p:cNvCxnSpPr>
          <p:nvPr/>
        </p:nvCxnSpPr>
        <p:spPr>
          <a:xfrm flipH="1">
            <a:off x="4730643" y="5273192"/>
            <a:ext cx="2" cy="3283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タイトル 1">
            <a:extLst>
              <a:ext uri="{FF2B5EF4-FFF2-40B4-BE49-F238E27FC236}">
                <a16:creationId xmlns:a16="http://schemas.microsoft.com/office/drawing/2014/main" id="{6377AAD2-DDD5-4C28-9473-554638A220A8}"/>
              </a:ext>
            </a:extLst>
          </p:cNvPr>
          <p:cNvSpPr>
            <a:spLocks noGrp="1"/>
          </p:cNvSpPr>
          <p:nvPr>
            <p:ph type="title"/>
          </p:nvPr>
        </p:nvSpPr>
        <p:spPr/>
        <p:txBody>
          <a:bodyPr/>
          <a:lstStyle/>
          <a:p>
            <a:r>
              <a:rPr kumimoji="1" lang="ja-JP" altLang="en-US" dirty="0"/>
              <a:t>データの蓄積</a:t>
            </a:r>
          </a:p>
        </p:txBody>
      </p:sp>
      <p:sp>
        <p:nvSpPr>
          <p:cNvPr id="3" name="コンテンツ プレースホルダー 2">
            <a:extLst>
              <a:ext uri="{FF2B5EF4-FFF2-40B4-BE49-F238E27FC236}">
                <a16:creationId xmlns:a16="http://schemas.microsoft.com/office/drawing/2014/main" id="{1EF20457-62ED-4C1C-9BD5-D9B80D1763BE}"/>
              </a:ext>
            </a:extLst>
          </p:cNvPr>
          <p:cNvSpPr>
            <a:spLocks noGrp="1"/>
          </p:cNvSpPr>
          <p:nvPr>
            <p:ph idx="1"/>
          </p:nvPr>
        </p:nvSpPr>
        <p:spPr/>
        <p:txBody>
          <a:bodyPr/>
          <a:lstStyle/>
          <a:p>
            <a:r>
              <a:rPr kumimoji="1" lang="en-US" altLang="ja-JP" dirty="0"/>
              <a:t>IoT</a:t>
            </a:r>
            <a:r>
              <a:rPr kumimoji="1" lang="ja-JP" altLang="en-US" dirty="0"/>
              <a:t> </a:t>
            </a:r>
            <a:r>
              <a:rPr kumimoji="1" lang="en-US" altLang="ja-JP" dirty="0"/>
              <a:t>Hub</a:t>
            </a:r>
            <a:r>
              <a:rPr kumimoji="1" lang="ja-JP" altLang="en-US" dirty="0"/>
              <a:t>のエンドポイントにストレージをバインド</a:t>
            </a:r>
            <a:endParaRPr kumimoji="1" lang="en-US" altLang="ja-JP" dirty="0"/>
          </a:p>
          <a:p>
            <a:pPr lvl="1"/>
            <a:r>
              <a:rPr lang="en-US" altLang="ja-JP" dirty="0"/>
              <a:t>Azure</a:t>
            </a:r>
            <a:r>
              <a:rPr lang="ja-JP" altLang="en-US" dirty="0"/>
              <a:t> </a:t>
            </a:r>
            <a:r>
              <a:rPr lang="en-US" altLang="ja-JP" dirty="0"/>
              <a:t>Storage</a:t>
            </a:r>
            <a:r>
              <a:rPr lang="ja-JP" altLang="en-US" dirty="0"/>
              <a:t> </a:t>
            </a:r>
            <a:r>
              <a:rPr lang="en-US" altLang="ja-JP" dirty="0"/>
              <a:t>Account</a:t>
            </a:r>
            <a:r>
              <a:rPr lang="ja-JP" altLang="en-US" dirty="0"/>
              <a:t>を作成</a:t>
            </a:r>
            <a:endParaRPr lang="en-US" altLang="ja-JP" dirty="0"/>
          </a:p>
          <a:p>
            <a:pPr lvl="1"/>
            <a:r>
              <a:rPr kumimoji="1" lang="en-US" altLang="ja-JP" dirty="0"/>
              <a:t>IoT</a:t>
            </a:r>
            <a:r>
              <a:rPr kumimoji="1" lang="ja-JP" altLang="en-US" dirty="0"/>
              <a:t> </a:t>
            </a:r>
            <a:r>
              <a:rPr kumimoji="1" lang="en-US" altLang="ja-JP" dirty="0"/>
              <a:t>Hub</a:t>
            </a:r>
            <a:r>
              <a:rPr kumimoji="1" lang="ja-JP" altLang="en-US" dirty="0"/>
              <a:t>のエンドポイントに</a:t>
            </a:r>
            <a:r>
              <a:rPr kumimoji="1" lang="en-US" altLang="ja-JP" dirty="0"/>
              <a:t>Storage</a:t>
            </a:r>
            <a:r>
              <a:rPr kumimoji="1" lang="ja-JP" altLang="en-US" dirty="0"/>
              <a:t> </a:t>
            </a:r>
            <a:r>
              <a:rPr kumimoji="1" lang="en-US" altLang="ja-JP" dirty="0"/>
              <a:t>Blob</a:t>
            </a:r>
            <a:r>
              <a:rPr kumimoji="1" lang="ja-JP" altLang="en-US" dirty="0"/>
              <a:t>をバインド</a:t>
            </a:r>
          </a:p>
        </p:txBody>
      </p:sp>
      <p:sp>
        <p:nvSpPr>
          <p:cNvPr id="4" name="スライド番号プレースホルダー 3">
            <a:extLst>
              <a:ext uri="{FF2B5EF4-FFF2-40B4-BE49-F238E27FC236}">
                <a16:creationId xmlns:a16="http://schemas.microsoft.com/office/drawing/2014/main" id="{26E95495-D6B4-4259-8EF2-5D8FB6D88A1D}"/>
              </a:ext>
            </a:extLst>
          </p:cNvPr>
          <p:cNvSpPr>
            <a:spLocks noGrp="1"/>
          </p:cNvSpPr>
          <p:nvPr>
            <p:ph type="sldNum" sz="quarter" idx="12"/>
          </p:nvPr>
        </p:nvSpPr>
        <p:spPr/>
        <p:txBody>
          <a:bodyPr/>
          <a:lstStyle/>
          <a:p>
            <a:fld id="{6F84F5BE-853B-463E-BD2A-CF66A7E28F35}" type="slidenum">
              <a:rPr kumimoji="1" lang="ja-JP" altLang="en-US" smtClean="0"/>
              <a:t>39</a:t>
            </a:fld>
            <a:endParaRPr kumimoji="1" lang="ja-JP" altLang="en-US"/>
          </a:p>
        </p:txBody>
      </p:sp>
    </p:spTree>
    <p:extLst>
      <p:ext uri="{BB962C8B-B14F-4D97-AF65-F5344CB8AC3E}">
        <p14:creationId xmlns:p14="http://schemas.microsoft.com/office/powerpoint/2010/main" val="315280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4</a:t>
            </a:fld>
            <a:endParaRPr kumimoji="1" lang="ja-JP" altLang="en-US"/>
          </a:p>
        </p:txBody>
      </p:sp>
      <p:grpSp>
        <p:nvGrpSpPr>
          <p:cNvPr id="8" name="グループ化 7"/>
          <p:cNvGrpSpPr/>
          <p:nvPr/>
        </p:nvGrpSpPr>
        <p:grpSpPr>
          <a:xfrm>
            <a:off x="539496" y="1046151"/>
            <a:ext cx="11254776" cy="5313615"/>
            <a:chOff x="539496" y="1046151"/>
            <a:chExt cx="11254776" cy="5313615"/>
          </a:xfrm>
        </p:grpSpPr>
        <p:pic>
          <p:nvPicPr>
            <p:cNvPr id="5" name="図 4"/>
            <p:cNvPicPr>
              <a:picLocks noChangeAspect="1"/>
            </p:cNvPicPr>
            <p:nvPr/>
          </p:nvPicPr>
          <p:blipFill>
            <a:blip r:embed="rId2"/>
            <a:stretch>
              <a:fillRect/>
            </a:stretch>
          </p:blipFill>
          <p:spPr>
            <a:xfrm>
              <a:off x="539496" y="1046151"/>
              <a:ext cx="11254776" cy="5313615"/>
            </a:xfrm>
            <a:prstGeom prst="rect">
              <a:avLst/>
            </a:prstGeom>
          </p:spPr>
        </p:pic>
        <p:sp>
          <p:nvSpPr>
            <p:cNvPr id="6" name="テキスト ボックス 5"/>
            <p:cNvSpPr txBox="1"/>
            <p:nvPr/>
          </p:nvSpPr>
          <p:spPr>
            <a:xfrm>
              <a:off x="4796280" y="1671242"/>
              <a:ext cx="429768" cy="369332"/>
            </a:xfrm>
            <a:prstGeom prst="rect">
              <a:avLst/>
            </a:prstGeom>
            <a:solidFill>
              <a:schemeClr val="bg1"/>
            </a:solidFill>
          </p:spPr>
          <p:txBody>
            <a:bodyPr wrap="square" rtlCol="0">
              <a:spAutoFit/>
            </a:bodyPr>
            <a:lstStyle/>
            <a:p>
              <a:r>
                <a:rPr kumimoji="1" lang="ja-JP" altLang="en-US" dirty="0"/>
                <a:t>３</a:t>
              </a:r>
            </a:p>
          </p:txBody>
        </p:sp>
        <p:sp>
          <p:nvSpPr>
            <p:cNvPr id="7" name="角丸四角形 6"/>
            <p:cNvSpPr/>
            <p:nvPr/>
          </p:nvSpPr>
          <p:spPr>
            <a:xfrm>
              <a:off x="3486778" y="1386673"/>
              <a:ext cx="1309502" cy="28456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180832" y="1330720"/>
              <a:ext cx="429768" cy="369332"/>
            </a:xfrm>
            <a:prstGeom prst="rect">
              <a:avLst/>
            </a:prstGeom>
            <a:solidFill>
              <a:schemeClr val="bg1"/>
            </a:solidFill>
          </p:spPr>
          <p:txBody>
            <a:bodyPr wrap="square" rtlCol="0">
              <a:spAutoFit/>
            </a:bodyPr>
            <a:lstStyle/>
            <a:p>
              <a:r>
                <a:rPr kumimoji="1" lang="ja-JP" altLang="en-US" dirty="0"/>
                <a:t>４</a:t>
              </a:r>
            </a:p>
          </p:txBody>
        </p:sp>
        <p:sp>
          <p:nvSpPr>
            <p:cNvPr id="10" name="角丸四角形 9"/>
            <p:cNvSpPr/>
            <p:nvPr/>
          </p:nvSpPr>
          <p:spPr>
            <a:xfrm>
              <a:off x="6871330" y="1046151"/>
              <a:ext cx="1309502" cy="28456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682066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64FE2B-DDB9-41E5-A68A-F377A51A8EB4}"/>
              </a:ext>
            </a:extLst>
          </p:cNvPr>
          <p:cNvSpPr>
            <a:spLocks noGrp="1"/>
          </p:cNvSpPr>
          <p:nvPr>
            <p:ph type="title"/>
          </p:nvPr>
        </p:nvSpPr>
        <p:spPr/>
        <p:txBody>
          <a:bodyPr/>
          <a:lstStyle/>
          <a:p>
            <a:r>
              <a:rPr kumimoji="1" lang="en-US" altLang="ja-JP" dirty="0"/>
              <a:t>Azure</a:t>
            </a:r>
            <a:r>
              <a:rPr kumimoji="1" lang="ja-JP" altLang="en-US" dirty="0"/>
              <a:t> </a:t>
            </a:r>
            <a:r>
              <a:rPr kumimoji="1" lang="en-US" altLang="ja-JP" dirty="0"/>
              <a:t>Storage</a:t>
            </a:r>
            <a:r>
              <a:rPr kumimoji="1" lang="ja-JP" altLang="en-US" dirty="0"/>
              <a:t> </a:t>
            </a:r>
            <a:r>
              <a:rPr kumimoji="1" lang="en-US" altLang="ja-JP" dirty="0"/>
              <a:t>Account</a:t>
            </a:r>
            <a:r>
              <a:rPr kumimoji="1" lang="ja-JP" altLang="en-US" dirty="0"/>
              <a:t>の作成</a:t>
            </a:r>
          </a:p>
        </p:txBody>
      </p:sp>
      <p:sp>
        <p:nvSpPr>
          <p:cNvPr id="4" name="スライド番号プレースホルダー 3">
            <a:extLst>
              <a:ext uri="{FF2B5EF4-FFF2-40B4-BE49-F238E27FC236}">
                <a16:creationId xmlns:a16="http://schemas.microsoft.com/office/drawing/2014/main" id="{1535C6AE-63F2-4881-8AE6-687589E70596}"/>
              </a:ext>
            </a:extLst>
          </p:cNvPr>
          <p:cNvSpPr>
            <a:spLocks noGrp="1"/>
          </p:cNvSpPr>
          <p:nvPr>
            <p:ph type="sldNum" sz="quarter" idx="12"/>
          </p:nvPr>
        </p:nvSpPr>
        <p:spPr/>
        <p:txBody>
          <a:bodyPr/>
          <a:lstStyle/>
          <a:p>
            <a:fld id="{6F84F5BE-853B-463E-BD2A-CF66A7E28F35}" type="slidenum">
              <a:rPr kumimoji="1" lang="ja-JP" altLang="en-US" smtClean="0"/>
              <a:t>40</a:t>
            </a:fld>
            <a:endParaRPr kumimoji="1" lang="ja-JP" altLang="en-US"/>
          </a:p>
        </p:txBody>
      </p:sp>
      <p:pic>
        <p:nvPicPr>
          <p:cNvPr id="5" name="図 4">
            <a:extLst>
              <a:ext uri="{FF2B5EF4-FFF2-40B4-BE49-F238E27FC236}">
                <a16:creationId xmlns:a16="http://schemas.microsoft.com/office/drawing/2014/main" id="{A01758B6-07A2-4894-8751-C04A352330DB}"/>
              </a:ext>
            </a:extLst>
          </p:cNvPr>
          <p:cNvPicPr>
            <a:picLocks noChangeAspect="1"/>
          </p:cNvPicPr>
          <p:nvPr/>
        </p:nvPicPr>
        <p:blipFill>
          <a:blip r:embed="rId2"/>
          <a:stretch>
            <a:fillRect/>
          </a:stretch>
        </p:blipFill>
        <p:spPr>
          <a:xfrm>
            <a:off x="16015" y="3073143"/>
            <a:ext cx="5722096" cy="3704253"/>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233300AF-5E18-4817-AE2E-CF0740E40535}"/>
              </a:ext>
            </a:extLst>
          </p:cNvPr>
          <p:cNvPicPr>
            <a:picLocks noChangeAspect="1"/>
          </p:cNvPicPr>
          <p:nvPr/>
        </p:nvPicPr>
        <p:blipFill>
          <a:blip r:embed="rId3"/>
          <a:stretch>
            <a:fillRect/>
          </a:stretch>
        </p:blipFill>
        <p:spPr>
          <a:xfrm>
            <a:off x="4357016" y="2411727"/>
            <a:ext cx="3311567" cy="3853543"/>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EBF448F7-5807-4DCD-BF63-6B3A5497F8E3}"/>
              </a:ext>
            </a:extLst>
          </p:cNvPr>
          <p:cNvPicPr>
            <a:picLocks noChangeAspect="1"/>
          </p:cNvPicPr>
          <p:nvPr/>
        </p:nvPicPr>
        <p:blipFill>
          <a:blip r:embed="rId4"/>
          <a:stretch>
            <a:fillRect/>
          </a:stretch>
        </p:blipFill>
        <p:spPr>
          <a:xfrm>
            <a:off x="6464877" y="1222075"/>
            <a:ext cx="5665765" cy="4478694"/>
          </a:xfrm>
          <a:prstGeom prst="rect">
            <a:avLst/>
          </a:prstGeom>
          <a:ln>
            <a:noFill/>
          </a:ln>
          <a:effectLst>
            <a:outerShdw blurRad="292100" dist="139700" dir="2700000" algn="tl" rotWithShape="0">
              <a:srgbClr val="333333">
                <a:alpha val="65000"/>
              </a:srgbClr>
            </a:outerShdw>
          </a:effectLst>
        </p:spPr>
      </p:pic>
      <p:sp>
        <p:nvSpPr>
          <p:cNvPr id="8" name="四角形: 角を丸くする 7">
            <a:extLst>
              <a:ext uri="{FF2B5EF4-FFF2-40B4-BE49-F238E27FC236}">
                <a16:creationId xmlns:a16="http://schemas.microsoft.com/office/drawing/2014/main" id="{4A3543A0-DDE6-495A-B38F-C080D8E25F2D}"/>
              </a:ext>
            </a:extLst>
          </p:cNvPr>
          <p:cNvSpPr/>
          <p:nvPr/>
        </p:nvSpPr>
        <p:spPr>
          <a:xfrm>
            <a:off x="61358" y="3575970"/>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9E40BA54-4827-4DCC-9149-23A1C081BCE2}"/>
              </a:ext>
            </a:extLst>
          </p:cNvPr>
          <p:cNvCxnSpPr>
            <a:cxnSpLocks/>
            <a:stCxn id="8" idx="3"/>
            <a:endCxn id="10" idx="1"/>
          </p:cNvCxnSpPr>
          <p:nvPr/>
        </p:nvCxnSpPr>
        <p:spPr>
          <a:xfrm>
            <a:off x="1322787" y="3752978"/>
            <a:ext cx="846432" cy="48544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72840824-3148-4077-94C7-20E9E322FD90}"/>
              </a:ext>
            </a:extLst>
          </p:cNvPr>
          <p:cNvSpPr/>
          <p:nvPr/>
        </p:nvSpPr>
        <p:spPr>
          <a:xfrm>
            <a:off x="2169219" y="4061412"/>
            <a:ext cx="1261429"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a16="http://schemas.microsoft.com/office/drawing/2014/main" id="{A28ADAB8-4E16-44A7-8B3A-CBE94C7BD7DD}"/>
              </a:ext>
            </a:extLst>
          </p:cNvPr>
          <p:cNvCxnSpPr>
            <a:cxnSpLocks/>
            <a:stCxn id="10" idx="3"/>
            <a:endCxn id="22" idx="1"/>
          </p:cNvCxnSpPr>
          <p:nvPr/>
        </p:nvCxnSpPr>
        <p:spPr>
          <a:xfrm flipH="1">
            <a:off x="2169218" y="4238420"/>
            <a:ext cx="1261430" cy="1435971"/>
          </a:xfrm>
          <a:prstGeom prst="bentConnector5">
            <a:avLst>
              <a:gd name="adj1" fmla="val -18122"/>
              <a:gd name="adj2" fmla="val 50000"/>
              <a:gd name="adj3" fmla="val 11812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FC04F6BF-8EED-41E1-BA9E-2F8D78C7D86F}"/>
              </a:ext>
            </a:extLst>
          </p:cNvPr>
          <p:cNvSpPr/>
          <p:nvPr/>
        </p:nvSpPr>
        <p:spPr>
          <a:xfrm>
            <a:off x="4511413" y="5905111"/>
            <a:ext cx="792476" cy="320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D4A86218-E362-47EC-ABAA-57C48D01C7FA}"/>
              </a:ext>
            </a:extLst>
          </p:cNvPr>
          <p:cNvCxnSpPr>
            <a:cxnSpLocks/>
            <a:stCxn id="12" idx="3"/>
            <a:endCxn id="7" idx="1"/>
          </p:cNvCxnSpPr>
          <p:nvPr/>
        </p:nvCxnSpPr>
        <p:spPr>
          <a:xfrm flipV="1">
            <a:off x="5303889" y="3461422"/>
            <a:ext cx="1160988" cy="260417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F24F529C-91E3-4A60-B332-D5A2204C9BBB}"/>
              </a:ext>
            </a:extLst>
          </p:cNvPr>
          <p:cNvSpPr/>
          <p:nvPr/>
        </p:nvSpPr>
        <p:spPr>
          <a:xfrm>
            <a:off x="6964737" y="3465672"/>
            <a:ext cx="3041780" cy="320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1C7515F1-F2EB-427C-8D5E-9C1A632431B3}"/>
              </a:ext>
            </a:extLst>
          </p:cNvPr>
          <p:cNvSpPr/>
          <p:nvPr/>
        </p:nvSpPr>
        <p:spPr>
          <a:xfrm>
            <a:off x="6582363" y="4394741"/>
            <a:ext cx="3194081" cy="320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E0851CDC-FEF1-4918-B558-9F5A566E6390}"/>
              </a:ext>
            </a:extLst>
          </p:cNvPr>
          <p:cNvSpPr/>
          <p:nvPr/>
        </p:nvSpPr>
        <p:spPr>
          <a:xfrm>
            <a:off x="6582362" y="4742267"/>
            <a:ext cx="3194081" cy="320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BD57869B-B334-4BDF-BBDA-CDD997D02986}"/>
              </a:ext>
            </a:extLst>
          </p:cNvPr>
          <p:cNvSpPr/>
          <p:nvPr/>
        </p:nvSpPr>
        <p:spPr>
          <a:xfrm>
            <a:off x="6530193" y="5353420"/>
            <a:ext cx="1432921" cy="320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481B05BA-DFCA-45E7-961E-3C22EA6CDC91}"/>
              </a:ext>
            </a:extLst>
          </p:cNvPr>
          <p:cNvSpPr txBox="1"/>
          <p:nvPr/>
        </p:nvSpPr>
        <p:spPr>
          <a:xfrm>
            <a:off x="354563" y="1688505"/>
            <a:ext cx="3520516" cy="1077218"/>
          </a:xfrm>
          <a:prstGeom prst="rect">
            <a:avLst/>
          </a:prstGeom>
          <a:noFill/>
        </p:spPr>
        <p:txBody>
          <a:bodyPr wrap="none" rtlCol="0">
            <a:spAutoFit/>
          </a:bodyPr>
          <a:lstStyle/>
          <a:p>
            <a:pPr marL="342900" indent="-342900">
              <a:buAutoNum type="arabicPeriod"/>
            </a:pPr>
            <a:r>
              <a:rPr kumimoji="1" lang="ja-JP" altLang="en-US" sz="1600" dirty="0"/>
              <a:t>“＋リソースの作成”をクリック</a:t>
            </a:r>
            <a:endParaRPr kumimoji="1" lang="en-US" altLang="ja-JP" sz="1600" dirty="0"/>
          </a:p>
          <a:p>
            <a:pPr marL="342900" indent="-342900">
              <a:buAutoNum type="arabicPeriod"/>
            </a:pPr>
            <a:r>
              <a:rPr kumimoji="1" lang="ja-JP" altLang="en-US" sz="1600" dirty="0"/>
              <a:t>“</a:t>
            </a:r>
            <a:r>
              <a:rPr lang="en-US" altLang="ja-JP" sz="1600" dirty="0"/>
              <a:t>Storage</a:t>
            </a:r>
            <a:r>
              <a:rPr lang="ja-JP" altLang="en-US" sz="1600" dirty="0"/>
              <a:t> </a:t>
            </a:r>
            <a:r>
              <a:rPr lang="en-US" altLang="ja-JP" sz="1600" dirty="0"/>
              <a:t>account</a:t>
            </a:r>
            <a:r>
              <a:rPr kumimoji="1" lang="ja-JP" altLang="en-US" sz="1600" dirty="0"/>
              <a:t>”と入力し検索</a:t>
            </a:r>
            <a:endParaRPr kumimoji="1" lang="en-US" altLang="ja-JP" sz="1600" dirty="0"/>
          </a:p>
          <a:p>
            <a:pPr marL="342900" indent="-342900">
              <a:buAutoNum type="arabicPeriod"/>
            </a:pPr>
            <a:r>
              <a:rPr lang="ja-JP" altLang="en-US" sz="1600" dirty="0"/>
              <a:t>“ストレージアカウント</a:t>
            </a:r>
            <a:r>
              <a:rPr lang="en-US" altLang="ja-JP" sz="1600" dirty="0"/>
              <a:t>…</a:t>
            </a:r>
            <a:r>
              <a:rPr lang="ja-JP" altLang="en-US" sz="1600" dirty="0"/>
              <a:t>”を選択</a:t>
            </a:r>
            <a:endParaRPr lang="en-US" altLang="ja-JP" sz="1600" dirty="0"/>
          </a:p>
          <a:p>
            <a:pPr marL="342900" indent="-342900">
              <a:buAutoNum type="arabicPeriod"/>
            </a:pPr>
            <a:r>
              <a:rPr kumimoji="1" lang="ja-JP" altLang="en-US" sz="1600" dirty="0"/>
              <a:t>“作成”をクリック</a:t>
            </a:r>
          </a:p>
        </p:txBody>
      </p:sp>
      <p:sp>
        <p:nvSpPr>
          <p:cNvPr id="22" name="四角形: 角を丸くする 21">
            <a:extLst>
              <a:ext uri="{FF2B5EF4-FFF2-40B4-BE49-F238E27FC236}">
                <a16:creationId xmlns:a16="http://schemas.microsoft.com/office/drawing/2014/main" id="{E194774F-3727-43C3-88C3-BCC31D1228C0}"/>
              </a:ext>
            </a:extLst>
          </p:cNvPr>
          <p:cNvSpPr/>
          <p:nvPr/>
        </p:nvSpPr>
        <p:spPr>
          <a:xfrm>
            <a:off x="2169218" y="5497383"/>
            <a:ext cx="2070312" cy="3540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コネクタ: カギ線 23">
            <a:extLst>
              <a:ext uri="{FF2B5EF4-FFF2-40B4-BE49-F238E27FC236}">
                <a16:creationId xmlns:a16="http://schemas.microsoft.com/office/drawing/2014/main" id="{2601C0A7-233E-4430-B06A-7985DC616C01}"/>
              </a:ext>
            </a:extLst>
          </p:cNvPr>
          <p:cNvCxnSpPr>
            <a:cxnSpLocks/>
            <a:stCxn id="22" idx="3"/>
            <a:endCxn id="6" idx="1"/>
          </p:cNvCxnSpPr>
          <p:nvPr/>
        </p:nvCxnSpPr>
        <p:spPr>
          <a:xfrm flipV="1">
            <a:off x="4239530" y="4338499"/>
            <a:ext cx="117486" cy="133589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3F2F35DE-0F97-429F-9BB2-9DA6B7FD50FA}"/>
              </a:ext>
            </a:extLst>
          </p:cNvPr>
          <p:cNvSpPr txBox="1"/>
          <p:nvPr/>
        </p:nvSpPr>
        <p:spPr>
          <a:xfrm>
            <a:off x="8483199" y="5867729"/>
            <a:ext cx="2832827" cy="830997"/>
          </a:xfrm>
          <a:prstGeom prst="rect">
            <a:avLst/>
          </a:prstGeom>
          <a:noFill/>
        </p:spPr>
        <p:txBody>
          <a:bodyPr wrap="none" rtlCol="0">
            <a:spAutoFit/>
          </a:bodyPr>
          <a:lstStyle/>
          <a:p>
            <a:r>
              <a:rPr kumimoji="1" lang="ja-JP" altLang="en-US" sz="1600" dirty="0"/>
              <a:t>必要事項を入力して</a:t>
            </a:r>
            <a:endParaRPr kumimoji="1" lang="en-US" altLang="ja-JP" sz="1600" dirty="0"/>
          </a:p>
          <a:p>
            <a:r>
              <a:rPr kumimoji="1" lang="ja-JP" altLang="en-US" sz="1600" dirty="0"/>
              <a:t>“確認および作成”をクリック</a:t>
            </a:r>
            <a:endParaRPr kumimoji="1" lang="en-US" altLang="ja-JP" sz="1600" dirty="0"/>
          </a:p>
          <a:p>
            <a:r>
              <a:rPr kumimoji="1" lang="ja-JP" altLang="en-US" sz="1600" dirty="0"/>
              <a:t>更に、“作成”をクリック</a:t>
            </a:r>
          </a:p>
        </p:txBody>
      </p:sp>
      <p:sp>
        <p:nvSpPr>
          <p:cNvPr id="29" name="テキスト ボックス 28">
            <a:extLst>
              <a:ext uri="{FF2B5EF4-FFF2-40B4-BE49-F238E27FC236}">
                <a16:creationId xmlns:a16="http://schemas.microsoft.com/office/drawing/2014/main" id="{A26D4768-D686-431E-BB9B-25B638930325}"/>
              </a:ext>
            </a:extLst>
          </p:cNvPr>
          <p:cNvSpPr txBox="1"/>
          <p:nvPr/>
        </p:nvSpPr>
        <p:spPr>
          <a:xfrm>
            <a:off x="7668583" y="1811615"/>
            <a:ext cx="4063933" cy="830997"/>
          </a:xfrm>
          <a:prstGeom prst="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kumimoji="1" lang="ja-JP" altLang="en-US" sz="1600" dirty="0"/>
              <a:t>“リソースグループ”を選択</a:t>
            </a:r>
            <a:endParaRPr kumimoji="1" lang="en-US" altLang="ja-JP" sz="1600" dirty="0"/>
          </a:p>
          <a:p>
            <a:r>
              <a:rPr kumimoji="1" lang="ja-JP" altLang="en-US" sz="1600" dirty="0"/>
              <a:t>”ストレージアカウント名“は英数小文字で</a:t>
            </a:r>
            <a:endParaRPr kumimoji="1" lang="en-US" altLang="ja-JP" sz="1600" dirty="0"/>
          </a:p>
          <a:p>
            <a:r>
              <a:rPr lang="ja-JP" altLang="en-US" sz="1600" dirty="0"/>
              <a:t>“場所”は</a:t>
            </a:r>
            <a:r>
              <a:rPr lang="en-US" altLang="ja-JP" sz="1600" dirty="0"/>
              <a:t>IoT</a:t>
            </a:r>
            <a:r>
              <a:rPr lang="ja-JP" altLang="en-US" sz="1600" dirty="0"/>
              <a:t> </a:t>
            </a:r>
            <a:r>
              <a:rPr lang="en-US" altLang="ja-JP" sz="1600" dirty="0"/>
              <a:t>Hub</a:t>
            </a:r>
            <a:r>
              <a:rPr lang="ja-JP" altLang="en-US" sz="1600" dirty="0"/>
              <a:t>と同じ場所で</a:t>
            </a:r>
            <a:endParaRPr kumimoji="1" lang="en-US" altLang="ja-JP" sz="1600" dirty="0"/>
          </a:p>
        </p:txBody>
      </p:sp>
    </p:spTree>
    <p:extLst>
      <p:ext uri="{BB962C8B-B14F-4D97-AF65-F5344CB8AC3E}">
        <p14:creationId xmlns:p14="http://schemas.microsoft.com/office/powerpoint/2010/main" val="787615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ストレージアカウント</a:t>
            </a:r>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41</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894" y="1510380"/>
            <a:ext cx="2570850" cy="2570850"/>
          </a:xfrm>
          <a:prstGeom prst="rect">
            <a:avLst/>
          </a:prstGeom>
        </p:spPr>
      </p:pic>
      <p:sp>
        <p:nvSpPr>
          <p:cNvPr id="5" name="テキスト ボックス 4"/>
          <p:cNvSpPr txBox="1"/>
          <p:nvPr/>
        </p:nvSpPr>
        <p:spPr>
          <a:xfrm>
            <a:off x="169200" y="4081230"/>
            <a:ext cx="5724644" cy="1815882"/>
          </a:xfrm>
          <a:prstGeom prst="rect">
            <a:avLst/>
          </a:prstGeom>
          <a:noFill/>
        </p:spPr>
        <p:txBody>
          <a:bodyPr wrap="none" rtlCol="0">
            <a:spAutoFit/>
          </a:bodyPr>
          <a:lstStyle/>
          <a:p>
            <a:r>
              <a:rPr kumimoji="1" lang="ja-JP" altLang="en-US" sz="1600" dirty="0"/>
              <a:t>持続性、可用性、スケーラビリティで</a:t>
            </a:r>
            <a:endParaRPr kumimoji="1" lang="en-US" altLang="ja-JP" sz="1600" dirty="0"/>
          </a:p>
          <a:p>
            <a:r>
              <a:rPr lang="ja-JP" altLang="en-US" sz="1600" dirty="0"/>
              <a:t>顧客のニーズにこたえる最新の</a:t>
            </a:r>
            <a:r>
              <a:rPr kumimoji="1" lang="ja-JP" altLang="en-US" sz="1600" dirty="0"/>
              <a:t>アプリケーション</a:t>
            </a:r>
            <a:endParaRPr kumimoji="1" lang="en-US" altLang="ja-JP" sz="1600" dirty="0"/>
          </a:p>
          <a:p>
            <a:r>
              <a:rPr kumimoji="1" lang="ja-JP" altLang="en-US" sz="1600" dirty="0"/>
              <a:t>のためのクラウドストレージ</a:t>
            </a:r>
            <a:r>
              <a:rPr lang="ja-JP" altLang="en-US" sz="1600" dirty="0"/>
              <a:t>ソリューション</a:t>
            </a:r>
            <a:endParaRPr lang="en-US" altLang="ja-JP" sz="1600" dirty="0"/>
          </a:p>
          <a:p>
            <a:r>
              <a:rPr kumimoji="1" lang="ja-JP" altLang="en-US" sz="1600" dirty="0"/>
              <a:t>数百テラバイトのデータを保存、処理可能</a:t>
            </a:r>
            <a:endParaRPr kumimoji="1" lang="en-US" altLang="ja-JP" sz="1600" dirty="0"/>
          </a:p>
          <a:p>
            <a:r>
              <a:rPr lang="ja-JP" altLang="en-US" sz="1600" dirty="0"/>
              <a:t>トラフィック量に応じてデータを均等に負荷分散</a:t>
            </a:r>
            <a:endParaRPr lang="en-US" altLang="ja-JP" sz="1600" dirty="0"/>
          </a:p>
          <a:p>
            <a:r>
              <a:rPr kumimoji="1" lang="ja-JP" altLang="en-US" sz="1600" dirty="0"/>
              <a:t>世界中どこからでも、あらゆる種類のアプリケーションから</a:t>
            </a:r>
            <a:endParaRPr kumimoji="1" lang="en-US" altLang="ja-JP" sz="1600" dirty="0"/>
          </a:p>
          <a:p>
            <a:r>
              <a:rPr lang="ja-JP" altLang="en-US" sz="1600" dirty="0"/>
              <a:t>アクセス可能</a:t>
            </a:r>
            <a:endParaRPr kumimoji="1" lang="ja-JP" altLang="en-US" sz="1600" dirty="0"/>
          </a:p>
        </p:txBody>
      </p:sp>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4043" y="1510380"/>
            <a:ext cx="1097643" cy="1097643"/>
          </a:xfrm>
          <a:prstGeom prst="rect">
            <a:avLst/>
          </a:prstGeom>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4043" y="2941696"/>
            <a:ext cx="1097643" cy="1097643"/>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4042" y="4373012"/>
            <a:ext cx="1097643" cy="1097643"/>
          </a:xfrm>
          <a:prstGeom prst="rect">
            <a:avLst/>
          </a:prstGeom>
        </p:spPr>
      </p:pic>
      <p:sp>
        <p:nvSpPr>
          <p:cNvPr id="9" name="テキスト ボックス 8"/>
          <p:cNvSpPr txBox="1"/>
          <p:nvPr/>
        </p:nvSpPr>
        <p:spPr>
          <a:xfrm>
            <a:off x="7281949" y="1510380"/>
            <a:ext cx="3182281" cy="1200329"/>
          </a:xfrm>
          <a:prstGeom prst="rect">
            <a:avLst/>
          </a:prstGeom>
          <a:noFill/>
        </p:spPr>
        <p:txBody>
          <a:bodyPr wrap="none" rtlCol="0">
            <a:spAutoFit/>
          </a:bodyPr>
          <a:lstStyle/>
          <a:p>
            <a:r>
              <a:rPr kumimoji="1" lang="ja-JP" altLang="en-US" dirty="0"/>
              <a:t>テーブルストレージ：</a:t>
            </a:r>
            <a:endParaRPr kumimoji="1" lang="en-US" altLang="ja-JP" dirty="0"/>
          </a:p>
          <a:p>
            <a:r>
              <a:rPr lang="ja-JP" altLang="en-US" dirty="0"/>
              <a:t>構造型データセットを格納</a:t>
            </a:r>
            <a:endParaRPr lang="en-US" altLang="ja-JP" dirty="0"/>
          </a:p>
          <a:p>
            <a:r>
              <a:rPr kumimoji="1" lang="en-US" altLang="ja-JP" dirty="0"/>
              <a:t>NoSQL</a:t>
            </a:r>
            <a:r>
              <a:rPr kumimoji="1" lang="ja-JP" altLang="en-US" dirty="0"/>
              <a:t>キー属性データストア</a:t>
            </a:r>
            <a:endParaRPr kumimoji="1" lang="en-US" altLang="ja-JP" dirty="0"/>
          </a:p>
          <a:p>
            <a:r>
              <a:rPr lang="en-US" altLang="ja-JP" dirty="0"/>
              <a:t>※</a:t>
            </a:r>
            <a:r>
              <a:rPr lang="ja-JP" altLang="en-US" dirty="0"/>
              <a:t>本</a:t>
            </a:r>
            <a:r>
              <a:rPr lang="en-US" altLang="ja-JP" dirty="0" err="1"/>
              <a:t>HoL</a:t>
            </a:r>
            <a:r>
              <a:rPr lang="ja-JP" altLang="en-US" dirty="0"/>
              <a:t>で使用</a:t>
            </a:r>
            <a:endParaRPr kumimoji="1" lang="ja-JP" altLang="en-US" dirty="0"/>
          </a:p>
        </p:txBody>
      </p:sp>
      <p:sp>
        <p:nvSpPr>
          <p:cNvPr id="10" name="テキスト ボックス 9"/>
          <p:cNvSpPr txBox="1"/>
          <p:nvPr/>
        </p:nvSpPr>
        <p:spPr>
          <a:xfrm>
            <a:off x="7281949" y="2941696"/>
            <a:ext cx="3877985" cy="923330"/>
          </a:xfrm>
          <a:prstGeom prst="rect">
            <a:avLst/>
          </a:prstGeom>
          <a:noFill/>
        </p:spPr>
        <p:txBody>
          <a:bodyPr wrap="none" rtlCol="0">
            <a:spAutoFit/>
          </a:bodyPr>
          <a:lstStyle/>
          <a:p>
            <a:r>
              <a:rPr kumimoji="1" lang="ja-JP" altLang="en-US" dirty="0"/>
              <a:t>ブロブストレージ：</a:t>
            </a:r>
            <a:endParaRPr kumimoji="1" lang="en-US" altLang="ja-JP" dirty="0"/>
          </a:p>
          <a:p>
            <a:r>
              <a:rPr lang="ja-JP" altLang="en-US" dirty="0"/>
              <a:t>非構造化オブジェクトデータを格納</a:t>
            </a:r>
            <a:endParaRPr lang="en-US" altLang="ja-JP" dirty="0"/>
          </a:p>
          <a:p>
            <a:r>
              <a:rPr kumimoji="1" lang="ja-JP" altLang="en-US" dirty="0"/>
              <a:t>ドキュメントや画像ファイルなど</a:t>
            </a:r>
          </a:p>
        </p:txBody>
      </p:sp>
      <p:sp>
        <p:nvSpPr>
          <p:cNvPr id="11" name="テキスト ボックス 10"/>
          <p:cNvSpPr txBox="1"/>
          <p:nvPr/>
        </p:nvSpPr>
        <p:spPr>
          <a:xfrm>
            <a:off x="7281948" y="4373012"/>
            <a:ext cx="4801314" cy="923330"/>
          </a:xfrm>
          <a:prstGeom prst="rect">
            <a:avLst/>
          </a:prstGeom>
          <a:noFill/>
        </p:spPr>
        <p:txBody>
          <a:bodyPr wrap="none" rtlCol="0">
            <a:spAutoFit/>
          </a:bodyPr>
          <a:lstStyle/>
          <a:p>
            <a:r>
              <a:rPr lang="ja-JP" altLang="en-US" dirty="0"/>
              <a:t>キュー</a:t>
            </a:r>
            <a:r>
              <a:rPr kumimoji="1" lang="ja-JP" altLang="en-US" dirty="0"/>
              <a:t>ストレージ：</a:t>
            </a:r>
            <a:endParaRPr kumimoji="1" lang="en-US" altLang="ja-JP" dirty="0"/>
          </a:p>
          <a:p>
            <a:r>
              <a:rPr lang="ja-JP" altLang="en-US" dirty="0"/>
              <a:t>ワークフロー処理やコンポーネント間</a:t>
            </a:r>
            <a:r>
              <a:rPr kumimoji="1" lang="ja-JP" altLang="en-US" dirty="0"/>
              <a:t>通信の</a:t>
            </a:r>
            <a:br>
              <a:rPr kumimoji="1" lang="en-US" altLang="ja-JP" dirty="0"/>
            </a:br>
            <a:r>
              <a:rPr kumimoji="1" lang="ja-JP" altLang="en-US" dirty="0"/>
              <a:t>ための、信頼性の高いメッセージング機能</a:t>
            </a:r>
          </a:p>
        </p:txBody>
      </p:sp>
    </p:spTree>
    <p:extLst>
      <p:ext uri="{BB962C8B-B14F-4D97-AF65-F5344CB8AC3E}">
        <p14:creationId xmlns:p14="http://schemas.microsoft.com/office/powerpoint/2010/main" val="3194352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42</a:t>
            </a:fld>
            <a:endParaRPr kumimoji="1" lang="ja-JP" altLang="en-US"/>
          </a:p>
        </p:txBody>
      </p:sp>
      <p:grpSp>
        <p:nvGrpSpPr>
          <p:cNvPr id="13" name="グループ化 12"/>
          <p:cNvGrpSpPr/>
          <p:nvPr/>
        </p:nvGrpSpPr>
        <p:grpSpPr>
          <a:xfrm>
            <a:off x="438000" y="1006869"/>
            <a:ext cx="11277600" cy="5352408"/>
            <a:chOff x="438000" y="1006869"/>
            <a:chExt cx="11277600" cy="5352408"/>
          </a:xfrm>
        </p:grpSpPr>
        <p:pic>
          <p:nvPicPr>
            <p:cNvPr id="4" name="図 3"/>
            <p:cNvPicPr>
              <a:picLocks noChangeAspect="1"/>
            </p:cNvPicPr>
            <p:nvPr/>
          </p:nvPicPr>
          <p:blipFill>
            <a:blip r:embed="rId2"/>
            <a:stretch>
              <a:fillRect/>
            </a:stretch>
          </p:blipFill>
          <p:spPr>
            <a:xfrm>
              <a:off x="438000" y="1046640"/>
              <a:ext cx="11277600" cy="5312637"/>
            </a:xfrm>
            <a:prstGeom prst="rect">
              <a:avLst/>
            </a:prstGeom>
          </p:spPr>
        </p:pic>
        <p:grpSp>
          <p:nvGrpSpPr>
            <p:cNvPr id="11" name="グループ化 10"/>
            <p:cNvGrpSpPr/>
            <p:nvPr/>
          </p:nvGrpSpPr>
          <p:grpSpPr>
            <a:xfrm>
              <a:off x="438000" y="1006869"/>
              <a:ext cx="1461138" cy="369332"/>
              <a:chOff x="438000" y="1006869"/>
              <a:chExt cx="1461138" cy="369332"/>
            </a:xfrm>
          </p:grpSpPr>
          <p:sp>
            <p:nvSpPr>
              <p:cNvPr id="5" name="角丸四角形 4"/>
              <p:cNvSpPr/>
              <p:nvPr/>
            </p:nvSpPr>
            <p:spPr>
              <a:xfrm>
                <a:off x="438000" y="1046640"/>
                <a:ext cx="1008963" cy="25964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467059" y="1006869"/>
                <a:ext cx="432079" cy="369332"/>
              </a:xfrm>
              <a:prstGeom prst="rect">
                <a:avLst/>
              </a:prstGeom>
              <a:solidFill>
                <a:schemeClr val="bg1"/>
              </a:solidFill>
            </p:spPr>
            <p:txBody>
              <a:bodyPr wrap="square" rtlCol="0">
                <a:spAutoFit/>
              </a:bodyPr>
              <a:lstStyle/>
              <a:p>
                <a:r>
                  <a:rPr kumimoji="1" lang="ja-JP" altLang="en-US" dirty="0"/>
                  <a:t>１</a:t>
                </a:r>
              </a:p>
            </p:txBody>
          </p:sp>
        </p:grpSp>
        <p:grpSp>
          <p:nvGrpSpPr>
            <p:cNvPr id="12" name="グループ化 11"/>
            <p:cNvGrpSpPr/>
            <p:nvPr/>
          </p:nvGrpSpPr>
          <p:grpSpPr>
            <a:xfrm>
              <a:off x="438000" y="1415972"/>
              <a:ext cx="1461138" cy="369332"/>
              <a:chOff x="438000" y="1415972"/>
              <a:chExt cx="1461138" cy="369332"/>
            </a:xfrm>
          </p:grpSpPr>
          <p:sp>
            <p:nvSpPr>
              <p:cNvPr id="8" name="角丸四角形 7"/>
              <p:cNvSpPr/>
              <p:nvPr/>
            </p:nvSpPr>
            <p:spPr>
              <a:xfrm>
                <a:off x="438000" y="1468670"/>
                <a:ext cx="1008963" cy="25964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467059" y="1415972"/>
                <a:ext cx="432079" cy="369332"/>
              </a:xfrm>
              <a:prstGeom prst="rect">
                <a:avLst/>
              </a:prstGeom>
              <a:solidFill>
                <a:schemeClr val="bg1"/>
              </a:solidFill>
            </p:spPr>
            <p:txBody>
              <a:bodyPr wrap="square" rtlCol="0">
                <a:spAutoFit/>
              </a:bodyPr>
              <a:lstStyle/>
              <a:p>
                <a:r>
                  <a:rPr kumimoji="1" lang="ja-JP" altLang="en-US" dirty="0"/>
                  <a:t>２</a:t>
                </a:r>
              </a:p>
            </p:txBody>
          </p:sp>
        </p:grpSp>
      </p:grpSp>
    </p:spTree>
    <p:extLst>
      <p:ext uri="{BB962C8B-B14F-4D97-AF65-F5344CB8AC3E}">
        <p14:creationId xmlns:p14="http://schemas.microsoft.com/office/powerpoint/2010/main" val="2912975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43</a:t>
            </a:fld>
            <a:endParaRPr kumimoji="1" lang="ja-JP" altLang="en-US"/>
          </a:p>
        </p:txBody>
      </p:sp>
      <p:grpSp>
        <p:nvGrpSpPr>
          <p:cNvPr id="8" name="グループ化 7"/>
          <p:cNvGrpSpPr/>
          <p:nvPr/>
        </p:nvGrpSpPr>
        <p:grpSpPr>
          <a:xfrm>
            <a:off x="407855" y="1044473"/>
            <a:ext cx="11337890" cy="5316972"/>
            <a:chOff x="407855" y="1044473"/>
            <a:chExt cx="11337890" cy="5316972"/>
          </a:xfrm>
        </p:grpSpPr>
        <p:pic>
          <p:nvPicPr>
            <p:cNvPr id="7" name="図 6"/>
            <p:cNvPicPr>
              <a:picLocks noChangeAspect="1"/>
            </p:cNvPicPr>
            <p:nvPr/>
          </p:nvPicPr>
          <p:blipFill rotWithShape="1">
            <a:blip r:embed="rId2"/>
            <a:srcRect t="12015" b="4615"/>
            <a:stretch/>
          </p:blipFill>
          <p:spPr>
            <a:xfrm>
              <a:off x="407855" y="1044473"/>
              <a:ext cx="11337890" cy="5316972"/>
            </a:xfrm>
            <a:prstGeom prst="rect">
              <a:avLst/>
            </a:prstGeom>
          </p:spPr>
        </p:pic>
        <p:sp>
          <p:nvSpPr>
            <p:cNvPr id="5" name="角丸四角形 4"/>
            <p:cNvSpPr/>
            <p:nvPr/>
          </p:nvSpPr>
          <p:spPr>
            <a:xfrm>
              <a:off x="2210637" y="1899138"/>
              <a:ext cx="2934120" cy="57275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245240" y="2185516"/>
              <a:ext cx="432079" cy="369332"/>
            </a:xfrm>
            <a:prstGeom prst="rect">
              <a:avLst/>
            </a:prstGeom>
            <a:solidFill>
              <a:schemeClr val="bg1"/>
            </a:solidFill>
          </p:spPr>
          <p:txBody>
            <a:bodyPr wrap="square" rtlCol="0">
              <a:spAutoFit/>
            </a:bodyPr>
            <a:lstStyle/>
            <a:p>
              <a:r>
                <a:rPr kumimoji="1" lang="ja-JP" altLang="en-US" dirty="0"/>
                <a:t>３</a:t>
              </a:r>
            </a:p>
          </p:txBody>
        </p:sp>
      </p:grpSp>
    </p:spTree>
    <p:extLst>
      <p:ext uri="{BB962C8B-B14F-4D97-AF65-F5344CB8AC3E}">
        <p14:creationId xmlns:p14="http://schemas.microsoft.com/office/powerpoint/2010/main" val="149574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44</a:t>
            </a:fld>
            <a:endParaRPr kumimoji="1" lang="ja-JP" altLang="en-US" dirty="0"/>
          </a:p>
        </p:txBody>
      </p:sp>
      <p:pic>
        <p:nvPicPr>
          <p:cNvPr id="4" name="図 3"/>
          <p:cNvPicPr>
            <a:picLocks noChangeAspect="1"/>
          </p:cNvPicPr>
          <p:nvPr/>
        </p:nvPicPr>
        <p:blipFill>
          <a:blip r:embed="rId2"/>
          <a:stretch>
            <a:fillRect/>
          </a:stretch>
        </p:blipFill>
        <p:spPr>
          <a:xfrm>
            <a:off x="407855" y="1035394"/>
            <a:ext cx="11337890" cy="5335130"/>
          </a:xfrm>
          <a:prstGeom prst="rect">
            <a:avLst/>
          </a:prstGeom>
        </p:spPr>
      </p:pic>
      <p:sp>
        <p:nvSpPr>
          <p:cNvPr id="5" name="角丸四角形 4"/>
          <p:cNvSpPr/>
          <p:nvPr/>
        </p:nvSpPr>
        <p:spPr>
          <a:xfrm>
            <a:off x="7958295" y="5978769"/>
            <a:ext cx="723481" cy="2306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8701872" y="5897119"/>
            <a:ext cx="432079" cy="369332"/>
          </a:xfrm>
          <a:prstGeom prst="rect">
            <a:avLst/>
          </a:prstGeom>
          <a:solidFill>
            <a:schemeClr val="bg1"/>
          </a:solidFill>
        </p:spPr>
        <p:txBody>
          <a:bodyPr wrap="square" rtlCol="0">
            <a:spAutoFit/>
          </a:bodyPr>
          <a:lstStyle/>
          <a:p>
            <a:r>
              <a:rPr kumimoji="1" lang="ja-JP" altLang="en-US" dirty="0"/>
              <a:t>４</a:t>
            </a:r>
          </a:p>
        </p:txBody>
      </p:sp>
    </p:spTree>
    <p:extLst>
      <p:ext uri="{BB962C8B-B14F-4D97-AF65-F5344CB8AC3E}">
        <p14:creationId xmlns:p14="http://schemas.microsoft.com/office/powerpoint/2010/main" val="1969784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rotWithShape="1">
          <a:blip r:embed="rId2"/>
          <a:srcRect t="215" b="-1"/>
          <a:stretch/>
        </p:blipFill>
        <p:spPr>
          <a:xfrm>
            <a:off x="643095" y="1029147"/>
            <a:ext cx="10875666" cy="5106676"/>
          </a:xfrm>
          <a:prstGeom prst="rect">
            <a:avLst/>
          </a:prstGeom>
        </p:spPr>
      </p:pic>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45</a:t>
            </a:fld>
            <a:endParaRPr kumimoji="1" lang="ja-JP" altLang="en-US"/>
          </a:p>
        </p:txBody>
      </p:sp>
      <p:sp>
        <p:nvSpPr>
          <p:cNvPr id="5" name="角丸四角形 4"/>
          <p:cNvSpPr/>
          <p:nvPr/>
        </p:nvSpPr>
        <p:spPr>
          <a:xfrm>
            <a:off x="3697794" y="4180114"/>
            <a:ext cx="3265714" cy="21101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983603" y="4098464"/>
            <a:ext cx="432079" cy="369332"/>
          </a:xfrm>
          <a:prstGeom prst="rect">
            <a:avLst/>
          </a:prstGeom>
          <a:solidFill>
            <a:schemeClr val="bg1"/>
          </a:solidFill>
        </p:spPr>
        <p:txBody>
          <a:bodyPr wrap="square" rtlCol="0">
            <a:spAutoFit/>
          </a:bodyPr>
          <a:lstStyle/>
          <a:p>
            <a:r>
              <a:rPr kumimoji="1" lang="ja-JP" altLang="en-US" dirty="0"/>
              <a:t>５</a:t>
            </a:r>
          </a:p>
        </p:txBody>
      </p:sp>
      <p:sp>
        <p:nvSpPr>
          <p:cNvPr id="7" name="角丸四角形 6"/>
          <p:cNvSpPr/>
          <p:nvPr/>
        </p:nvSpPr>
        <p:spPr>
          <a:xfrm>
            <a:off x="2250831" y="5637124"/>
            <a:ext cx="1095270" cy="2009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66196" y="5555474"/>
            <a:ext cx="432079" cy="369332"/>
          </a:xfrm>
          <a:prstGeom prst="rect">
            <a:avLst/>
          </a:prstGeom>
          <a:solidFill>
            <a:schemeClr val="bg1"/>
          </a:solidFill>
        </p:spPr>
        <p:txBody>
          <a:bodyPr wrap="square" rtlCol="0">
            <a:spAutoFit/>
          </a:bodyPr>
          <a:lstStyle/>
          <a:p>
            <a:r>
              <a:rPr kumimoji="1" lang="ja-JP" altLang="en-US" dirty="0"/>
              <a:t>７</a:t>
            </a:r>
          </a:p>
        </p:txBody>
      </p:sp>
      <p:sp>
        <p:nvSpPr>
          <p:cNvPr id="11" name="角丸四角形 10"/>
          <p:cNvSpPr/>
          <p:nvPr/>
        </p:nvSpPr>
        <p:spPr>
          <a:xfrm>
            <a:off x="3717889" y="4906127"/>
            <a:ext cx="3265714" cy="21101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003698" y="4824477"/>
            <a:ext cx="432079" cy="369332"/>
          </a:xfrm>
          <a:prstGeom prst="rect">
            <a:avLst/>
          </a:prstGeom>
          <a:solidFill>
            <a:schemeClr val="bg1"/>
          </a:solidFill>
        </p:spPr>
        <p:txBody>
          <a:bodyPr wrap="square" rtlCol="0">
            <a:spAutoFit/>
          </a:bodyPr>
          <a:lstStyle/>
          <a:p>
            <a:r>
              <a:rPr kumimoji="1" lang="ja-JP" altLang="en-US" dirty="0"/>
              <a:t>６</a:t>
            </a:r>
          </a:p>
        </p:txBody>
      </p:sp>
    </p:spTree>
    <p:extLst>
      <p:ext uri="{BB962C8B-B14F-4D97-AF65-F5344CB8AC3E}">
        <p14:creationId xmlns:p14="http://schemas.microsoft.com/office/powerpoint/2010/main" val="1643829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46</a:t>
            </a:fld>
            <a:endParaRPr kumimoji="1" lang="ja-JP" altLang="en-US"/>
          </a:p>
        </p:txBody>
      </p:sp>
      <p:pic>
        <p:nvPicPr>
          <p:cNvPr id="4" name="図 3"/>
          <p:cNvPicPr>
            <a:picLocks noChangeAspect="1"/>
          </p:cNvPicPr>
          <p:nvPr/>
        </p:nvPicPr>
        <p:blipFill>
          <a:blip r:embed="rId2"/>
          <a:stretch>
            <a:fillRect/>
          </a:stretch>
        </p:blipFill>
        <p:spPr>
          <a:xfrm>
            <a:off x="683288" y="1104912"/>
            <a:ext cx="10805327" cy="5078898"/>
          </a:xfrm>
          <a:prstGeom prst="rect">
            <a:avLst/>
          </a:prstGeom>
        </p:spPr>
      </p:pic>
    </p:spTree>
    <p:extLst>
      <p:ext uri="{BB962C8B-B14F-4D97-AF65-F5344CB8AC3E}">
        <p14:creationId xmlns:p14="http://schemas.microsoft.com/office/powerpoint/2010/main" val="3323148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683286" y="1366575"/>
            <a:ext cx="10479405" cy="4821946"/>
          </a:xfrm>
          <a:prstGeom prst="rect">
            <a:avLst/>
          </a:prstGeom>
        </p:spPr>
      </p:pic>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47</a:t>
            </a:fld>
            <a:endParaRPr kumimoji="1" lang="ja-JP" altLang="en-US"/>
          </a:p>
        </p:txBody>
      </p:sp>
      <p:sp>
        <p:nvSpPr>
          <p:cNvPr id="5" name="角丸四角形 4"/>
          <p:cNvSpPr/>
          <p:nvPr/>
        </p:nvSpPr>
        <p:spPr>
          <a:xfrm>
            <a:off x="2120202" y="5817996"/>
            <a:ext cx="1205804" cy="21101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346101" y="5736346"/>
            <a:ext cx="432079" cy="369332"/>
          </a:xfrm>
          <a:prstGeom prst="rect">
            <a:avLst/>
          </a:prstGeom>
          <a:solidFill>
            <a:schemeClr val="bg1"/>
          </a:solidFill>
        </p:spPr>
        <p:txBody>
          <a:bodyPr wrap="square" rtlCol="0">
            <a:spAutoFit/>
          </a:bodyPr>
          <a:lstStyle/>
          <a:p>
            <a:r>
              <a:rPr kumimoji="1" lang="ja-JP" altLang="en-US" dirty="0"/>
              <a:t>８</a:t>
            </a:r>
          </a:p>
        </p:txBody>
      </p:sp>
    </p:spTree>
    <p:extLst>
      <p:ext uri="{BB962C8B-B14F-4D97-AF65-F5344CB8AC3E}">
        <p14:creationId xmlns:p14="http://schemas.microsoft.com/office/powerpoint/2010/main" val="1799320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48</a:t>
            </a:fld>
            <a:endParaRPr kumimoji="1" lang="ja-JP" altLang="en-US"/>
          </a:p>
        </p:txBody>
      </p:sp>
      <p:pic>
        <p:nvPicPr>
          <p:cNvPr id="4" name="図 3"/>
          <p:cNvPicPr>
            <a:picLocks noChangeAspect="1"/>
          </p:cNvPicPr>
          <p:nvPr/>
        </p:nvPicPr>
        <p:blipFill>
          <a:blip r:embed="rId2"/>
          <a:stretch>
            <a:fillRect/>
          </a:stretch>
        </p:blipFill>
        <p:spPr>
          <a:xfrm>
            <a:off x="663191" y="1116332"/>
            <a:ext cx="10935956" cy="5157395"/>
          </a:xfrm>
          <a:prstGeom prst="rect">
            <a:avLst/>
          </a:prstGeom>
        </p:spPr>
      </p:pic>
    </p:spTree>
    <p:extLst>
      <p:ext uri="{BB962C8B-B14F-4D97-AF65-F5344CB8AC3E}">
        <p14:creationId xmlns:p14="http://schemas.microsoft.com/office/powerpoint/2010/main" val="2080818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49</a:t>
            </a:fld>
            <a:endParaRPr kumimoji="1" lang="ja-JP" altLang="en-US"/>
          </a:p>
        </p:txBody>
      </p:sp>
      <p:pic>
        <p:nvPicPr>
          <p:cNvPr id="4" name="図 3"/>
          <p:cNvPicPr>
            <a:picLocks noChangeAspect="1"/>
          </p:cNvPicPr>
          <p:nvPr/>
        </p:nvPicPr>
        <p:blipFill>
          <a:blip r:embed="rId2"/>
          <a:stretch>
            <a:fillRect/>
          </a:stretch>
        </p:blipFill>
        <p:spPr>
          <a:xfrm>
            <a:off x="472273" y="1130428"/>
            <a:ext cx="10986198" cy="5163914"/>
          </a:xfrm>
          <a:prstGeom prst="rect">
            <a:avLst/>
          </a:prstGeom>
        </p:spPr>
      </p:pic>
    </p:spTree>
    <p:extLst>
      <p:ext uri="{BB962C8B-B14F-4D97-AF65-F5344CB8AC3E}">
        <p14:creationId xmlns:p14="http://schemas.microsoft.com/office/powerpoint/2010/main" val="4014625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グループ化 25"/>
          <p:cNvGrpSpPr/>
          <p:nvPr/>
        </p:nvGrpSpPr>
        <p:grpSpPr>
          <a:xfrm>
            <a:off x="4820953" y="2127337"/>
            <a:ext cx="2904450" cy="4155998"/>
            <a:chOff x="4820953" y="2127337"/>
            <a:chExt cx="2904450" cy="4155998"/>
          </a:xfrm>
        </p:grpSpPr>
        <p:pic>
          <p:nvPicPr>
            <p:cNvPr id="21" name="図 20"/>
            <p:cNvPicPr>
              <a:picLocks noChangeAspect="1"/>
            </p:cNvPicPr>
            <p:nvPr/>
          </p:nvPicPr>
          <p:blipFill rotWithShape="1">
            <a:blip r:embed="rId3"/>
            <a:srcRect b="37294"/>
            <a:stretch/>
          </p:blipFill>
          <p:spPr>
            <a:xfrm>
              <a:off x="4820953" y="2127337"/>
              <a:ext cx="2904450" cy="2973555"/>
            </a:xfrm>
            <a:prstGeom prst="rect">
              <a:avLst/>
            </a:prstGeom>
          </p:spPr>
        </p:pic>
        <p:pic>
          <p:nvPicPr>
            <p:cNvPr id="22" name="図 21"/>
            <p:cNvPicPr>
              <a:picLocks noChangeAspect="1"/>
            </p:cNvPicPr>
            <p:nvPr/>
          </p:nvPicPr>
          <p:blipFill rotWithShape="1">
            <a:blip r:embed="rId3"/>
            <a:srcRect t="57392"/>
            <a:stretch/>
          </p:blipFill>
          <p:spPr>
            <a:xfrm>
              <a:off x="4820953" y="4262852"/>
              <a:ext cx="2904450" cy="2020483"/>
            </a:xfrm>
            <a:prstGeom prst="rect">
              <a:avLst/>
            </a:prstGeom>
          </p:spPr>
        </p:pic>
      </p:grpSp>
      <p:pic>
        <p:nvPicPr>
          <p:cNvPr id="17" name="図 16"/>
          <p:cNvPicPr>
            <a:picLocks noChangeAspect="1"/>
          </p:cNvPicPr>
          <p:nvPr/>
        </p:nvPicPr>
        <p:blipFill rotWithShape="1">
          <a:blip r:embed="rId4"/>
          <a:srcRect r="21748" b="9956"/>
          <a:stretch/>
        </p:blipFill>
        <p:spPr>
          <a:xfrm>
            <a:off x="164862" y="2127337"/>
            <a:ext cx="2307405" cy="4266239"/>
          </a:xfrm>
          <a:prstGeom prst="rect">
            <a:avLst/>
          </a:prstGeom>
        </p:spPr>
      </p:pic>
      <p:sp>
        <p:nvSpPr>
          <p:cNvPr id="6" name="角丸四角形 5"/>
          <p:cNvSpPr/>
          <p:nvPr/>
        </p:nvSpPr>
        <p:spPr>
          <a:xfrm>
            <a:off x="233199" y="2947138"/>
            <a:ext cx="992773" cy="385842"/>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7" name="カギ線コネクタ 6"/>
          <p:cNvCxnSpPr>
            <a:stCxn id="6" idx="3"/>
            <a:endCxn id="12" idx="1"/>
          </p:cNvCxnSpPr>
          <p:nvPr/>
        </p:nvCxnSpPr>
        <p:spPr>
          <a:xfrm>
            <a:off x="1225972" y="3140059"/>
            <a:ext cx="1553354" cy="1116751"/>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2" name="図 11"/>
          <p:cNvPicPr>
            <a:picLocks noChangeAspect="1"/>
          </p:cNvPicPr>
          <p:nvPr/>
        </p:nvPicPr>
        <p:blipFill rotWithShape="1">
          <a:blip r:embed="rId5"/>
          <a:srcRect b="11740"/>
          <a:stretch/>
        </p:blipFill>
        <p:spPr>
          <a:xfrm>
            <a:off x="2779326" y="2120044"/>
            <a:ext cx="1817138" cy="4273532"/>
          </a:xfrm>
          <a:prstGeom prst="rect">
            <a:avLst/>
          </a:prstGeom>
        </p:spPr>
      </p:pic>
      <p:sp>
        <p:nvSpPr>
          <p:cNvPr id="2" name="タイトル 1"/>
          <p:cNvSpPr>
            <a:spLocks noGrp="1"/>
          </p:cNvSpPr>
          <p:nvPr>
            <p:ph type="title"/>
          </p:nvPr>
        </p:nvSpPr>
        <p:spPr/>
        <p:txBody>
          <a:bodyPr/>
          <a:lstStyle/>
          <a:p>
            <a:r>
              <a:rPr kumimoji="1" lang="ja-JP" altLang="en-US" dirty="0"/>
              <a:t>リソースグループの作成</a:t>
            </a:r>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5</a:t>
            </a:fld>
            <a:endParaRPr kumimoji="1" lang="ja-JP" altLang="en-US" dirty="0"/>
          </a:p>
        </p:txBody>
      </p:sp>
      <p:sp>
        <p:nvSpPr>
          <p:cNvPr id="8" name="角丸四角形 7"/>
          <p:cNvSpPr/>
          <p:nvPr/>
        </p:nvSpPr>
        <p:spPr>
          <a:xfrm>
            <a:off x="3125574" y="2554003"/>
            <a:ext cx="798240" cy="385842"/>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13" name="テキスト ボックス 12"/>
          <p:cNvSpPr txBox="1"/>
          <p:nvPr/>
        </p:nvSpPr>
        <p:spPr>
          <a:xfrm>
            <a:off x="164862" y="919715"/>
            <a:ext cx="5017720" cy="1200329"/>
          </a:xfrm>
          <a:prstGeom prst="rect">
            <a:avLst/>
          </a:prstGeom>
          <a:noFill/>
        </p:spPr>
        <p:txBody>
          <a:bodyPr wrap="none" rtlCol="0">
            <a:spAutoFit/>
          </a:bodyPr>
          <a:lstStyle/>
          <a:p>
            <a:r>
              <a:rPr lang="en-US" altLang="ja-JP" dirty="0">
                <a:hlinkClick r:id="rId6"/>
              </a:rPr>
              <a:t>http://portal.azure.com</a:t>
            </a:r>
            <a:r>
              <a:rPr lang="en-US" altLang="ja-JP" dirty="0"/>
              <a:t> </a:t>
            </a:r>
            <a:r>
              <a:rPr lang="ja-JP" altLang="en-US" dirty="0"/>
              <a:t>をブラウザで開き、</a:t>
            </a:r>
            <a:endParaRPr lang="en-US" altLang="ja-JP" dirty="0"/>
          </a:p>
          <a:p>
            <a:r>
              <a:rPr lang="en-US" altLang="ja-JP" dirty="0"/>
              <a:t>Azure</a:t>
            </a:r>
            <a:r>
              <a:rPr lang="ja-JP" altLang="en-US" dirty="0"/>
              <a:t> </a:t>
            </a:r>
            <a:r>
              <a:rPr lang="en-US" altLang="ja-JP" dirty="0"/>
              <a:t>Subscription</a:t>
            </a:r>
            <a:r>
              <a:rPr lang="ja-JP" altLang="en-US" dirty="0"/>
              <a:t>アカウントでサインイン</a:t>
            </a:r>
            <a:endParaRPr lang="en-US" altLang="ja-JP" dirty="0"/>
          </a:p>
          <a:p>
            <a:endParaRPr lang="en-US" altLang="ja-JP" dirty="0"/>
          </a:p>
          <a:p>
            <a:r>
              <a:rPr lang="ja-JP" altLang="en-US" dirty="0"/>
              <a:t>“リソースグループ”→“＋追加” を順にクリック</a:t>
            </a:r>
            <a:endParaRPr kumimoji="1" lang="ja-JP" altLang="en-US" dirty="0"/>
          </a:p>
        </p:txBody>
      </p:sp>
      <p:sp>
        <p:nvSpPr>
          <p:cNvPr id="14" name="メモ 13"/>
          <p:cNvSpPr/>
          <p:nvPr/>
        </p:nvSpPr>
        <p:spPr>
          <a:xfrm>
            <a:off x="7830473" y="2939845"/>
            <a:ext cx="4303454" cy="3343490"/>
          </a:xfrm>
          <a:prstGeom prst="foldedCorner">
            <a:avLst>
              <a:gd name="adj" fmla="val 8959"/>
            </a:avLst>
          </a:prstGeom>
        </p:spPr>
        <p:style>
          <a:lnRef idx="1">
            <a:schemeClr val="accent4"/>
          </a:lnRef>
          <a:fillRef idx="2">
            <a:schemeClr val="accent4"/>
          </a:fillRef>
          <a:effectRef idx="1">
            <a:schemeClr val="accent4"/>
          </a:effectRef>
          <a:fontRef idx="minor">
            <a:schemeClr val="dk1"/>
          </a:fontRef>
        </p:style>
        <p:txBody>
          <a:bodyPr rtlCol="0" anchor="t"/>
          <a:lstStyle/>
          <a:p>
            <a:pPr marL="285750" indent="-285750">
              <a:buFont typeface="Arial" panose="020B0604020202020204" pitchFamily="34" charset="0"/>
              <a:buChar char="•"/>
            </a:pPr>
            <a:r>
              <a:rPr lang="ja-JP" altLang="en-US" sz="1600" dirty="0"/>
              <a:t>リソースグループ名</a:t>
            </a:r>
            <a:r>
              <a:rPr lang="en-US" altLang="ja-JP" sz="1600" dirty="0"/>
              <a:t>:</a:t>
            </a:r>
            <a:br>
              <a:rPr lang="en-US" altLang="ja-JP" sz="1600" dirty="0"/>
            </a:br>
            <a:r>
              <a:rPr lang="ja-JP" altLang="en-US" sz="1600" dirty="0"/>
              <a:t>“</a:t>
            </a:r>
            <a:r>
              <a:rPr lang="en-US" altLang="ja-JP" sz="1600" dirty="0" err="1"/>
              <a:t>IoTHoLRGXXX</a:t>
            </a:r>
            <a:r>
              <a:rPr lang="ja-JP" altLang="en-US" sz="1600" dirty="0"/>
              <a:t>”と入力</a:t>
            </a:r>
            <a:br>
              <a:rPr lang="en-US" altLang="ja-JP" sz="1600" dirty="0"/>
            </a:br>
            <a:r>
              <a:rPr lang="en-US" altLang="ja-JP" sz="1600" dirty="0"/>
              <a:t>※</a:t>
            </a:r>
            <a:r>
              <a:rPr lang="ja-JP" altLang="en-US" sz="1600"/>
              <a:t>サブスクリプション上</a:t>
            </a:r>
            <a:r>
              <a:rPr lang="ja-JP" altLang="en-US" sz="1600" dirty="0"/>
              <a:t>で一意でなければなりません（緑の✔で</a:t>
            </a:r>
            <a:r>
              <a:rPr lang="en-US" altLang="ja-JP" sz="1600" dirty="0"/>
              <a:t>OK</a:t>
            </a:r>
            <a:r>
              <a:rPr lang="ja-JP" altLang="en-US" sz="1600" dirty="0"/>
              <a:t>）</a:t>
            </a:r>
            <a:endParaRPr lang="en-US" altLang="ja-JP" sz="1600" dirty="0"/>
          </a:p>
          <a:p>
            <a:pPr marL="285750" indent="-285750">
              <a:buFont typeface="Arial" panose="020B0604020202020204" pitchFamily="34" charset="0"/>
              <a:buChar char="•"/>
            </a:pPr>
            <a:r>
              <a:rPr kumimoji="1" lang="ja-JP" altLang="en-US" sz="1600" dirty="0"/>
              <a:t>サブスクリプション</a:t>
            </a:r>
            <a:r>
              <a:rPr kumimoji="1" lang="en-US" altLang="ja-JP" sz="1600" dirty="0"/>
              <a:t>:</a:t>
            </a:r>
            <a:br>
              <a:rPr kumimoji="1" lang="en-US" altLang="ja-JP" sz="1600" dirty="0"/>
            </a:br>
            <a:r>
              <a:rPr kumimoji="1" lang="ja-JP" altLang="en-US" sz="1600" dirty="0"/>
              <a:t>複数ある場合は選択</a:t>
            </a:r>
            <a:endParaRPr kumimoji="1" lang="en-US" altLang="ja-JP" sz="1600" dirty="0"/>
          </a:p>
          <a:p>
            <a:pPr marL="285750" indent="-285750">
              <a:buFont typeface="Arial" panose="020B0604020202020204" pitchFamily="34" charset="0"/>
              <a:buChar char="•"/>
            </a:pPr>
            <a:r>
              <a:rPr lang="en-US" altLang="ja-JP" sz="1600" dirty="0"/>
              <a:t>I</a:t>
            </a:r>
            <a:r>
              <a:rPr lang="ja-JP" altLang="en-US" sz="1600" dirty="0"/>
              <a:t>リソースグループの場所</a:t>
            </a:r>
            <a:br>
              <a:rPr lang="en-US" altLang="ja-JP" sz="1600" dirty="0"/>
            </a:br>
            <a:r>
              <a:rPr lang="ja-JP" altLang="en-US" sz="1600" dirty="0"/>
              <a:t>好きな場所を選択</a:t>
            </a:r>
            <a:endParaRPr lang="en-US" altLang="ja-JP" sz="1600" dirty="0"/>
          </a:p>
          <a:p>
            <a:pPr marL="285750" indent="-285750">
              <a:buFont typeface="Arial" panose="020B0604020202020204" pitchFamily="34" charset="0"/>
              <a:buChar char="•"/>
            </a:pPr>
            <a:r>
              <a:rPr kumimoji="1" lang="ja-JP" altLang="en-US" sz="1600" dirty="0"/>
              <a:t>ダッシュボードにピン留めする</a:t>
            </a:r>
            <a:r>
              <a:rPr kumimoji="1" lang="en-US" altLang="ja-JP" sz="1600" dirty="0"/>
              <a:t>:</a:t>
            </a:r>
            <a:br>
              <a:rPr kumimoji="1" lang="en-US" altLang="ja-JP" sz="1600" dirty="0"/>
            </a:br>
            <a:r>
              <a:rPr kumimoji="1" lang="ja-JP" altLang="en-US" sz="1600" dirty="0"/>
              <a:t>チェックボックスをチェック</a:t>
            </a:r>
            <a:endParaRPr lang="en-US" altLang="ja-JP" sz="1600" dirty="0"/>
          </a:p>
          <a:p>
            <a:endParaRPr lang="en-US" altLang="ja-JP" sz="1600" dirty="0"/>
          </a:p>
          <a:p>
            <a:r>
              <a:rPr kumimoji="1" lang="ja-JP" altLang="en-US" sz="1600" dirty="0"/>
              <a:t>一通り入力、選択したら、“作成”をクリック</a:t>
            </a:r>
            <a:endParaRPr kumimoji="1" lang="en-US" altLang="ja-JP" sz="1600" dirty="0"/>
          </a:p>
          <a:p>
            <a:r>
              <a:rPr lang="en-US" altLang="ja-JP" sz="1600" dirty="0"/>
              <a:t>※</a:t>
            </a:r>
            <a:r>
              <a:rPr lang="ja-JP" altLang="en-US" sz="1600" dirty="0"/>
              <a:t>出来上がったら、ブラウザを更新</a:t>
            </a:r>
            <a:endParaRPr kumimoji="1" lang="en-US" altLang="ja-JP" sz="1600" dirty="0"/>
          </a:p>
        </p:txBody>
      </p:sp>
      <p:sp>
        <p:nvSpPr>
          <p:cNvPr id="15" name="正方形/長方形 14"/>
          <p:cNvSpPr/>
          <p:nvPr/>
        </p:nvSpPr>
        <p:spPr>
          <a:xfrm>
            <a:off x="3350062" y="3522449"/>
            <a:ext cx="1290858" cy="1421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メモ 15"/>
          <p:cNvSpPr/>
          <p:nvPr/>
        </p:nvSpPr>
        <p:spPr>
          <a:xfrm>
            <a:off x="7830473" y="743109"/>
            <a:ext cx="4303454" cy="2003815"/>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t"/>
          <a:lstStyle/>
          <a:p>
            <a:r>
              <a:rPr lang="ja-JP" altLang="en-US" sz="1600" dirty="0"/>
              <a:t>リソースグループ</a:t>
            </a:r>
            <a:br>
              <a:rPr lang="en-US" altLang="ja-JP" sz="1600" dirty="0"/>
            </a:br>
            <a:r>
              <a:rPr lang="en-US" altLang="ja-JP" sz="1600" dirty="0"/>
              <a:t>PaaS</a:t>
            </a:r>
            <a:r>
              <a:rPr lang="ja-JP" altLang="en-US" sz="1600" dirty="0"/>
              <a:t>サービスをリソースとして一括管理する仕組み</a:t>
            </a:r>
            <a:endParaRPr lang="en-US" altLang="ja-JP" sz="1600" dirty="0"/>
          </a:p>
          <a:p>
            <a:r>
              <a:rPr kumimoji="1" lang="en-US" altLang="ja-JP" sz="1600" dirty="0" err="1"/>
              <a:t>IoT</a:t>
            </a:r>
            <a:r>
              <a:rPr kumimoji="1" lang="ja-JP" altLang="en-US" sz="1600" dirty="0"/>
              <a:t>は複数の</a:t>
            </a:r>
            <a:r>
              <a:rPr kumimoji="1" lang="en-US" altLang="ja-JP" sz="1600" dirty="0"/>
              <a:t>PaaS</a:t>
            </a:r>
            <a:r>
              <a:rPr kumimoji="1" lang="ja-JP" altLang="en-US" sz="1600" dirty="0"/>
              <a:t>サービスを組上げて構成するので使うと便利</a:t>
            </a:r>
            <a:endParaRPr kumimoji="1" lang="en-US" altLang="ja-JP" sz="1600" dirty="0"/>
          </a:p>
          <a:p>
            <a:r>
              <a:rPr kumimoji="1" lang="ja-JP" altLang="en-US" sz="1600" dirty="0"/>
              <a:t>リソースグループを削除すると、それに属する</a:t>
            </a:r>
            <a:r>
              <a:rPr kumimoji="1" lang="en-US" altLang="ja-JP" sz="1600" dirty="0"/>
              <a:t>PaaS</a:t>
            </a:r>
            <a:r>
              <a:rPr kumimoji="1" lang="ja-JP" altLang="en-US" sz="1600" dirty="0"/>
              <a:t>サービスを一括消去も可能</a:t>
            </a:r>
            <a:endParaRPr kumimoji="1" lang="en-US" altLang="ja-JP" sz="1600" dirty="0"/>
          </a:p>
        </p:txBody>
      </p:sp>
      <p:sp>
        <p:nvSpPr>
          <p:cNvPr id="11" name="角丸四角形 10"/>
          <p:cNvSpPr/>
          <p:nvPr/>
        </p:nvSpPr>
        <p:spPr>
          <a:xfrm>
            <a:off x="5316818" y="2857732"/>
            <a:ext cx="2041932" cy="1397827"/>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9" name="カギ線コネクタ 8"/>
          <p:cNvCxnSpPr>
            <a:stCxn id="8" idx="3"/>
            <a:endCxn id="21" idx="1"/>
          </p:cNvCxnSpPr>
          <p:nvPr/>
        </p:nvCxnSpPr>
        <p:spPr>
          <a:xfrm>
            <a:off x="3923814" y="2746924"/>
            <a:ext cx="897139" cy="867191"/>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7" name="角丸四角形 26"/>
          <p:cNvSpPr/>
          <p:nvPr/>
        </p:nvSpPr>
        <p:spPr>
          <a:xfrm>
            <a:off x="5316818" y="5581227"/>
            <a:ext cx="1429422" cy="732602"/>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cxnSp>
        <p:nvCxnSpPr>
          <p:cNvPr id="28" name="カギ線コネクタ 27"/>
          <p:cNvCxnSpPr>
            <a:stCxn id="11" idx="2"/>
            <a:endCxn id="27" idx="0"/>
          </p:cNvCxnSpPr>
          <p:nvPr/>
        </p:nvCxnSpPr>
        <p:spPr>
          <a:xfrm rot="5400000">
            <a:off x="5521823" y="4765266"/>
            <a:ext cx="1325668" cy="306255"/>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52750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597887-CC30-42A4-93B0-D1F7BE94A83B}"/>
              </a:ext>
            </a:extLst>
          </p:cNvPr>
          <p:cNvSpPr>
            <a:spLocks noGrp="1"/>
          </p:cNvSpPr>
          <p:nvPr>
            <p:ph type="title"/>
          </p:nvPr>
        </p:nvSpPr>
        <p:spPr/>
        <p:txBody>
          <a:bodyPr/>
          <a:lstStyle/>
          <a:p>
            <a:r>
              <a:rPr kumimoji="1" lang="ja-JP" altLang="en-US" dirty="0"/>
              <a:t>データ保存用</a:t>
            </a:r>
            <a:r>
              <a:rPr kumimoji="1" lang="en-US" altLang="ja-JP" dirty="0"/>
              <a:t>Custom</a:t>
            </a:r>
            <a:r>
              <a:rPr kumimoji="1" lang="ja-JP" altLang="en-US" dirty="0"/>
              <a:t> </a:t>
            </a:r>
            <a:r>
              <a:rPr kumimoji="1" lang="en-US" altLang="ja-JP" dirty="0"/>
              <a:t>Endpoint</a:t>
            </a:r>
            <a:r>
              <a:rPr kumimoji="1" lang="ja-JP" altLang="en-US" dirty="0"/>
              <a:t>の追加</a:t>
            </a:r>
          </a:p>
        </p:txBody>
      </p:sp>
      <p:sp>
        <p:nvSpPr>
          <p:cNvPr id="3" name="スライド番号プレースホルダー 2">
            <a:extLst>
              <a:ext uri="{FF2B5EF4-FFF2-40B4-BE49-F238E27FC236}">
                <a16:creationId xmlns:a16="http://schemas.microsoft.com/office/drawing/2014/main" id="{B693B457-52AA-4D7E-B003-37246D645D99}"/>
              </a:ext>
            </a:extLst>
          </p:cNvPr>
          <p:cNvSpPr>
            <a:spLocks noGrp="1"/>
          </p:cNvSpPr>
          <p:nvPr>
            <p:ph type="sldNum" sz="quarter" idx="12"/>
          </p:nvPr>
        </p:nvSpPr>
        <p:spPr>
          <a:xfrm>
            <a:off x="8610600" y="6491518"/>
            <a:ext cx="2743200" cy="365125"/>
          </a:xfrm>
        </p:spPr>
        <p:txBody>
          <a:bodyPr/>
          <a:lstStyle/>
          <a:p>
            <a:fld id="{6F84F5BE-853B-463E-BD2A-CF66A7E28F35}" type="slidenum">
              <a:rPr kumimoji="1" lang="ja-JP" altLang="en-US" smtClean="0"/>
              <a:t>50</a:t>
            </a:fld>
            <a:endParaRPr kumimoji="1" lang="ja-JP" altLang="en-US"/>
          </a:p>
        </p:txBody>
      </p:sp>
      <p:grpSp>
        <p:nvGrpSpPr>
          <p:cNvPr id="8" name="グループ化 7">
            <a:extLst>
              <a:ext uri="{FF2B5EF4-FFF2-40B4-BE49-F238E27FC236}">
                <a16:creationId xmlns:a16="http://schemas.microsoft.com/office/drawing/2014/main" id="{5A757CE8-8BDB-4064-9BDC-4F26719688AE}"/>
              </a:ext>
            </a:extLst>
          </p:cNvPr>
          <p:cNvGrpSpPr/>
          <p:nvPr/>
        </p:nvGrpSpPr>
        <p:grpSpPr>
          <a:xfrm>
            <a:off x="484265" y="2010064"/>
            <a:ext cx="7125657" cy="4619857"/>
            <a:chOff x="253806" y="1556581"/>
            <a:chExt cx="7125657" cy="4619857"/>
          </a:xfrm>
        </p:grpSpPr>
        <p:pic>
          <p:nvPicPr>
            <p:cNvPr id="6" name="図 5">
              <a:extLst>
                <a:ext uri="{FF2B5EF4-FFF2-40B4-BE49-F238E27FC236}">
                  <a16:creationId xmlns:a16="http://schemas.microsoft.com/office/drawing/2014/main" id="{D5DFD2B1-50FA-4A5A-9338-F09BEC578C1F}"/>
                </a:ext>
              </a:extLst>
            </p:cNvPr>
            <p:cNvPicPr>
              <a:picLocks noChangeAspect="1"/>
            </p:cNvPicPr>
            <p:nvPr/>
          </p:nvPicPr>
          <p:blipFill>
            <a:blip r:embed="rId2"/>
            <a:stretch>
              <a:fillRect/>
            </a:stretch>
          </p:blipFill>
          <p:spPr>
            <a:xfrm>
              <a:off x="253806" y="1556581"/>
              <a:ext cx="7125657" cy="4619857"/>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D5133084-DDA9-49F4-8939-F051D21A3357}"/>
                </a:ext>
              </a:extLst>
            </p:cNvPr>
            <p:cNvPicPr>
              <a:picLocks noChangeAspect="1"/>
            </p:cNvPicPr>
            <p:nvPr/>
          </p:nvPicPr>
          <p:blipFill>
            <a:blip r:embed="rId3"/>
            <a:stretch>
              <a:fillRect/>
            </a:stretch>
          </p:blipFill>
          <p:spPr>
            <a:xfrm>
              <a:off x="2927195" y="2159801"/>
              <a:ext cx="4031165" cy="4003927"/>
            </a:xfrm>
            <a:prstGeom prst="rect">
              <a:avLst/>
            </a:prstGeom>
            <a:ln>
              <a:noFill/>
            </a:ln>
            <a:effectLst>
              <a:softEdge rad="112500"/>
            </a:effectLst>
          </p:spPr>
        </p:pic>
      </p:grpSp>
      <p:pic>
        <p:nvPicPr>
          <p:cNvPr id="9" name="図 8">
            <a:extLst>
              <a:ext uri="{FF2B5EF4-FFF2-40B4-BE49-F238E27FC236}">
                <a16:creationId xmlns:a16="http://schemas.microsoft.com/office/drawing/2014/main" id="{80FEFC14-977E-446A-8525-C67F179C980B}"/>
              </a:ext>
            </a:extLst>
          </p:cNvPr>
          <p:cNvPicPr>
            <a:picLocks noChangeAspect="1"/>
          </p:cNvPicPr>
          <p:nvPr/>
        </p:nvPicPr>
        <p:blipFill>
          <a:blip r:embed="rId4"/>
          <a:stretch>
            <a:fillRect/>
          </a:stretch>
        </p:blipFill>
        <p:spPr>
          <a:xfrm>
            <a:off x="7188819" y="1568052"/>
            <a:ext cx="4489934" cy="5152198"/>
          </a:xfrm>
          <a:prstGeom prst="rect">
            <a:avLst/>
          </a:prstGeom>
          <a:ln>
            <a:noFill/>
          </a:ln>
          <a:effectLst>
            <a:outerShdw blurRad="292100" dist="139700" dir="2700000" algn="tl" rotWithShape="0">
              <a:srgbClr val="333333">
                <a:alpha val="65000"/>
              </a:srgbClr>
            </a:outerShdw>
          </a:effectLst>
        </p:spPr>
      </p:pic>
      <p:sp>
        <p:nvSpPr>
          <p:cNvPr id="10" name="四角形: 角を丸くする 9">
            <a:extLst>
              <a:ext uri="{FF2B5EF4-FFF2-40B4-BE49-F238E27FC236}">
                <a16:creationId xmlns:a16="http://schemas.microsoft.com/office/drawing/2014/main" id="{76BCC006-3115-4F93-879F-3D04900F5E88}"/>
              </a:ext>
            </a:extLst>
          </p:cNvPr>
          <p:cNvSpPr/>
          <p:nvPr/>
        </p:nvSpPr>
        <p:spPr>
          <a:xfrm>
            <a:off x="536044" y="5761078"/>
            <a:ext cx="1627292" cy="4687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a16="http://schemas.microsoft.com/office/drawing/2014/main" id="{3FEE0208-E137-4D4A-8C0F-9DCAC44DD79D}"/>
              </a:ext>
            </a:extLst>
          </p:cNvPr>
          <p:cNvCxnSpPr>
            <a:cxnSpLocks/>
            <a:stCxn id="10" idx="3"/>
            <a:endCxn id="18" idx="1"/>
          </p:cNvCxnSpPr>
          <p:nvPr/>
        </p:nvCxnSpPr>
        <p:spPr>
          <a:xfrm flipV="1">
            <a:off x="2163336" y="3230663"/>
            <a:ext cx="1913225" cy="276478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C6D6BB27-F09D-42CD-A507-6A6C3277AB2A}"/>
              </a:ext>
            </a:extLst>
          </p:cNvPr>
          <p:cNvSpPr/>
          <p:nvPr/>
        </p:nvSpPr>
        <p:spPr>
          <a:xfrm>
            <a:off x="3268092" y="4144151"/>
            <a:ext cx="924766" cy="4204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42BB4923-9FC9-425B-91FA-F8F9BE3E13E3}"/>
              </a:ext>
            </a:extLst>
          </p:cNvPr>
          <p:cNvCxnSpPr>
            <a:cxnSpLocks/>
            <a:stCxn id="12" idx="3"/>
            <a:endCxn id="14" idx="0"/>
          </p:cNvCxnSpPr>
          <p:nvPr/>
        </p:nvCxnSpPr>
        <p:spPr>
          <a:xfrm flipH="1">
            <a:off x="3881022" y="4354359"/>
            <a:ext cx="311836" cy="1196354"/>
          </a:xfrm>
          <a:prstGeom prst="bentConnector4">
            <a:avLst>
              <a:gd name="adj1" fmla="val -73308"/>
              <a:gd name="adj2" fmla="val 587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72B4DEA9-E408-4915-BBC3-14C7267ABD3B}"/>
              </a:ext>
            </a:extLst>
          </p:cNvPr>
          <p:cNvSpPr/>
          <p:nvPr/>
        </p:nvSpPr>
        <p:spPr>
          <a:xfrm>
            <a:off x="3418639" y="5550713"/>
            <a:ext cx="924766" cy="4204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E3DAA34C-1F04-4651-B626-FE7550B7ECE7}"/>
              </a:ext>
            </a:extLst>
          </p:cNvPr>
          <p:cNvCxnSpPr>
            <a:cxnSpLocks/>
            <a:stCxn id="14" idx="3"/>
            <a:endCxn id="9" idx="1"/>
          </p:cNvCxnSpPr>
          <p:nvPr/>
        </p:nvCxnSpPr>
        <p:spPr>
          <a:xfrm flipV="1">
            <a:off x="4343405" y="4144151"/>
            <a:ext cx="2845414" cy="161677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53C90C16-B197-45FF-B51D-42D35A8BEEB2}"/>
              </a:ext>
            </a:extLst>
          </p:cNvPr>
          <p:cNvSpPr/>
          <p:nvPr/>
        </p:nvSpPr>
        <p:spPr>
          <a:xfrm>
            <a:off x="4076561" y="3020455"/>
            <a:ext cx="1580824" cy="4204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a16="http://schemas.microsoft.com/office/drawing/2014/main" id="{F7DDA0FC-B953-4895-94F1-3EB556A74CCF}"/>
              </a:ext>
            </a:extLst>
          </p:cNvPr>
          <p:cNvCxnSpPr>
            <a:cxnSpLocks/>
            <a:stCxn id="18" idx="3"/>
            <a:endCxn id="12" idx="0"/>
          </p:cNvCxnSpPr>
          <p:nvPr/>
        </p:nvCxnSpPr>
        <p:spPr>
          <a:xfrm flipH="1">
            <a:off x="3730475" y="3230663"/>
            <a:ext cx="1926910" cy="913488"/>
          </a:xfrm>
          <a:prstGeom prst="bentConnector4">
            <a:avLst>
              <a:gd name="adj1" fmla="val -11864"/>
              <a:gd name="adj2" fmla="val 6150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35E57D97-97B8-4C51-A7FE-28FEDE2BEE90}"/>
              </a:ext>
            </a:extLst>
          </p:cNvPr>
          <p:cNvSpPr/>
          <p:nvPr/>
        </p:nvSpPr>
        <p:spPr>
          <a:xfrm>
            <a:off x="7258371" y="2275972"/>
            <a:ext cx="1223990" cy="5341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AA3F53CC-B438-4F1A-8E60-F855F8AAAD8F}"/>
              </a:ext>
            </a:extLst>
          </p:cNvPr>
          <p:cNvSpPr txBox="1"/>
          <p:nvPr/>
        </p:nvSpPr>
        <p:spPr>
          <a:xfrm>
            <a:off x="397434" y="1046733"/>
            <a:ext cx="4605748" cy="830997"/>
          </a:xfrm>
          <a:prstGeom prst="rect">
            <a:avLst/>
          </a:prstGeom>
          <a:noFill/>
        </p:spPr>
        <p:txBody>
          <a:bodyPr wrap="none" rtlCol="0">
            <a:spAutoFit/>
          </a:bodyPr>
          <a:lstStyle/>
          <a:p>
            <a:pPr marL="342900" indent="-342900">
              <a:buAutoNum type="arabicPeriod"/>
            </a:pPr>
            <a:r>
              <a:rPr lang="ja-JP" altLang="en-US" sz="1600" dirty="0"/>
              <a:t>“</a:t>
            </a:r>
            <a:r>
              <a:rPr lang="en-US" altLang="ja-JP" sz="1600" dirty="0"/>
              <a:t>Message</a:t>
            </a:r>
            <a:r>
              <a:rPr lang="ja-JP" altLang="en-US" sz="1600" dirty="0"/>
              <a:t> </a:t>
            </a:r>
            <a:r>
              <a:rPr lang="en-US" altLang="ja-JP" sz="1600" dirty="0"/>
              <a:t>routing</a:t>
            </a:r>
            <a:r>
              <a:rPr lang="ja-JP" altLang="en-US" sz="1600" dirty="0"/>
              <a:t>”を選択</a:t>
            </a:r>
            <a:endParaRPr lang="en-US" altLang="ja-JP" sz="1600" dirty="0"/>
          </a:p>
          <a:p>
            <a:pPr marL="342900" indent="-342900">
              <a:buAutoNum type="arabicPeriod"/>
            </a:pPr>
            <a:r>
              <a:rPr kumimoji="1" lang="ja-JP" altLang="en-US" sz="1600" dirty="0"/>
              <a:t>“</a:t>
            </a:r>
            <a:r>
              <a:rPr kumimoji="1" lang="en-US" altLang="ja-JP" sz="1600" dirty="0"/>
              <a:t>Custom endpoints</a:t>
            </a:r>
            <a:r>
              <a:rPr kumimoji="1" lang="ja-JP" altLang="en-US" sz="1600" dirty="0"/>
              <a:t>”と入力</a:t>
            </a:r>
            <a:endParaRPr kumimoji="1" lang="en-US" altLang="ja-JP" sz="1600" dirty="0"/>
          </a:p>
          <a:p>
            <a:pPr marL="342900" indent="-342900">
              <a:buAutoNum type="arabicPeriod"/>
            </a:pPr>
            <a:r>
              <a:rPr lang="ja-JP" altLang="en-US" sz="1600" dirty="0"/>
              <a:t>“＋</a:t>
            </a:r>
            <a:r>
              <a:rPr lang="en-US" altLang="ja-JP" sz="1600" dirty="0"/>
              <a:t>Add</a:t>
            </a:r>
            <a:r>
              <a:rPr lang="ja-JP" altLang="en-US" sz="1600" dirty="0"/>
              <a:t>”をクリックして“</a:t>
            </a:r>
            <a:r>
              <a:rPr lang="en-US" altLang="ja-JP" sz="1600" dirty="0"/>
              <a:t>Blob</a:t>
            </a:r>
            <a:r>
              <a:rPr lang="ja-JP" altLang="en-US" sz="1600" dirty="0"/>
              <a:t> </a:t>
            </a:r>
            <a:r>
              <a:rPr lang="en-US" altLang="ja-JP" sz="1600" dirty="0"/>
              <a:t>storage</a:t>
            </a:r>
            <a:r>
              <a:rPr lang="ja-JP" altLang="en-US" sz="1600" dirty="0"/>
              <a:t>”を選択</a:t>
            </a:r>
            <a:endParaRPr lang="en-US" altLang="ja-JP" sz="1600" dirty="0"/>
          </a:p>
        </p:txBody>
      </p:sp>
      <p:sp>
        <p:nvSpPr>
          <p:cNvPr id="28" name="テキスト ボックス 27">
            <a:extLst>
              <a:ext uri="{FF2B5EF4-FFF2-40B4-BE49-F238E27FC236}">
                <a16:creationId xmlns:a16="http://schemas.microsoft.com/office/drawing/2014/main" id="{700E29F4-824A-4398-ACC0-64594DF317E4}"/>
              </a:ext>
            </a:extLst>
          </p:cNvPr>
          <p:cNvSpPr txBox="1"/>
          <p:nvPr/>
        </p:nvSpPr>
        <p:spPr>
          <a:xfrm>
            <a:off x="7258371" y="823578"/>
            <a:ext cx="3722494" cy="584775"/>
          </a:xfrm>
          <a:prstGeom prst="rect">
            <a:avLst/>
          </a:prstGeom>
          <a:noFill/>
        </p:spPr>
        <p:txBody>
          <a:bodyPr wrap="none" rtlCol="0">
            <a:spAutoFit/>
          </a:bodyPr>
          <a:lstStyle/>
          <a:p>
            <a:pPr marL="342900" indent="-342900">
              <a:buFont typeface="+mj-lt"/>
              <a:buAutoNum type="arabicPeriod" startAt="4"/>
            </a:pPr>
            <a:r>
              <a:rPr lang="ja-JP" altLang="en-US" sz="1600" dirty="0"/>
              <a:t>“</a:t>
            </a:r>
            <a:r>
              <a:rPr lang="en-US" altLang="ja-JP" sz="1600" dirty="0"/>
              <a:t>Endpoint</a:t>
            </a:r>
            <a:r>
              <a:rPr lang="ja-JP" altLang="en-US" sz="1600" dirty="0"/>
              <a:t> </a:t>
            </a:r>
            <a:r>
              <a:rPr lang="en-US" altLang="ja-JP" sz="1600" dirty="0"/>
              <a:t>name</a:t>
            </a:r>
            <a:r>
              <a:rPr lang="ja-JP" altLang="en-US" sz="1600" dirty="0"/>
              <a:t>”に“</a:t>
            </a:r>
            <a:r>
              <a:rPr lang="en-US" altLang="ja-JP" sz="1600" dirty="0" err="1"/>
              <a:t>rawdata</a:t>
            </a:r>
            <a:r>
              <a:rPr lang="ja-JP" altLang="en-US" sz="1600" dirty="0"/>
              <a:t>”</a:t>
            </a:r>
            <a:r>
              <a:rPr kumimoji="1" lang="ja-JP" altLang="en-US" sz="1600" dirty="0"/>
              <a:t>と入力</a:t>
            </a:r>
            <a:endParaRPr kumimoji="1" lang="en-US" altLang="ja-JP" sz="1600" dirty="0"/>
          </a:p>
          <a:p>
            <a:pPr marL="342900" indent="-342900">
              <a:buFont typeface="+mj-lt"/>
              <a:buAutoNum type="arabicPeriod" startAt="4"/>
            </a:pPr>
            <a:r>
              <a:rPr lang="ja-JP" altLang="en-US" sz="1600" dirty="0"/>
              <a:t>次のページへ</a:t>
            </a:r>
            <a:endParaRPr lang="en-US" altLang="ja-JP" sz="1600" dirty="0"/>
          </a:p>
        </p:txBody>
      </p:sp>
    </p:spTree>
    <p:extLst>
      <p:ext uri="{BB962C8B-B14F-4D97-AF65-F5344CB8AC3E}">
        <p14:creationId xmlns:p14="http://schemas.microsoft.com/office/powerpoint/2010/main" val="247067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438000" y="1046640"/>
            <a:ext cx="11754000" cy="5512559"/>
          </a:xfrm>
          <a:prstGeom prst="rect">
            <a:avLst/>
          </a:prstGeom>
        </p:spPr>
      </p:pic>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51</a:t>
            </a:fld>
            <a:endParaRPr kumimoji="1" lang="ja-JP" altLang="en-US"/>
          </a:p>
        </p:txBody>
      </p:sp>
      <p:grpSp>
        <p:nvGrpSpPr>
          <p:cNvPr id="9" name="グループ化 8"/>
          <p:cNvGrpSpPr/>
          <p:nvPr/>
        </p:nvGrpSpPr>
        <p:grpSpPr>
          <a:xfrm>
            <a:off x="438000" y="1006869"/>
            <a:ext cx="3480856" cy="1758148"/>
            <a:chOff x="438000" y="1006869"/>
            <a:chExt cx="3480856" cy="1758148"/>
          </a:xfrm>
        </p:grpSpPr>
        <p:sp>
          <p:nvSpPr>
            <p:cNvPr id="5" name="角丸四角形 4"/>
            <p:cNvSpPr/>
            <p:nvPr/>
          </p:nvSpPr>
          <p:spPr>
            <a:xfrm>
              <a:off x="438000" y="1046640"/>
              <a:ext cx="1008963" cy="25964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467059" y="1006869"/>
              <a:ext cx="432079" cy="369332"/>
            </a:xfrm>
            <a:prstGeom prst="rect">
              <a:avLst/>
            </a:prstGeom>
            <a:solidFill>
              <a:schemeClr val="bg1"/>
            </a:solidFill>
          </p:spPr>
          <p:txBody>
            <a:bodyPr wrap="square" rtlCol="0">
              <a:spAutoFit/>
            </a:bodyPr>
            <a:lstStyle/>
            <a:p>
              <a:r>
                <a:rPr kumimoji="1" lang="ja-JP" altLang="en-US" dirty="0"/>
                <a:t>１</a:t>
              </a:r>
            </a:p>
          </p:txBody>
        </p:sp>
        <p:sp>
          <p:nvSpPr>
            <p:cNvPr id="7" name="角丸四角形 6"/>
            <p:cNvSpPr/>
            <p:nvPr/>
          </p:nvSpPr>
          <p:spPr>
            <a:xfrm>
              <a:off x="2226606" y="2447649"/>
              <a:ext cx="1169737" cy="26540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486777" y="2395685"/>
              <a:ext cx="432079" cy="369332"/>
            </a:xfrm>
            <a:prstGeom prst="rect">
              <a:avLst/>
            </a:prstGeom>
            <a:solidFill>
              <a:schemeClr val="bg1"/>
            </a:solidFill>
          </p:spPr>
          <p:txBody>
            <a:bodyPr wrap="square" rtlCol="0">
              <a:spAutoFit/>
            </a:bodyPr>
            <a:lstStyle/>
            <a:p>
              <a:r>
                <a:rPr kumimoji="1" lang="ja-JP" altLang="en-US" dirty="0"/>
                <a:t>２</a:t>
              </a:r>
            </a:p>
          </p:txBody>
        </p:sp>
      </p:grpSp>
    </p:spTree>
    <p:extLst>
      <p:ext uri="{BB962C8B-B14F-4D97-AF65-F5344CB8AC3E}">
        <p14:creationId xmlns:p14="http://schemas.microsoft.com/office/powerpoint/2010/main" val="1481533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52</a:t>
            </a:fld>
            <a:endParaRPr kumimoji="1" lang="ja-JP" altLang="en-US"/>
          </a:p>
        </p:txBody>
      </p:sp>
      <p:pic>
        <p:nvPicPr>
          <p:cNvPr id="4" name="図 3"/>
          <p:cNvPicPr>
            <a:picLocks noChangeAspect="1"/>
          </p:cNvPicPr>
          <p:nvPr/>
        </p:nvPicPr>
        <p:blipFill>
          <a:blip r:embed="rId2"/>
          <a:stretch>
            <a:fillRect/>
          </a:stretch>
        </p:blipFill>
        <p:spPr>
          <a:xfrm>
            <a:off x="392782" y="1034225"/>
            <a:ext cx="11368035" cy="5337467"/>
          </a:xfrm>
          <a:prstGeom prst="rect">
            <a:avLst/>
          </a:prstGeom>
        </p:spPr>
      </p:pic>
      <p:sp>
        <p:nvSpPr>
          <p:cNvPr id="5" name="角丸四角形 4"/>
          <p:cNvSpPr/>
          <p:nvPr/>
        </p:nvSpPr>
        <p:spPr>
          <a:xfrm>
            <a:off x="1985446" y="1808703"/>
            <a:ext cx="1029059" cy="74357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14988" y="2182949"/>
            <a:ext cx="432079" cy="369332"/>
          </a:xfrm>
          <a:prstGeom prst="rect">
            <a:avLst/>
          </a:prstGeom>
          <a:solidFill>
            <a:schemeClr val="bg1"/>
          </a:solidFill>
        </p:spPr>
        <p:txBody>
          <a:bodyPr wrap="square" rtlCol="0">
            <a:spAutoFit/>
          </a:bodyPr>
          <a:lstStyle/>
          <a:p>
            <a:r>
              <a:rPr kumimoji="1" lang="ja-JP" altLang="en-US" dirty="0"/>
              <a:t>３</a:t>
            </a:r>
          </a:p>
        </p:txBody>
      </p:sp>
    </p:spTree>
    <p:extLst>
      <p:ext uri="{BB962C8B-B14F-4D97-AF65-F5344CB8AC3E}">
        <p14:creationId xmlns:p14="http://schemas.microsoft.com/office/powerpoint/2010/main" val="23199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53</a:t>
            </a:fld>
            <a:endParaRPr kumimoji="1" lang="ja-JP" altLang="en-US"/>
          </a:p>
        </p:txBody>
      </p:sp>
      <p:pic>
        <p:nvPicPr>
          <p:cNvPr id="4" name="図 3"/>
          <p:cNvPicPr>
            <a:picLocks noChangeAspect="1"/>
          </p:cNvPicPr>
          <p:nvPr/>
        </p:nvPicPr>
        <p:blipFill>
          <a:blip r:embed="rId2"/>
          <a:stretch>
            <a:fillRect/>
          </a:stretch>
        </p:blipFill>
        <p:spPr>
          <a:xfrm>
            <a:off x="602900" y="1070419"/>
            <a:ext cx="11076633" cy="5200649"/>
          </a:xfrm>
          <a:prstGeom prst="rect">
            <a:avLst/>
          </a:prstGeom>
        </p:spPr>
      </p:pic>
      <p:sp>
        <p:nvSpPr>
          <p:cNvPr id="5" name="角丸四角形 4"/>
          <p:cNvSpPr/>
          <p:nvPr/>
        </p:nvSpPr>
        <p:spPr>
          <a:xfrm>
            <a:off x="3878664" y="2965875"/>
            <a:ext cx="462224" cy="19935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360984" y="2913177"/>
            <a:ext cx="432079" cy="369332"/>
          </a:xfrm>
          <a:prstGeom prst="rect">
            <a:avLst/>
          </a:prstGeom>
          <a:solidFill>
            <a:schemeClr val="bg1"/>
          </a:solidFill>
        </p:spPr>
        <p:txBody>
          <a:bodyPr wrap="square" rtlCol="0">
            <a:spAutoFit/>
          </a:bodyPr>
          <a:lstStyle/>
          <a:p>
            <a:r>
              <a:rPr kumimoji="1" lang="ja-JP" altLang="en-US" dirty="0"/>
              <a:t>５</a:t>
            </a:r>
          </a:p>
        </p:txBody>
      </p:sp>
      <p:sp>
        <p:nvSpPr>
          <p:cNvPr id="7" name="角丸四角形 6"/>
          <p:cNvSpPr/>
          <p:nvPr/>
        </p:nvSpPr>
        <p:spPr>
          <a:xfrm>
            <a:off x="4451420" y="2172055"/>
            <a:ext cx="884254" cy="17925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355770" y="2119357"/>
            <a:ext cx="432079" cy="369332"/>
          </a:xfrm>
          <a:prstGeom prst="rect">
            <a:avLst/>
          </a:prstGeom>
          <a:solidFill>
            <a:schemeClr val="bg1"/>
          </a:solidFill>
        </p:spPr>
        <p:txBody>
          <a:bodyPr wrap="square" rtlCol="0">
            <a:spAutoFit/>
          </a:bodyPr>
          <a:lstStyle/>
          <a:p>
            <a:r>
              <a:rPr kumimoji="1" lang="ja-JP" altLang="en-US" dirty="0"/>
              <a:t>４</a:t>
            </a:r>
          </a:p>
        </p:txBody>
      </p:sp>
    </p:spTree>
    <p:extLst>
      <p:ext uri="{BB962C8B-B14F-4D97-AF65-F5344CB8AC3E}">
        <p14:creationId xmlns:p14="http://schemas.microsoft.com/office/powerpoint/2010/main" val="3329940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54</a:t>
            </a:fld>
            <a:endParaRPr kumimoji="1" lang="ja-JP" altLang="en-US"/>
          </a:p>
        </p:txBody>
      </p:sp>
      <p:grpSp>
        <p:nvGrpSpPr>
          <p:cNvPr id="8" name="グループ化 7"/>
          <p:cNvGrpSpPr/>
          <p:nvPr/>
        </p:nvGrpSpPr>
        <p:grpSpPr>
          <a:xfrm>
            <a:off x="834013" y="1120489"/>
            <a:ext cx="10440238" cy="4878804"/>
            <a:chOff x="834013" y="1120489"/>
            <a:chExt cx="10440238" cy="4878804"/>
          </a:xfrm>
        </p:grpSpPr>
        <p:pic>
          <p:nvPicPr>
            <p:cNvPr id="4" name="図 3"/>
            <p:cNvPicPr>
              <a:picLocks noChangeAspect="1"/>
            </p:cNvPicPr>
            <p:nvPr/>
          </p:nvPicPr>
          <p:blipFill rotWithShape="1">
            <a:blip r:embed="rId2"/>
            <a:srcRect t="12015" b="4909"/>
            <a:stretch/>
          </p:blipFill>
          <p:spPr>
            <a:xfrm>
              <a:off x="834013" y="1120489"/>
              <a:ext cx="10440238" cy="4878804"/>
            </a:xfrm>
            <a:prstGeom prst="rect">
              <a:avLst/>
            </a:prstGeom>
          </p:spPr>
        </p:pic>
        <p:grpSp>
          <p:nvGrpSpPr>
            <p:cNvPr id="7" name="グループ化 6"/>
            <p:cNvGrpSpPr/>
            <p:nvPr/>
          </p:nvGrpSpPr>
          <p:grpSpPr>
            <a:xfrm>
              <a:off x="3979147" y="3465595"/>
              <a:ext cx="1155559" cy="369332"/>
              <a:chOff x="3979147" y="3465595"/>
              <a:chExt cx="1155559" cy="369332"/>
            </a:xfrm>
          </p:grpSpPr>
          <p:sp>
            <p:nvSpPr>
              <p:cNvPr id="5" name="角丸四角形 4"/>
              <p:cNvSpPr/>
              <p:nvPr/>
            </p:nvSpPr>
            <p:spPr>
              <a:xfrm>
                <a:off x="3979147" y="3518293"/>
                <a:ext cx="703384" cy="18954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702627" y="3465595"/>
                <a:ext cx="432079" cy="369332"/>
              </a:xfrm>
              <a:prstGeom prst="rect">
                <a:avLst/>
              </a:prstGeom>
              <a:solidFill>
                <a:schemeClr val="bg1"/>
              </a:solidFill>
            </p:spPr>
            <p:txBody>
              <a:bodyPr wrap="square" rtlCol="0">
                <a:spAutoFit/>
              </a:bodyPr>
              <a:lstStyle/>
              <a:p>
                <a:r>
                  <a:rPr kumimoji="1" lang="ja-JP" altLang="en-US" dirty="0"/>
                  <a:t>６</a:t>
                </a:r>
              </a:p>
            </p:txBody>
          </p:sp>
        </p:grpSp>
      </p:grpSp>
    </p:spTree>
    <p:extLst>
      <p:ext uri="{BB962C8B-B14F-4D97-AF65-F5344CB8AC3E}">
        <p14:creationId xmlns:p14="http://schemas.microsoft.com/office/powerpoint/2010/main" val="3464474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55</a:t>
            </a:fld>
            <a:endParaRPr kumimoji="1" lang="ja-JP" altLang="en-US"/>
          </a:p>
        </p:txBody>
      </p:sp>
      <p:grpSp>
        <p:nvGrpSpPr>
          <p:cNvPr id="8" name="グループ化 7"/>
          <p:cNvGrpSpPr/>
          <p:nvPr/>
        </p:nvGrpSpPr>
        <p:grpSpPr>
          <a:xfrm>
            <a:off x="401934" y="991258"/>
            <a:ext cx="11116826" cy="5219520"/>
            <a:chOff x="401934" y="991258"/>
            <a:chExt cx="11116826" cy="5219520"/>
          </a:xfrm>
        </p:grpSpPr>
        <p:pic>
          <p:nvPicPr>
            <p:cNvPr id="4" name="図 3"/>
            <p:cNvPicPr>
              <a:picLocks noChangeAspect="1"/>
            </p:cNvPicPr>
            <p:nvPr/>
          </p:nvPicPr>
          <p:blipFill>
            <a:blip r:embed="rId2"/>
            <a:stretch>
              <a:fillRect/>
            </a:stretch>
          </p:blipFill>
          <p:spPr>
            <a:xfrm>
              <a:off x="401934" y="991258"/>
              <a:ext cx="11116826" cy="5219520"/>
            </a:xfrm>
            <a:prstGeom prst="rect">
              <a:avLst/>
            </a:prstGeom>
          </p:spPr>
        </p:pic>
        <p:grpSp>
          <p:nvGrpSpPr>
            <p:cNvPr id="7" name="グループ化 6"/>
            <p:cNvGrpSpPr/>
            <p:nvPr/>
          </p:nvGrpSpPr>
          <p:grpSpPr>
            <a:xfrm>
              <a:off x="1979525" y="2068874"/>
              <a:ext cx="1467058" cy="1344023"/>
              <a:chOff x="1979525" y="2068874"/>
              <a:chExt cx="1467058" cy="1344023"/>
            </a:xfrm>
          </p:grpSpPr>
          <p:sp>
            <p:nvSpPr>
              <p:cNvPr id="5" name="角丸四角形 4"/>
              <p:cNvSpPr/>
              <p:nvPr/>
            </p:nvSpPr>
            <p:spPr>
              <a:xfrm>
                <a:off x="1999622" y="3086215"/>
                <a:ext cx="984738" cy="19959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014504" y="3043565"/>
                <a:ext cx="432079" cy="369332"/>
              </a:xfrm>
              <a:prstGeom prst="rect">
                <a:avLst/>
              </a:prstGeom>
              <a:solidFill>
                <a:schemeClr val="bg1"/>
              </a:solidFill>
            </p:spPr>
            <p:txBody>
              <a:bodyPr wrap="square" rtlCol="0">
                <a:spAutoFit/>
              </a:bodyPr>
              <a:lstStyle/>
              <a:p>
                <a:r>
                  <a:rPr kumimoji="1" lang="ja-JP" altLang="en-US" dirty="0"/>
                  <a:t>８</a:t>
                </a:r>
              </a:p>
            </p:txBody>
          </p:sp>
          <p:sp>
            <p:nvSpPr>
              <p:cNvPr id="18" name="角丸四角形 17"/>
              <p:cNvSpPr/>
              <p:nvPr/>
            </p:nvSpPr>
            <p:spPr>
              <a:xfrm>
                <a:off x="1979525" y="2111524"/>
                <a:ext cx="984738" cy="19959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2994407" y="2068874"/>
                <a:ext cx="432079" cy="369332"/>
              </a:xfrm>
              <a:prstGeom prst="rect">
                <a:avLst/>
              </a:prstGeom>
              <a:solidFill>
                <a:schemeClr val="bg1"/>
              </a:solidFill>
            </p:spPr>
            <p:txBody>
              <a:bodyPr wrap="square" rtlCol="0">
                <a:spAutoFit/>
              </a:bodyPr>
              <a:lstStyle/>
              <a:p>
                <a:r>
                  <a:rPr kumimoji="1" lang="ja-JP" altLang="en-US" dirty="0"/>
                  <a:t>７</a:t>
                </a:r>
              </a:p>
            </p:txBody>
          </p:sp>
        </p:grpSp>
      </p:grpSp>
    </p:spTree>
    <p:extLst>
      <p:ext uri="{BB962C8B-B14F-4D97-AF65-F5344CB8AC3E}">
        <p14:creationId xmlns:p14="http://schemas.microsoft.com/office/powerpoint/2010/main" val="3597264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50DDCF-2FDB-4574-BDCC-94461B5F9A0B}"/>
              </a:ext>
            </a:extLst>
          </p:cNvPr>
          <p:cNvSpPr>
            <a:spLocks noGrp="1"/>
          </p:cNvSpPr>
          <p:nvPr>
            <p:ph type="title"/>
          </p:nvPr>
        </p:nvSpPr>
        <p:spPr/>
        <p:txBody>
          <a:bodyPr/>
          <a:lstStyle/>
          <a:p>
            <a:r>
              <a:rPr kumimoji="1" lang="ja-JP" altLang="en-US" dirty="0"/>
              <a:t>保存用コンテナーの作成</a:t>
            </a:r>
          </a:p>
        </p:txBody>
      </p:sp>
      <p:sp>
        <p:nvSpPr>
          <p:cNvPr id="3" name="スライド番号プレースホルダー 2">
            <a:extLst>
              <a:ext uri="{FF2B5EF4-FFF2-40B4-BE49-F238E27FC236}">
                <a16:creationId xmlns:a16="http://schemas.microsoft.com/office/drawing/2014/main" id="{56D403B9-152D-4890-A68B-BE7C011212E1}"/>
              </a:ext>
            </a:extLst>
          </p:cNvPr>
          <p:cNvSpPr>
            <a:spLocks noGrp="1"/>
          </p:cNvSpPr>
          <p:nvPr>
            <p:ph type="sldNum" sz="quarter" idx="12"/>
          </p:nvPr>
        </p:nvSpPr>
        <p:spPr/>
        <p:txBody>
          <a:bodyPr/>
          <a:lstStyle/>
          <a:p>
            <a:fld id="{6F84F5BE-853B-463E-BD2A-CF66A7E28F35}" type="slidenum">
              <a:rPr kumimoji="1" lang="ja-JP" altLang="en-US" smtClean="0"/>
              <a:t>56</a:t>
            </a:fld>
            <a:endParaRPr kumimoji="1" lang="ja-JP" altLang="en-US"/>
          </a:p>
        </p:txBody>
      </p:sp>
      <p:pic>
        <p:nvPicPr>
          <p:cNvPr id="7" name="図 6">
            <a:extLst>
              <a:ext uri="{FF2B5EF4-FFF2-40B4-BE49-F238E27FC236}">
                <a16:creationId xmlns:a16="http://schemas.microsoft.com/office/drawing/2014/main" id="{5A395DB6-5284-4733-B574-586D814705F8}"/>
              </a:ext>
            </a:extLst>
          </p:cNvPr>
          <p:cNvPicPr>
            <a:picLocks noChangeAspect="1"/>
          </p:cNvPicPr>
          <p:nvPr/>
        </p:nvPicPr>
        <p:blipFill>
          <a:blip r:embed="rId2"/>
          <a:stretch>
            <a:fillRect/>
          </a:stretch>
        </p:blipFill>
        <p:spPr>
          <a:xfrm>
            <a:off x="438905" y="1672682"/>
            <a:ext cx="4482500" cy="5143668"/>
          </a:xfrm>
          <a:prstGeom prst="rect">
            <a:avLst/>
          </a:prstGeom>
          <a:ln>
            <a:noFill/>
          </a:ln>
          <a:effectLst>
            <a:outerShdw blurRad="292100" dist="139700" dir="2700000" algn="tl" rotWithShape="0">
              <a:srgbClr val="333333">
                <a:alpha val="65000"/>
              </a:srgbClr>
            </a:outerShdw>
          </a:effectLst>
        </p:spPr>
      </p:pic>
      <p:pic>
        <p:nvPicPr>
          <p:cNvPr id="8" name="図 7">
            <a:extLst>
              <a:ext uri="{FF2B5EF4-FFF2-40B4-BE49-F238E27FC236}">
                <a16:creationId xmlns:a16="http://schemas.microsoft.com/office/drawing/2014/main" id="{FE345E57-A77D-4714-BF3A-E0985946B5C4}"/>
              </a:ext>
            </a:extLst>
          </p:cNvPr>
          <p:cNvPicPr>
            <a:picLocks noChangeAspect="1"/>
          </p:cNvPicPr>
          <p:nvPr/>
        </p:nvPicPr>
        <p:blipFill>
          <a:blip r:embed="rId3"/>
          <a:stretch>
            <a:fillRect/>
          </a:stretch>
        </p:blipFill>
        <p:spPr>
          <a:xfrm>
            <a:off x="3018560" y="1893626"/>
            <a:ext cx="4008515" cy="4277589"/>
          </a:xfrm>
          <a:prstGeom prst="rect">
            <a:avLst/>
          </a:prstGeom>
          <a:ln>
            <a:noFill/>
          </a:ln>
          <a:effectLst>
            <a:outerShdw blurRad="292100" dist="139700" dir="2700000" algn="tl" rotWithShape="0">
              <a:srgbClr val="333333">
                <a:alpha val="65000"/>
              </a:srgbClr>
            </a:outerShdw>
          </a:effectLst>
        </p:spPr>
      </p:pic>
      <p:pic>
        <p:nvPicPr>
          <p:cNvPr id="9" name="図 8">
            <a:extLst>
              <a:ext uri="{FF2B5EF4-FFF2-40B4-BE49-F238E27FC236}">
                <a16:creationId xmlns:a16="http://schemas.microsoft.com/office/drawing/2014/main" id="{C9FF97AA-ACB1-4A4C-ABCB-A89F4CE62EB8}"/>
              </a:ext>
            </a:extLst>
          </p:cNvPr>
          <p:cNvPicPr>
            <a:picLocks noChangeAspect="1"/>
          </p:cNvPicPr>
          <p:nvPr/>
        </p:nvPicPr>
        <p:blipFill>
          <a:blip r:embed="rId4"/>
          <a:stretch>
            <a:fillRect/>
          </a:stretch>
        </p:blipFill>
        <p:spPr>
          <a:xfrm>
            <a:off x="6222960" y="1116584"/>
            <a:ext cx="5448649" cy="3717237"/>
          </a:xfrm>
          <a:prstGeom prst="rect">
            <a:avLst/>
          </a:prstGeom>
          <a:ln>
            <a:noFill/>
          </a:ln>
          <a:effectLst>
            <a:outerShdw blurRad="292100" dist="139700" dir="2700000" algn="tl" rotWithShape="0">
              <a:srgbClr val="333333">
                <a:alpha val="65000"/>
              </a:srgbClr>
            </a:outerShdw>
          </a:effectLst>
        </p:spPr>
      </p:pic>
      <p:sp>
        <p:nvSpPr>
          <p:cNvPr id="10" name="四角形: 角を丸くする 9">
            <a:extLst>
              <a:ext uri="{FF2B5EF4-FFF2-40B4-BE49-F238E27FC236}">
                <a16:creationId xmlns:a16="http://schemas.microsoft.com/office/drawing/2014/main" id="{0FB7BBC0-AB1E-456A-8063-80A8AD13BF46}"/>
              </a:ext>
            </a:extLst>
          </p:cNvPr>
          <p:cNvSpPr/>
          <p:nvPr/>
        </p:nvSpPr>
        <p:spPr>
          <a:xfrm>
            <a:off x="520391" y="3769113"/>
            <a:ext cx="1427355"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a16="http://schemas.microsoft.com/office/drawing/2014/main" id="{60C26B80-4A8C-48C6-8EE4-25458D4C382B}"/>
              </a:ext>
            </a:extLst>
          </p:cNvPr>
          <p:cNvCxnSpPr>
            <a:cxnSpLocks/>
            <a:stCxn id="10" idx="3"/>
          </p:cNvCxnSpPr>
          <p:nvPr/>
        </p:nvCxnSpPr>
        <p:spPr>
          <a:xfrm flipV="1">
            <a:off x="1947746" y="3561607"/>
            <a:ext cx="1076442" cy="45860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693DCF92-9F85-481B-A158-8195F83E6C99}"/>
              </a:ext>
            </a:extLst>
          </p:cNvPr>
          <p:cNvSpPr txBox="1"/>
          <p:nvPr/>
        </p:nvSpPr>
        <p:spPr>
          <a:xfrm>
            <a:off x="288003" y="775440"/>
            <a:ext cx="4019049" cy="830997"/>
          </a:xfrm>
          <a:prstGeom prst="rect">
            <a:avLst/>
          </a:prstGeom>
          <a:noFill/>
        </p:spPr>
        <p:txBody>
          <a:bodyPr wrap="none" rtlCol="0">
            <a:spAutoFit/>
          </a:bodyPr>
          <a:lstStyle/>
          <a:p>
            <a:pPr marL="342900" indent="-342900">
              <a:buAutoNum type="arabicPeriod"/>
            </a:pPr>
            <a:r>
              <a:rPr lang="ja-JP" altLang="en-US" sz="1600" dirty="0"/>
              <a:t>“</a:t>
            </a:r>
            <a:r>
              <a:rPr lang="en-US" altLang="ja-JP" sz="1600" dirty="0"/>
              <a:t>Endpoint</a:t>
            </a:r>
            <a:r>
              <a:rPr lang="ja-JP" altLang="en-US" sz="1600" dirty="0"/>
              <a:t> </a:t>
            </a:r>
            <a:r>
              <a:rPr lang="en-US" altLang="ja-JP" sz="1600" dirty="0"/>
              <a:t>name</a:t>
            </a:r>
            <a:r>
              <a:rPr lang="ja-JP" altLang="en-US" sz="1600" dirty="0"/>
              <a:t>”</a:t>
            </a:r>
            <a:r>
              <a:rPr kumimoji="1" lang="ja-JP" altLang="en-US" sz="1600" dirty="0"/>
              <a:t>に“</a:t>
            </a:r>
            <a:r>
              <a:rPr kumimoji="1" lang="en-US" altLang="ja-JP" sz="1600" dirty="0" err="1"/>
              <a:t>rawdata</a:t>
            </a:r>
            <a:r>
              <a:rPr kumimoji="1" lang="ja-JP" altLang="en-US" sz="1600" dirty="0"/>
              <a:t>”と入力</a:t>
            </a:r>
            <a:endParaRPr kumimoji="1" lang="en-US" altLang="ja-JP" sz="1600" dirty="0"/>
          </a:p>
          <a:p>
            <a:pPr marL="342900" indent="-342900">
              <a:buAutoNum type="arabicPeriod"/>
            </a:pPr>
            <a:r>
              <a:rPr lang="ja-JP" altLang="en-US" sz="1600" dirty="0"/>
              <a:t>“</a:t>
            </a:r>
            <a:r>
              <a:rPr lang="en-US" altLang="ja-JP" sz="1600" dirty="0"/>
              <a:t>Pick</a:t>
            </a:r>
            <a:r>
              <a:rPr lang="ja-JP" altLang="en-US" sz="1600" dirty="0"/>
              <a:t> </a:t>
            </a:r>
            <a:r>
              <a:rPr lang="en-US" altLang="ja-JP" sz="1600" dirty="0"/>
              <a:t>a</a:t>
            </a:r>
            <a:r>
              <a:rPr lang="ja-JP" altLang="en-US" sz="1600" dirty="0"/>
              <a:t> </a:t>
            </a:r>
            <a:r>
              <a:rPr lang="en-US" altLang="ja-JP" sz="1600" dirty="0"/>
              <a:t>container</a:t>
            </a:r>
            <a:r>
              <a:rPr lang="ja-JP" altLang="en-US" sz="1600" dirty="0"/>
              <a:t>”をクリック</a:t>
            </a:r>
            <a:endParaRPr lang="en-US" altLang="ja-JP" sz="1600" dirty="0"/>
          </a:p>
          <a:p>
            <a:pPr marL="342900" indent="-342900">
              <a:buAutoNum type="arabicPeriod"/>
            </a:pPr>
            <a:r>
              <a:rPr lang="ja-JP" altLang="en-US" sz="1600" dirty="0"/>
              <a:t>作成したストレージアカウントを選択</a:t>
            </a:r>
            <a:endParaRPr lang="en-US" altLang="ja-JP" sz="1600" dirty="0"/>
          </a:p>
        </p:txBody>
      </p:sp>
      <p:sp>
        <p:nvSpPr>
          <p:cNvPr id="14" name="四角形: 角を丸くする 13">
            <a:extLst>
              <a:ext uri="{FF2B5EF4-FFF2-40B4-BE49-F238E27FC236}">
                <a16:creationId xmlns:a16="http://schemas.microsoft.com/office/drawing/2014/main" id="{336F9841-91DF-421A-B1C5-B3B3E5F01448}"/>
              </a:ext>
            </a:extLst>
          </p:cNvPr>
          <p:cNvSpPr/>
          <p:nvPr/>
        </p:nvSpPr>
        <p:spPr>
          <a:xfrm>
            <a:off x="576149" y="2385976"/>
            <a:ext cx="1427355"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0F70D122-53A0-406B-BE48-89E40F68B505}"/>
              </a:ext>
            </a:extLst>
          </p:cNvPr>
          <p:cNvCxnSpPr>
            <a:cxnSpLocks/>
            <a:stCxn id="14" idx="3"/>
            <a:endCxn id="10" idx="0"/>
          </p:cNvCxnSpPr>
          <p:nvPr/>
        </p:nvCxnSpPr>
        <p:spPr>
          <a:xfrm flipH="1">
            <a:off x="1234069" y="2637072"/>
            <a:ext cx="769435" cy="1132041"/>
          </a:xfrm>
          <a:prstGeom prst="bentConnector4">
            <a:avLst>
              <a:gd name="adj1" fmla="val -29710"/>
              <a:gd name="adj2" fmla="val 6109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1DC2E5C8-505E-40F4-966A-9EEE7EFA37E8}"/>
              </a:ext>
            </a:extLst>
          </p:cNvPr>
          <p:cNvSpPr/>
          <p:nvPr/>
        </p:nvSpPr>
        <p:spPr>
          <a:xfrm>
            <a:off x="3196980" y="4172123"/>
            <a:ext cx="1603988"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コネクタ: カギ線 19">
            <a:extLst>
              <a:ext uri="{FF2B5EF4-FFF2-40B4-BE49-F238E27FC236}">
                <a16:creationId xmlns:a16="http://schemas.microsoft.com/office/drawing/2014/main" id="{CFD31F95-CB03-4D06-B0D1-DFAD6FC66594}"/>
              </a:ext>
            </a:extLst>
          </p:cNvPr>
          <p:cNvCxnSpPr>
            <a:cxnSpLocks/>
            <a:stCxn id="19" idx="3"/>
          </p:cNvCxnSpPr>
          <p:nvPr/>
        </p:nvCxnSpPr>
        <p:spPr>
          <a:xfrm flipV="1">
            <a:off x="4800968" y="3405002"/>
            <a:ext cx="1416364" cy="1018217"/>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5386FCB6-4CDF-406C-8693-4C3B204D201A}"/>
              </a:ext>
            </a:extLst>
          </p:cNvPr>
          <p:cNvSpPr/>
          <p:nvPr/>
        </p:nvSpPr>
        <p:spPr>
          <a:xfrm>
            <a:off x="6330003" y="1490462"/>
            <a:ext cx="1159147"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D8935223-D1AD-4BA6-83B6-6FF6C55F4AC9}"/>
              </a:ext>
            </a:extLst>
          </p:cNvPr>
          <p:cNvSpPr/>
          <p:nvPr/>
        </p:nvSpPr>
        <p:spPr>
          <a:xfrm>
            <a:off x="6394364" y="2550904"/>
            <a:ext cx="1603988"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コネクタ: カギ線 24">
            <a:extLst>
              <a:ext uri="{FF2B5EF4-FFF2-40B4-BE49-F238E27FC236}">
                <a16:creationId xmlns:a16="http://schemas.microsoft.com/office/drawing/2014/main" id="{5A9F0C52-9687-44C0-8C9B-B6AE99EBF6F8}"/>
              </a:ext>
            </a:extLst>
          </p:cNvPr>
          <p:cNvCxnSpPr>
            <a:cxnSpLocks/>
            <a:stCxn id="24" idx="3"/>
            <a:endCxn id="26" idx="0"/>
          </p:cNvCxnSpPr>
          <p:nvPr/>
        </p:nvCxnSpPr>
        <p:spPr>
          <a:xfrm flipH="1">
            <a:off x="6909577" y="2802000"/>
            <a:ext cx="1088775" cy="1183224"/>
          </a:xfrm>
          <a:prstGeom prst="bentConnector4">
            <a:avLst>
              <a:gd name="adj1" fmla="val -20996"/>
              <a:gd name="adj2" fmla="val 6061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A14BAB35-73CA-437E-A8D6-DC90BAE595AD}"/>
              </a:ext>
            </a:extLst>
          </p:cNvPr>
          <p:cNvSpPr/>
          <p:nvPr/>
        </p:nvSpPr>
        <p:spPr>
          <a:xfrm>
            <a:off x="6330003" y="3985224"/>
            <a:ext cx="1159147" cy="5021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コネクタ: カギ線 27">
            <a:extLst>
              <a:ext uri="{FF2B5EF4-FFF2-40B4-BE49-F238E27FC236}">
                <a16:creationId xmlns:a16="http://schemas.microsoft.com/office/drawing/2014/main" id="{B450F751-E852-4100-8EC6-7CC15C1F197D}"/>
              </a:ext>
            </a:extLst>
          </p:cNvPr>
          <p:cNvCxnSpPr>
            <a:cxnSpLocks/>
            <a:stCxn id="23" idx="3"/>
            <a:endCxn id="24" idx="0"/>
          </p:cNvCxnSpPr>
          <p:nvPr/>
        </p:nvCxnSpPr>
        <p:spPr>
          <a:xfrm flipH="1">
            <a:off x="7196358" y="1741558"/>
            <a:ext cx="292792" cy="809346"/>
          </a:xfrm>
          <a:prstGeom prst="bentConnector4">
            <a:avLst>
              <a:gd name="adj1" fmla="val -78076"/>
              <a:gd name="adj2" fmla="val 6551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1629C820-9D41-4945-8F96-764D920E42EC}"/>
              </a:ext>
            </a:extLst>
          </p:cNvPr>
          <p:cNvSpPr txBox="1"/>
          <p:nvPr/>
        </p:nvSpPr>
        <p:spPr>
          <a:xfrm>
            <a:off x="7382107" y="5028310"/>
            <a:ext cx="3119765" cy="830997"/>
          </a:xfrm>
          <a:prstGeom prst="rect">
            <a:avLst/>
          </a:prstGeom>
          <a:noFill/>
        </p:spPr>
        <p:txBody>
          <a:bodyPr wrap="none" rtlCol="0">
            <a:spAutoFit/>
          </a:bodyPr>
          <a:lstStyle/>
          <a:p>
            <a:pPr marL="342900" indent="-342900">
              <a:buFont typeface="+mj-lt"/>
              <a:buAutoNum type="arabicPeriod" startAt="4"/>
            </a:pPr>
            <a:r>
              <a:rPr lang="ja-JP" altLang="en-US" sz="1600" dirty="0"/>
              <a:t>“</a:t>
            </a:r>
            <a:r>
              <a:rPr lang="en-US" altLang="ja-JP" sz="1600" dirty="0"/>
              <a:t>+</a:t>
            </a:r>
            <a:r>
              <a:rPr lang="ja-JP" altLang="en-US" sz="1600" dirty="0"/>
              <a:t>コンテナー”をクリックし</a:t>
            </a:r>
            <a:endParaRPr lang="en-US" altLang="ja-JP" sz="1600" dirty="0"/>
          </a:p>
          <a:p>
            <a:pPr marL="342900" indent="-342900">
              <a:buFont typeface="+mj-lt"/>
              <a:buAutoNum type="arabicPeriod" startAt="4"/>
            </a:pPr>
            <a:r>
              <a:rPr lang="ja-JP" altLang="en-US" sz="1600" dirty="0"/>
              <a:t>“名前”</a:t>
            </a:r>
            <a:r>
              <a:rPr kumimoji="1" lang="ja-JP" altLang="en-US" sz="1600" dirty="0"/>
              <a:t>に“</a:t>
            </a:r>
            <a:r>
              <a:rPr kumimoji="1" lang="en-US" altLang="ja-JP" sz="1600" dirty="0" err="1"/>
              <a:t>iot-rawdata</a:t>
            </a:r>
            <a:r>
              <a:rPr kumimoji="1" lang="ja-JP" altLang="en-US" sz="1600" dirty="0"/>
              <a:t>”と入力</a:t>
            </a:r>
            <a:endParaRPr kumimoji="1" lang="en-US" altLang="ja-JP" sz="1600" dirty="0"/>
          </a:p>
          <a:p>
            <a:pPr marL="342900" indent="-342900">
              <a:buFont typeface="+mj-lt"/>
              <a:buAutoNum type="arabicPeriod" startAt="4"/>
            </a:pPr>
            <a:r>
              <a:rPr lang="ja-JP" altLang="en-US" sz="1600" dirty="0"/>
              <a:t>“</a:t>
            </a:r>
            <a:r>
              <a:rPr lang="en-US" altLang="ja-JP" sz="1600" dirty="0"/>
              <a:t>OK</a:t>
            </a:r>
            <a:r>
              <a:rPr lang="ja-JP" altLang="en-US" sz="1600" dirty="0"/>
              <a:t>”をクリック</a:t>
            </a:r>
            <a:endParaRPr lang="en-US" altLang="ja-JP" sz="1600" dirty="0"/>
          </a:p>
        </p:txBody>
      </p:sp>
      <p:sp>
        <p:nvSpPr>
          <p:cNvPr id="33" name="テキスト ボックス 32">
            <a:extLst>
              <a:ext uri="{FF2B5EF4-FFF2-40B4-BE49-F238E27FC236}">
                <a16:creationId xmlns:a16="http://schemas.microsoft.com/office/drawing/2014/main" id="{858C9895-6E51-4F3A-9D41-15D94EFF7B4A}"/>
              </a:ext>
            </a:extLst>
          </p:cNvPr>
          <p:cNvSpPr txBox="1"/>
          <p:nvPr/>
        </p:nvSpPr>
        <p:spPr>
          <a:xfrm>
            <a:off x="3196980" y="4827605"/>
            <a:ext cx="2852063" cy="338554"/>
          </a:xfrm>
          <a:prstGeom prst="rect">
            <a:avLst/>
          </a:prstGeom>
          <a:solidFill>
            <a:schemeClr val="bg1"/>
          </a:solidFill>
        </p:spPr>
        <p:txBody>
          <a:bodyPr wrap="none" rtlCol="0">
            <a:spAutoFit/>
          </a:bodyPr>
          <a:lstStyle/>
          <a:p>
            <a:r>
              <a:rPr kumimoji="1" lang="en-US" altLang="ja-JP" sz="1600" dirty="0"/>
              <a:t>※</a:t>
            </a:r>
            <a:r>
              <a:rPr kumimoji="1" lang="ja-JP" altLang="en-US" sz="1600" dirty="0"/>
              <a:t>各自が作成した名前を選択</a:t>
            </a:r>
          </a:p>
        </p:txBody>
      </p:sp>
    </p:spTree>
    <p:extLst>
      <p:ext uri="{BB962C8B-B14F-4D97-AF65-F5344CB8AC3E}">
        <p14:creationId xmlns:p14="http://schemas.microsoft.com/office/powerpoint/2010/main" val="3931002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A337CB-4683-4F1C-B08A-5D26ABFDD187}"/>
              </a:ext>
            </a:extLst>
          </p:cNvPr>
          <p:cNvSpPr>
            <a:spLocks noGrp="1"/>
          </p:cNvSpPr>
          <p:nvPr>
            <p:ph type="title"/>
          </p:nvPr>
        </p:nvSpPr>
        <p:spPr/>
        <p:txBody>
          <a:bodyPr/>
          <a:lstStyle/>
          <a:p>
            <a:r>
              <a:rPr kumimoji="1" lang="ja-JP" altLang="en-US" dirty="0"/>
              <a:t>作成したコンテンツの選択</a:t>
            </a:r>
          </a:p>
        </p:txBody>
      </p:sp>
      <p:sp>
        <p:nvSpPr>
          <p:cNvPr id="3" name="スライド番号プレースホルダー 2">
            <a:extLst>
              <a:ext uri="{FF2B5EF4-FFF2-40B4-BE49-F238E27FC236}">
                <a16:creationId xmlns:a16="http://schemas.microsoft.com/office/drawing/2014/main" id="{BE8A1AFB-68E2-4434-9D8E-89E5EBB14EA3}"/>
              </a:ext>
            </a:extLst>
          </p:cNvPr>
          <p:cNvSpPr>
            <a:spLocks noGrp="1"/>
          </p:cNvSpPr>
          <p:nvPr>
            <p:ph type="sldNum" sz="quarter" idx="12"/>
          </p:nvPr>
        </p:nvSpPr>
        <p:spPr/>
        <p:txBody>
          <a:bodyPr/>
          <a:lstStyle/>
          <a:p>
            <a:fld id="{6F84F5BE-853B-463E-BD2A-CF66A7E28F35}" type="slidenum">
              <a:rPr kumimoji="1" lang="ja-JP" altLang="en-US" smtClean="0"/>
              <a:t>57</a:t>
            </a:fld>
            <a:endParaRPr kumimoji="1" lang="ja-JP" altLang="en-US"/>
          </a:p>
        </p:txBody>
      </p:sp>
      <p:pic>
        <p:nvPicPr>
          <p:cNvPr id="4" name="図 3">
            <a:extLst>
              <a:ext uri="{FF2B5EF4-FFF2-40B4-BE49-F238E27FC236}">
                <a16:creationId xmlns:a16="http://schemas.microsoft.com/office/drawing/2014/main" id="{7CFCEF86-4B09-4B63-842D-93BBC49FD29B}"/>
              </a:ext>
            </a:extLst>
          </p:cNvPr>
          <p:cNvPicPr>
            <a:picLocks noChangeAspect="1"/>
          </p:cNvPicPr>
          <p:nvPr/>
        </p:nvPicPr>
        <p:blipFill>
          <a:blip r:embed="rId2"/>
          <a:stretch>
            <a:fillRect/>
          </a:stretch>
        </p:blipFill>
        <p:spPr>
          <a:xfrm>
            <a:off x="169200" y="1925442"/>
            <a:ext cx="6188365" cy="4463508"/>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a16="http://schemas.microsoft.com/office/drawing/2014/main" id="{3410A94A-EB66-4ADA-9008-935E223A67BA}"/>
              </a:ext>
            </a:extLst>
          </p:cNvPr>
          <p:cNvPicPr>
            <a:picLocks noChangeAspect="1"/>
          </p:cNvPicPr>
          <p:nvPr/>
        </p:nvPicPr>
        <p:blipFill>
          <a:blip r:embed="rId3"/>
          <a:stretch>
            <a:fillRect/>
          </a:stretch>
        </p:blipFill>
        <p:spPr>
          <a:xfrm>
            <a:off x="4905026" y="1048214"/>
            <a:ext cx="5810025" cy="4915597"/>
          </a:xfrm>
          <a:prstGeom prst="rect">
            <a:avLst/>
          </a:prstGeom>
          <a:ln>
            <a:noFill/>
          </a:ln>
          <a:effectLst>
            <a:outerShdw blurRad="292100" dist="139700" dir="2700000" algn="tl" rotWithShape="0">
              <a:srgbClr val="333333">
                <a:alpha val="65000"/>
              </a:srgbClr>
            </a:outerShdw>
          </a:effectLst>
        </p:spPr>
      </p:pic>
      <p:sp>
        <p:nvSpPr>
          <p:cNvPr id="6" name="四角形: 角を丸くする 5">
            <a:extLst>
              <a:ext uri="{FF2B5EF4-FFF2-40B4-BE49-F238E27FC236}">
                <a16:creationId xmlns:a16="http://schemas.microsoft.com/office/drawing/2014/main" id="{E9904C48-5181-4C62-87B0-D44685006E85}"/>
              </a:ext>
            </a:extLst>
          </p:cNvPr>
          <p:cNvSpPr/>
          <p:nvPr/>
        </p:nvSpPr>
        <p:spPr>
          <a:xfrm>
            <a:off x="296282" y="4707880"/>
            <a:ext cx="139126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コネクタ: カギ線 6">
            <a:extLst>
              <a:ext uri="{FF2B5EF4-FFF2-40B4-BE49-F238E27FC236}">
                <a16:creationId xmlns:a16="http://schemas.microsoft.com/office/drawing/2014/main" id="{55254F86-E26E-4F30-9321-C4A025F083A7}"/>
              </a:ext>
            </a:extLst>
          </p:cNvPr>
          <p:cNvCxnSpPr>
            <a:cxnSpLocks/>
            <a:stCxn id="6" idx="3"/>
            <a:endCxn id="10" idx="0"/>
          </p:cNvCxnSpPr>
          <p:nvPr/>
        </p:nvCxnSpPr>
        <p:spPr>
          <a:xfrm flipH="1">
            <a:off x="991917" y="4922080"/>
            <a:ext cx="695634" cy="954101"/>
          </a:xfrm>
          <a:prstGeom prst="bentConnector4">
            <a:avLst>
              <a:gd name="adj1" fmla="val -32862"/>
              <a:gd name="adj2" fmla="val 6122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EE3FB5C-1590-4C17-9598-D14017623831}"/>
              </a:ext>
            </a:extLst>
          </p:cNvPr>
          <p:cNvSpPr txBox="1"/>
          <p:nvPr/>
        </p:nvSpPr>
        <p:spPr>
          <a:xfrm>
            <a:off x="221096" y="1017103"/>
            <a:ext cx="3959738" cy="830997"/>
          </a:xfrm>
          <a:prstGeom prst="rect">
            <a:avLst/>
          </a:prstGeom>
          <a:noFill/>
        </p:spPr>
        <p:txBody>
          <a:bodyPr wrap="none" rtlCol="0">
            <a:spAutoFit/>
          </a:bodyPr>
          <a:lstStyle/>
          <a:p>
            <a:pPr marL="342900" indent="-342900">
              <a:buAutoNum type="arabicPeriod"/>
            </a:pPr>
            <a:r>
              <a:rPr kumimoji="1" lang="ja-JP" altLang="en-US" sz="1600" dirty="0"/>
              <a:t>作成</a:t>
            </a:r>
            <a:r>
              <a:rPr lang="ja-JP" altLang="en-US" sz="1600" dirty="0"/>
              <a:t>したコンテナ“</a:t>
            </a:r>
            <a:r>
              <a:rPr lang="en-US" altLang="ja-JP" sz="1600" dirty="0" err="1"/>
              <a:t>iot-rawdata</a:t>
            </a:r>
            <a:r>
              <a:rPr lang="ja-JP" altLang="en-US" sz="1600" dirty="0"/>
              <a:t>”</a:t>
            </a:r>
            <a:r>
              <a:rPr kumimoji="1" lang="ja-JP" altLang="en-US" sz="1600" dirty="0"/>
              <a:t>を選択</a:t>
            </a:r>
            <a:endParaRPr kumimoji="1" lang="en-US" altLang="ja-JP" sz="1600" dirty="0"/>
          </a:p>
          <a:p>
            <a:pPr marL="342900" indent="-342900">
              <a:buAutoNum type="arabicPeriod"/>
            </a:pPr>
            <a:r>
              <a:rPr lang="ja-JP" altLang="en-US" sz="1600" dirty="0"/>
              <a:t>“選択”をクリック→表示が戻る</a:t>
            </a:r>
            <a:endParaRPr lang="en-US" altLang="ja-JP" sz="1600" dirty="0"/>
          </a:p>
          <a:p>
            <a:pPr marL="342900" indent="-342900">
              <a:buAutoNum type="arabicPeriod"/>
            </a:pPr>
            <a:r>
              <a:rPr lang="ja-JP" altLang="en-US" sz="1600" dirty="0"/>
              <a:t>“</a:t>
            </a:r>
            <a:r>
              <a:rPr lang="en-US" altLang="ja-JP" sz="1600" dirty="0"/>
              <a:t>Create</a:t>
            </a:r>
            <a:r>
              <a:rPr lang="ja-JP" altLang="en-US" sz="1600" dirty="0"/>
              <a:t>”をクリック</a:t>
            </a:r>
            <a:endParaRPr lang="en-US" altLang="ja-JP" sz="1600" dirty="0"/>
          </a:p>
        </p:txBody>
      </p:sp>
      <p:sp>
        <p:nvSpPr>
          <p:cNvPr id="10" name="四角形: 角を丸くする 9">
            <a:extLst>
              <a:ext uri="{FF2B5EF4-FFF2-40B4-BE49-F238E27FC236}">
                <a16:creationId xmlns:a16="http://schemas.microsoft.com/office/drawing/2014/main" id="{5C9991B7-8E3A-40B3-9B50-E0F535F1DA91}"/>
              </a:ext>
            </a:extLst>
          </p:cNvPr>
          <p:cNvSpPr/>
          <p:nvPr/>
        </p:nvSpPr>
        <p:spPr>
          <a:xfrm>
            <a:off x="296282" y="5876181"/>
            <a:ext cx="139126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a16="http://schemas.microsoft.com/office/drawing/2014/main" id="{F322FCA6-229C-4EED-B921-1E444981D1E5}"/>
              </a:ext>
            </a:extLst>
          </p:cNvPr>
          <p:cNvCxnSpPr>
            <a:cxnSpLocks/>
            <a:stCxn id="10" idx="3"/>
            <a:endCxn id="5" idx="1"/>
          </p:cNvCxnSpPr>
          <p:nvPr/>
        </p:nvCxnSpPr>
        <p:spPr>
          <a:xfrm flipV="1">
            <a:off x="1687551" y="3506013"/>
            <a:ext cx="3217475" cy="258436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9E4EAB53-1D39-48EA-9E19-2E6FF8B85F60}"/>
              </a:ext>
            </a:extLst>
          </p:cNvPr>
          <p:cNvSpPr/>
          <p:nvPr/>
        </p:nvSpPr>
        <p:spPr>
          <a:xfrm>
            <a:off x="5221404" y="5209687"/>
            <a:ext cx="139126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63955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58</a:t>
            </a:fld>
            <a:endParaRPr kumimoji="1" lang="ja-JP" altLang="en-US"/>
          </a:p>
        </p:txBody>
      </p:sp>
      <p:pic>
        <p:nvPicPr>
          <p:cNvPr id="4" name="図 3"/>
          <p:cNvPicPr>
            <a:picLocks noChangeAspect="1"/>
          </p:cNvPicPr>
          <p:nvPr/>
        </p:nvPicPr>
        <p:blipFill>
          <a:blip r:embed="rId2"/>
          <a:stretch>
            <a:fillRect/>
          </a:stretch>
        </p:blipFill>
        <p:spPr>
          <a:xfrm>
            <a:off x="498290" y="1052081"/>
            <a:ext cx="11157020" cy="5244207"/>
          </a:xfrm>
          <a:prstGeom prst="rect">
            <a:avLst/>
          </a:prstGeom>
        </p:spPr>
      </p:pic>
      <p:sp>
        <p:nvSpPr>
          <p:cNvPr id="5" name="角丸四角形 4"/>
          <p:cNvSpPr/>
          <p:nvPr/>
        </p:nvSpPr>
        <p:spPr>
          <a:xfrm>
            <a:off x="2150348" y="2553652"/>
            <a:ext cx="984738" cy="19959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65230" y="2511002"/>
            <a:ext cx="432079" cy="369332"/>
          </a:xfrm>
          <a:prstGeom prst="rect">
            <a:avLst/>
          </a:prstGeom>
          <a:solidFill>
            <a:schemeClr val="bg1"/>
          </a:solidFill>
        </p:spPr>
        <p:txBody>
          <a:bodyPr wrap="square" rtlCol="0">
            <a:spAutoFit/>
          </a:bodyPr>
          <a:lstStyle/>
          <a:p>
            <a:r>
              <a:rPr kumimoji="1" lang="ja-JP" altLang="en-US" dirty="0"/>
              <a:t>９</a:t>
            </a:r>
          </a:p>
        </p:txBody>
      </p:sp>
    </p:spTree>
    <p:extLst>
      <p:ext uri="{BB962C8B-B14F-4D97-AF65-F5344CB8AC3E}">
        <p14:creationId xmlns:p14="http://schemas.microsoft.com/office/powerpoint/2010/main" val="2743557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59</a:t>
            </a:fld>
            <a:endParaRPr kumimoji="1" lang="ja-JP" altLang="en-US"/>
          </a:p>
        </p:txBody>
      </p:sp>
      <p:grpSp>
        <p:nvGrpSpPr>
          <p:cNvPr id="8" name="グループ化 7"/>
          <p:cNvGrpSpPr/>
          <p:nvPr/>
        </p:nvGrpSpPr>
        <p:grpSpPr>
          <a:xfrm>
            <a:off x="493266" y="1081404"/>
            <a:ext cx="11167068" cy="5243110"/>
            <a:chOff x="493266" y="1081404"/>
            <a:chExt cx="11167068" cy="5243110"/>
          </a:xfrm>
        </p:grpSpPr>
        <p:pic>
          <p:nvPicPr>
            <p:cNvPr id="4" name="図 3"/>
            <p:cNvPicPr>
              <a:picLocks noChangeAspect="1"/>
            </p:cNvPicPr>
            <p:nvPr/>
          </p:nvPicPr>
          <p:blipFill>
            <a:blip r:embed="rId2"/>
            <a:stretch>
              <a:fillRect/>
            </a:stretch>
          </p:blipFill>
          <p:spPr>
            <a:xfrm>
              <a:off x="493266" y="1081404"/>
              <a:ext cx="11167068" cy="5243110"/>
            </a:xfrm>
            <a:prstGeom prst="rect">
              <a:avLst/>
            </a:prstGeom>
          </p:spPr>
        </p:pic>
        <p:grpSp>
          <p:nvGrpSpPr>
            <p:cNvPr id="7" name="グループ化 6"/>
            <p:cNvGrpSpPr/>
            <p:nvPr/>
          </p:nvGrpSpPr>
          <p:grpSpPr>
            <a:xfrm>
              <a:off x="4129872" y="1840219"/>
              <a:ext cx="1251020" cy="568928"/>
              <a:chOff x="4129872" y="1840219"/>
              <a:chExt cx="1251020" cy="568928"/>
            </a:xfrm>
          </p:grpSpPr>
          <p:sp>
            <p:nvSpPr>
              <p:cNvPr id="5" name="角丸四角形 4"/>
              <p:cNvSpPr/>
              <p:nvPr/>
            </p:nvSpPr>
            <p:spPr>
              <a:xfrm>
                <a:off x="4129872" y="1840219"/>
                <a:ext cx="572755" cy="19959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702628" y="2039815"/>
                <a:ext cx="678264" cy="369332"/>
              </a:xfrm>
              <a:prstGeom prst="rect">
                <a:avLst/>
              </a:prstGeom>
              <a:solidFill>
                <a:schemeClr val="bg1"/>
              </a:solidFill>
            </p:spPr>
            <p:txBody>
              <a:bodyPr wrap="square" rtlCol="0">
                <a:spAutoFit/>
              </a:bodyPr>
              <a:lstStyle/>
              <a:p>
                <a:r>
                  <a:rPr kumimoji="1" lang="ja-JP" altLang="en-US"/>
                  <a:t>１０</a:t>
                </a:r>
                <a:endParaRPr kumimoji="1" lang="ja-JP" altLang="en-US" dirty="0"/>
              </a:p>
            </p:txBody>
          </p:sp>
        </p:grpSp>
      </p:grpSp>
    </p:spTree>
    <p:extLst>
      <p:ext uri="{BB962C8B-B14F-4D97-AF65-F5344CB8AC3E}">
        <p14:creationId xmlns:p14="http://schemas.microsoft.com/office/powerpoint/2010/main" val="865595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9200" y="0"/>
            <a:ext cx="11815200" cy="914400"/>
          </a:xfrm>
        </p:spPr>
        <p:txBody>
          <a:bodyPr/>
          <a:lstStyle/>
          <a:p>
            <a:r>
              <a:rPr lang="ja-JP" altLang="en-US" dirty="0"/>
              <a:t>リソースグループ作成後</a:t>
            </a:r>
          </a:p>
        </p:txBody>
      </p:sp>
      <p:sp>
        <p:nvSpPr>
          <p:cNvPr id="3" name="スライド番号プレースホルダー 2"/>
          <p:cNvSpPr>
            <a:spLocks noGrp="1"/>
          </p:cNvSpPr>
          <p:nvPr>
            <p:ph type="sldNum" sz="quarter" idx="12"/>
          </p:nvPr>
        </p:nvSpPr>
        <p:spPr>
          <a:xfrm>
            <a:off x="8610600" y="6491518"/>
            <a:ext cx="2743200" cy="365125"/>
          </a:xfrm>
        </p:spPr>
        <p:txBody>
          <a:bodyPr/>
          <a:lstStyle/>
          <a:p>
            <a:fld id="{6F84F5BE-853B-463E-BD2A-CF66A7E28F35}" type="slidenum">
              <a:rPr kumimoji="1" lang="ja-JP" altLang="en-US" smtClean="0"/>
              <a:t>6</a:t>
            </a:fld>
            <a:endParaRPr lang="ja-JP" altLang="en-US"/>
          </a:p>
        </p:txBody>
      </p:sp>
      <p:pic>
        <p:nvPicPr>
          <p:cNvPr id="4" name="図 3"/>
          <p:cNvPicPr>
            <a:picLocks noChangeAspect="1"/>
          </p:cNvPicPr>
          <p:nvPr/>
        </p:nvPicPr>
        <p:blipFill>
          <a:blip r:embed="rId3"/>
          <a:stretch>
            <a:fillRect/>
          </a:stretch>
        </p:blipFill>
        <p:spPr>
          <a:xfrm>
            <a:off x="772161" y="1861380"/>
            <a:ext cx="4334932" cy="3482949"/>
          </a:xfrm>
          <a:prstGeom prst="rect">
            <a:avLst/>
          </a:prstGeom>
          <a:ln>
            <a:solidFill>
              <a:schemeClr val="tx1"/>
            </a:solidFill>
          </a:ln>
        </p:spPr>
      </p:pic>
      <p:pic>
        <p:nvPicPr>
          <p:cNvPr id="5" name="図 4"/>
          <p:cNvPicPr>
            <a:picLocks noChangeAspect="1"/>
          </p:cNvPicPr>
          <p:nvPr/>
        </p:nvPicPr>
        <p:blipFill>
          <a:blip r:embed="rId4"/>
          <a:stretch>
            <a:fillRect/>
          </a:stretch>
        </p:blipFill>
        <p:spPr>
          <a:xfrm>
            <a:off x="5921884" y="1856061"/>
            <a:ext cx="5431916" cy="3488268"/>
          </a:xfrm>
          <a:prstGeom prst="rect">
            <a:avLst/>
          </a:prstGeom>
        </p:spPr>
      </p:pic>
      <p:sp>
        <p:nvSpPr>
          <p:cNvPr id="6" name="テキスト ボックス 5"/>
          <p:cNvSpPr txBox="1"/>
          <p:nvPr/>
        </p:nvSpPr>
        <p:spPr>
          <a:xfrm>
            <a:off x="772161" y="1327574"/>
            <a:ext cx="3570208" cy="369332"/>
          </a:xfrm>
          <a:prstGeom prst="rect">
            <a:avLst/>
          </a:prstGeom>
          <a:noFill/>
        </p:spPr>
        <p:txBody>
          <a:bodyPr wrap="none" rtlCol="0">
            <a:spAutoFit/>
          </a:bodyPr>
          <a:lstStyle/>
          <a:p>
            <a:r>
              <a:rPr kumimoji="1" lang="ja-JP" altLang="en-US" dirty="0"/>
              <a:t>作成が完了するとこんな表示に</a:t>
            </a:r>
            <a:r>
              <a:rPr kumimoji="1" lang="en-US" altLang="ja-JP" dirty="0"/>
              <a:t>…</a:t>
            </a:r>
            <a:endParaRPr kumimoji="1" lang="ja-JP" altLang="en-US" dirty="0"/>
          </a:p>
        </p:txBody>
      </p:sp>
      <p:sp>
        <p:nvSpPr>
          <p:cNvPr id="11" name="角丸四角形 10"/>
          <p:cNvSpPr/>
          <p:nvPr/>
        </p:nvSpPr>
        <p:spPr>
          <a:xfrm>
            <a:off x="772161" y="1815423"/>
            <a:ext cx="1225972" cy="385842"/>
          </a:xfrm>
          <a:prstGeom prst="roundRect">
            <a:avLst/>
          </a:prstGeom>
          <a:noFill/>
          <a:ln w="38100">
            <a:solidFill>
              <a:srgbClr val="FF0000"/>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dirty="0"/>
          </a:p>
        </p:txBody>
      </p:sp>
      <p:sp>
        <p:nvSpPr>
          <p:cNvPr id="12" name="テキスト ボックス 11"/>
          <p:cNvSpPr txBox="1"/>
          <p:nvPr/>
        </p:nvSpPr>
        <p:spPr>
          <a:xfrm>
            <a:off x="6161379" y="1327574"/>
            <a:ext cx="4612545" cy="369332"/>
          </a:xfrm>
          <a:prstGeom prst="rect">
            <a:avLst/>
          </a:prstGeom>
          <a:noFill/>
        </p:spPr>
        <p:txBody>
          <a:bodyPr wrap="none" rtlCol="0">
            <a:spAutoFit/>
          </a:bodyPr>
          <a:lstStyle/>
          <a:p>
            <a:r>
              <a:rPr kumimoji="1" lang="ja-JP" altLang="en-US" dirty="0"/>
              <a:t>左上の“</a:t>
            </a:r>
            <a:r>
              <a:rPr kumimoji="1" lang="en-US" altLang="ja-JP" dirty="0"/>
              <a:t>Microsoft</a:t>
            </a:r>
            <a:r>
              <a:rPr kumimoji="1" lang="ja-JP" altLang="en-US" dirty="0"/>
              <a:t> </a:t>
            </a:r>
            <a:r>
              <a:rPr kumimoji="1" lang="en-US" altLang="ja-JP" dirty="0"/>
              <a:t>Azure</a:t>
            </a:r>
            <a:r>
              <a:rPr kumimoji="1" lang="ja-JP" altLang="en-US" dirty="0"/>
              <a:t>”をクリックすると</a:t>
            </a:r>
            <a:r>
              <a:rPr kumimoji="1" lang="en-US" altLang="ja-JP" dirty="0"/>
              <a:t>…</a:t>
            </a:r>
            <a:endParaRPr kumimoji="1" lang="ja-JP" altLang="en-US" dirty="0"/>
          </a:p>
        </p:txBody>
      </p:sp>
      <p:sp>
        <p:nvSpPr>
          <p:cNvPr id="13" name="山形 12"/>
          <p:cNvSpPr/>
          <p:nvPr/>
        </p:nvSpPr>
        <p:spPr>
          <a:xfrm>
            <a:off x="5407752" y="2699341"/>
            <a:ext cx="213472" cy="1801707"/>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solidFill>
                <a:schemeClr val="tx1"/>
              </a:solidFill>
            </a:endParaRPr>
          </a:p>
        </p:txBody>
      </p:sp>
      <p:sp>
        <p:nvSpPr>
          <p:cNvPr id="14" name="テキスト ボックス 13"/>
          <p:cNvSpPr txBox="1"/>
          <p:nvPr/>
        </p:nvSpPr>
        <p:spPr>
          <a:xfrm>
            <a:off x="6161379" y="5611708"/>
            <a:ext cx="4801314" cy="923330"/>
          </a:xfrm>
          <a:prstGeom prst="rect">
            <a:avLst/>
          </a:prstGeom>
          <a:noFill/>
        </p:spPr>
        <p:txBody>
          <a:bodyPr wrap="none" rtlCol="0">
            <a:spAutoFit/>
          </a:bodyPr>
          <a:lstStyle/>
          <a:p>
            <a:r>
              <a:rPr kumimoji="1" lang="ja-JP" altLang="en-US" dirty="0"/>
              <a:t>作成したアイテムがタイルとして表示</a:t>
            </a:r>
            <a:endParaRPr kumimoji="1" lang="en-US" altLang="ja-JP" dirty="0"/>
          </a:p>
          <a:p>
            <a:r>
              <a:rPr lang="ja-JP" altLang="en-US" dirty="0"/>
              <a:t>同一リソースグループに属するサービスは、</a:t>
            </a:r>
            <a:endParaRPr lang="en-US" altLang="ja-JP" dirty="0"/>
          </a:p>
          <a:p>
            <a:r>
              <a:rPr kumimoji="1" lang="ja-JP" altLang="en-US" dirty="0"/>
              <a:t>リソースタイルにリスト表示される</a:t>
            </a:r>
          </a:p>
        </p:txBody>
      </p:sp>
    </p:spTree>
    <p:extLst>
      <p:ext uri="{BB962C8B-B14F-4D97-AF65-F5344CB8AC3E}">
        <p14:creationId xmlns:p14="http://schemas.microsoft.com/office/powerpoint/2010/main" val="275412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60</a:t>
            </a:fld>
            <a:endParaRPr kumimoji="1" lang="ja-JP" altLang="en-US"/>
          </a:p>
        </p:txBody>
      </p:sp>
      <p:pic>
        <p:nvPicPr>
          <p:cNvPr id="4" name="図 3"/>
          <p:cNvPicPr>
            <a:picLocks noChangeAspect="1"/>
          </p:cNvPicPr>
          <p:nvPr/>
        </p:nvPicPr>
        <p:blipFill>
          <a:blip r:embed="rId2"/>
          <a:stretch>
            <a:fillRect/>
          </a:stretch>
        </p:blipFill>
        <p:spPr>
          <a:xfrm>
            <a:off x="602900" y="1122316"/>
            <a:ext cx="10966101" cy="5148753"/>
          </a:xfrm>
          <a:prstGeom prst="rect">
            <a:avLst/>
          </a:prstGeom>
        </p:spPr>
      </p:pic>
      <p:sp>
        <p:nvSpPr>
          <p:cNvPr id="5" name="角丸四角形 4"/>
          <p:cNvSpPr/>
          <p:nvPr/>
        </p:nvSpPr>
        <p:spPr>
          <a:xfrm>
            <a:off x="4200211" y="2523506"/>
            <a:ext cx="854110" cy="18954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134708" y="2418543"/>
            <a:ext cx="753626" cy="369332"/>
          </a:xfrm>
          <a:prstGeom prst="rect">
            <a:avLst/>
          </a:prstGeom>
          <a:solidFill>
            <a:schemeClr val="bg1"/>
          </a:solidFill>
        </p:spPr>
        <p:txBody>
          <a:bodyPr wrap="square" rtlCol="0">
            <a:spAutoFit/>
          </a:bodyPr>
          <a:lstStyle/>
          <a:p>
            <a:r>
              <a:rPr kumimoji="1" lang="ja-JP" altLang="en-US" dirty="0"/>
              <a:t>１１</a:t>
            </a:r>
          </a:p>
        </p:txBody>
      </p:sp>
      <p:sp>
        <p:nvSpPr>
          <p:cNvPr id="7" name="角丸四角形 6"/>
          <p:cNvSpPr/>
          <p:nvPr/>
        </p:nvSpPr>
        <p:spPr>
          <a:xfrm>
            <a:off x="4200211" y="3357520"/>
            <a:ext cx="562708" cy="18954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762919" y="3570318"/>
            <a:ext cx="753626" cy="369332"/>
          </a:xfrm>
          <a:prstGeom prst="rect">
            <a:avLst/>
          </a:prstGeom>
          <a:solidFill>
            <a:schemeClr val="bg1"/>
          </a:solidFill>
        </p:spPr>
        <p:txBody>
          <a:bodyPr wrap="square" rtlCol="0">
            <a:spAutoFit/>
          </a:bodyPr>
          <a:lstStyle/>
          <a:p>
            <a:r>
              <a:rPr kumimoji="1" lang="ja-JP" altLang="en-US" dirty="0"/>
              <a:t>１２</a:t>
            </a:r>
          </a:p>
        </p:txBody>
      </p:sp>
    </p:spTree>
    <p:extLst>
      <p:ext uri="{BB962C8B-B14F-4D97-AF65-F5344CB8AC3E}">
        <p14:creationId xmlns:p14="http://schemas.microsoft.com/office/powerpoint/2010/main" val="86002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448048" y="1095648"/>
            <a:ext cx="11277600" cy="5295006"/>
          </a:xfrm>
          <a:prstGeom prst="rect">
            <a:avLst/>
          </a:prstGeom>
        </p:spPr>
      </p:pic>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61</a:t>
            </a:fld>
            <a:endParaRPr kumimoji="1" lang="ja-JP" altLang="en-US"/>
          </a:p>
        </p:txBody>
      </p:sp>
      <p:sp>
        <p:nvSpPr>
          <p:cNvPr id="5" name="角丸四角形 4"/>
          <p:cNvSpPr/>
          <p:nvPr/>
        </p:nvSpPr>
        <p:spPr>
          <a:xfrm>
            <a:off x="4200212" y="2573748"/>
            <a:ext cx="562708" cy="18954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762920" y="2786546"/>
            <a:ext cx="753626" cy="369332"/>
          </a:xfrm>
          <a:prstGeom prst="rect">
            <a:avLst/>
          </a:prstGeom>
          <a:solidFill>
            <a:schemeClr val="bg1"/>
          </a:solidFill>
        </p:spPr>
        <p:txBody>
          <a:bodyPr wrap="square" rtlCol="0">
            <a:spAutoFit/>
          </a:bodyPr>
          <a:lstStyle/>
          <a:p>
            <a:r>
              <a:rPr kumimoji="1" lang="ja-JP" altLang="en-US" dirty="0"/>
              <a:t>１３</a:t>
            </a:r>
          </a:p>
        </p:txBody>
      </p:sp>
      <p:sp>
        <p:nvSpPr>
          <p:cNvPr id="8" name="角丸四角形 7"/>
          <p:cNvSpPr/>
          <p:nvPr/>
        </p:nvSpPr>
        <p:spPr>
          <a:xfrm>
            <a:off x="4200211" y="5909388"/>
            <a:ext cx="673239" cy="21279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913644" y="6122186"/>
            <a:ext cx="753626" cy="369332"/>
          </a:xfrm>
          <a:prstGeom prst="rect">
            <a:avLst/>
          </a:prstGeom>
          <a:solidFill>
            <a:schemeClr val="bg1"/>
          </a:solidFill>
        </p:spPr>
        <p:txBody>
          <a:bodyPr wrap="square" rtlCol="0">
            <a:spAutoFit/>
          </a:bodyPr>
          <a:lstStyle/>
          <a:p>
            <a:r>
              <a:rPr kumimoji="1" lang="ja-JP" altLang="en-US" dirty="0"/>
              <a:t>１４</a:t>
            </a:r>
          </a:p>
        </p:txBody>
      </p:sp>
    </p:spTree>
    <p:extLst>
      <p:ext uri="{BB962C8B-B14F-4D97-AF65-F5344CB8AC3E}">
        <p14:creationId xmlns:p14="http://schemas.microsoft.com/office/powerpoint/2010/main" val="1906724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62</a:t>
            </a:fld>
            <a:endParaRPr kumimoji="1" lang="ja-JP" altLang="en-US"/>
          </a:p>
        </p:txBody>
      </p:sp>
      <p:pic>
        <p:nvPicPr>
          <p:cNvPr id="4" name="図 3"/>
          <p:cNvPicPr>
            <a:picLocks noChangeAspect="1"/>
          </p:cNvPicPr>
          <p:nvPr/>
        </p:nvPicPr>
        <p:blipFill>
          <a:blip r:embed="rId2"/>
          <a:stretch>
            <a:fillRect/>
          </a:stretch>
        </p:blipFill>
        <p:spPr>
          <a:xfrm>
            <a:off x="592852" y="1027173"/>
            <a:ext cx="11066585" cy="5213232"/>
          </a:xfrm>
          <a:prstGeom prst="rect">
            <a:avLst/>
          </a:prstGeom>
        </p:spPr>
      </p:pic>
      <p:sp>
        <p:nvSpPr>
          <p:cNvPr id="5" name="角丸四角形 4"/>
          <p:cNvSpPr/>
          <p:nvPr/>
        </p:nvSpPr>
        <p:spPr>
          <a:xfrm>
            <a:off x="2321169" y="5618083"/>
            <a:ext cx="673239" cy="21279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034602" y="5830881"/>
            <a:ext cx="753626" cy="369332"/>
          </a:xfrm>
          <a:prstGeom prst="rect">
            <a:avLst/>
          </a:prstGeom>
          <a:solidFill>
            <a:schemeClr val="bg1"/>
          </a:solidFill>
        </p:spPr>
        <p:txBody>
          <a:bodyPr wrap="square" rtlCol="0">
            <a:spAutoFit/>
          </a:bodyPr>
          <a:lstStyle/>
          <a:p>
            <a:r>
              <a:rPr kumimoji="1" lang="ja-JP" altLang="en-US" dirty="0"/>
              <a:t>１５</a:t>
            </a:r>
          </a:p>
        </p:txBody>
      </p:sp>
    </p:spTree>
    <p:extLst>
      <p:ext uri="{BB962C8B-B14F-4D97-AF65-F5344CB8AC3E}">
        <p14:creationId xmlns:p14="http://schemas.microsoft.com/office/powerpoint/2010/main" val="1958188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3C282F-1176-4D19-8499-C84EB3307D1D}"/>
              </a:ext>
            </a:extLst>
          </p:cNvPr>
          <p:cNvSpPr>
            <a:spLocks noGrp="1"/>
          </p:cNvSpPr>
          <p:nvPr>
            <p:ph type="title"/>
          </p:nvPr>
        </p:nvSpPr>
        <p:spPr/>
        <p:txBody>
          <a:bodyPr/>
          <a:lstStyle/>
          <a:p>
            <a:r>
              <a:rPr kumimoji="1" lang="en-US" altLang="ja-JP" dirty="0"/>
              <a:t>Routes</a:t>
            </a:r>
            <a:r>
              <a:rPr kumimoji="1" lang="ja-JP" altLang="en-US" dirty="0"/>
              <a:t>の設定</a:t>
            </a:r>
          </a:p>
        </p:txBody>
      </p:sp>
      <p:sp>
        <p:nvSpPr>
          <p:cNvPr id="3" name="スライド番号プレースホルダー 2">
            <a:extLst>
              <a:ext uri="{FF2B5EF4-FFF2-40B4-BE49-F238E27FC236}">
                <a16:creationId xmlns:a16="http://schemas.microsoft.com/office/drawing/2014/main" id="{9DB076FF-F25D-4D0C-9E5D-500BFC0C7862}"/>
              </a:ext>
            </a:extLst>
          </p:cNvPr>
          <p:cNvSpPr>
            <a:spLocks noGrp="1"/>
          </p:cNvSpPr>
          <p:nvPr>
            <p:ph type="sldNum" sz="quarter" idx="12"/>
          </p:nvPr>
        </p:nvSpPr>
        <p:spPr/>
        <p:txBody>
          <a:bodyPr/>
          <a:lstStyle/>
          <a:p>
            <a:fld id="{6F84F5BE-853B-463E-BD2A-CF66A7E28F35}" type="slidenum">
              <a:rPr kumimoji="1" lang="ja-JP" altLang="en-US" smtClean="0"/>
              <a:t>63</a:t>
            </a:fld>
            <a:endParaRPr kumimoji="1" lang="ja-JP" altLang="en-US"/>
          </a:p>
        </p:txBody>
      </p:sp>
      <p:pic>
        <p:nvPicPr>
          <p:cNvPr id="4" name="図 3">
            <a:extLst>
              <a:ext uri="{FF2B5EF4-FFF2-40B4-BE49-F238E27FC236}">
                <a16:creationId xmlns:a16="http://schemas.microsoft.com/office/drawing/2014/main" id="{DCDE59D2-B476-45CA-9487-D3C1CA01D59A}"/>
              </a:ext>
            </a:extLst>
          </p:cNvPr>
          <p:cNvPicPr>
            <a:picLocks noChangeAspect="1"/>
          </p:cNvPicPr>
          <p:nvPr/>
        </p:nvPicPr>
        <p:blipFill>
          <a:blip r:embed="rId2"/>
          <a:stretch>
            <a:fillRect/>
          </a:stretch>
        </p:blipFill>
        <p:spPr>
          <a:xfrm>
            <a:off x="221096" y="1950803"/>
            <a:ext cx="6860551" cy="4434468"/>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a16="http://schemas.microsoft.com/office/drawing/2014/main" id="{711AA416-1F67-4175-AEFB-1AADBAE6B52C}"/>
              </a:ext>
            </a:extLst>
          </p:cNvPr>
          <p:cNvPicPr>
            <a:picLocks noChangeAspect="1"/>
          </p:cNvPicPr>
          <p:nvPr/>
        </p:nvPicPr>
        <p:blipFill>
          <a:blip r:embed="rId3"/>
          <a:stretch>
            <a:fillRect/>
          </a:stretch>
        </p:blipFill>
        <p:spPr>
          <a:xfrm>
            <a:off x="4851942" y="1459580"/>
            <a:ext cx="6254673" cy="4486757"/>
          </a:xfrm>
          <a:prstGeom prst="rect">
            <a:avLst/>
          </a:prstGeom>
          <a:ln>
            <a:noFill/>
          </a:ln>
          <a:effectLst>
            <a:outerShdw blurRad="292100" dist="139700" dir="2700000" algn="tl" rotWithShape="0">
              <a:srgbClr val="333333">
                <a:alpha val="65000"/>
              </a:srgbClr>
            </a:outerShdw>
          </a:effectLst>
        </p:spPr>
      </p:pic>
      <p:sp>
        <p:nvSpPr>
          <p:cNvPr id="6" name="四角形: 角を丸くする 5">
            <a:extLst>
              <a:ext uri="{FF2B5EF4-FFF2-40B4-BE49-F238E27FC236}">
                <a16:creationId xmlns:a16="http://schemas.microsoft.com/office/drawing/2014/main" id="{CE45AF13-FF6C-4A91-A741-EEE42F63B75C}"/>
              </a:ext>
            </a:extLst>
          </p:cNvPr>
          <p:cNvSpPr/>
          <p:nvPr/>
        </p:nvSpPr>
        <p:spPr>
          <a:xfrm>
            <a:off x="2600867" y="2778054"/>
            <a:ext cx="83823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コネクタ: カギ線 6">
            <a:extLst>
              <a:ext uri="{FF2B5EF4-FFF2-40B4-BE49-F238E27FC236}">
                <a16:creationId xmlns:a16="http://schemas.microsoft.com/office/drawing/2014/main" id="{41433020-514D-41E7-956B-DB9B0F58FBAE}"/>
              </a:ext>
            </a:extLst>
          </p:cNvPr>
          <p:cNvCxnSpPr>
            <a:cxnSpLocks/>
            <a:stCxn id="6" idx="2"/>
            <a:endCxn id="5" idx="1"/>
          </p:cNvCxnSpPr>
          <p:nvPr/>
        </p:nvCxnSpPr>
        <p:spPr>
          <a:xfrm rot="16200000" flipH="1">
            <a:off x="3687711" y="2538728"/>
            <a:ext cx="496506" cy="183195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D0F2314D-34E3-43CB-9385-8B42D313B1B3}"/>
              </a:ext>
            </a:extLst>
          </p:cNvPr>
          <p:cNvSpPr txBox="1"/>
          <p:nvPr/>
        </p:nvSpPr>
        <p:spPr>
          <a:xfrm>
            <a:off x="221096" y="1017103"/>
            <a:ext cx="4076757" cy="830997"/>
          </a:xfrm>
          <a:prstGeom prst="rect">
            <a:avLst/>
          </a:prstGeom>
          <a:noFill/>
        </p:spPr>
        <p:txBody>
          <a:bodyPr wrap="none" rtlCol="0">
            <a:spAutoFit/>
          </a:bodyPr>
          <a:lstStyle/>
          <a:p>
            <a:pPr marL="342900" indent="-342900">
              <a:buAutoNum type="arabicPeriod"/>
            </a:pPr>
            <a:r>
              <a:rPr kumimoji="1" lang="en-US" altLang="ja-JP" sz="1600" dirty="0"/>
              <a:t>Custom</a:t>
            </a:r>
            <a:r>
              <a:rPr kumimoji="1" lang="ja-JP" altLang="en-US" sz="1600" dirty="0"/>
              <a:t> </a:t>
            </a:r>
            <a:r>
              <a:rPr kumimoji="1" lang="en-US" altLang="ja-JP" sz="1600" dirty="0"/>
              <a:t>endpoint</a:t>
            </a:r>
            <a:r>
              <a:rPr kumimoji="1" lang="ja-JP" altLang="en-US" sz="1600" dirty="0"/>
              <a:t>の作成が完了したので</a:t>
            </a:r>
            <a:br>
              <a:rPr kumimoji="1" lang="en-US" altLang="ja-JP" sz="1600" dirty="0"/>
            </a:br>
            <a:r>
              <a:rPr kumimoji="1" lang="ja-JP" altLang="en-US" sz="1600" dirty="0"/>
              <a:t>“</a:t>
            </a:r>
            <a:r>
              <a:rPr kumimoji="1" lang="en-US" altLang="ja-JP" sz="1600" dirty="0"/>
              <a:t>Routes</a:t>
            </a:r>
            <a:r>
              <a:rPr kumimoji="1" lang="ja-JP" altLang="en-US" sz="1600" dirty="0"/>
              <a:t>”を選択</a:t>
            </a:r>
            <a:endParaRPr kumimoji="1" lang="en-US" altLang="ja-JP" sz="1600" dirty="0"/>
          </a:p>
          <a:p>
            <a:pPr marL="342900" indent="-342900">
              <a:buAutoNum type="arabicPeriod"/>
            </a:pPr>
            <a:r>
              <a:rPr lang="ja-JP" altLang="en-US" sz="1600" dirty="0"/>
              <a:t>“</a:t>
            </a:r>
            <a:r>
              <a:rPr lang="en-US" altLang="ja-JP" sz="1600" dirty="0"/>
              <a:t>Endpoint</a:t>
            </a:r>
            <a:r>
              <a:rPr lang="ja-JP" altLang="en-US" sz="1600" dirty="0"/>
              <a:t>”で “</a:t>
            </a:r>
            <a:r>
              <a:rPr lang="en-US" altLang="ja-JP" sz="1600" dirty="0" err="1"/>
              <a:t>rawdata</a:t>
            </a:r>
            <a:r>
              <a:rPr lang="ja-JP" altLang="en-US" sz="1600" dirty="0"/>
              <a:t>”を選択</a:t>
            </a:r>
            <a:endParaRPr lang="en-US" altLang="ja-JP" sz="1600" dirty="0"/>
          </a:p>
        </p:txBody>
      </p:sp>
    </p:spTree>
    <p:extLst>
      <p:ext uri="{BB962C8B-B14F-4D97-AF65-F5344CB8AC3E}">
        <p14:creationId xmlns:p14="http://schemas.microsoft.com/office/powerpoint/2010/main" val="3707564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64</a:t>
            </a:fld>
            <a:endParaRPr kumimoji="1" lang="ja-JP" altLang="en-US"/>
          </a:p>
        </p:txBody>
      </p:sp>
      <p:pic>
        <p:nvPicPr>
          <p:cNvPr id="4" name="図 3"/>
          <p:cNvPicPr>
            <a:picLocks noChangeAspect="1"/>
          </p:cNvPicPr>
          <p:nvPr/>
        </p:nvPicPr>
        <p:blipFill>
          <a:blip r:embed="rId2"/>
          <a:stretch>
            <a:fillRect/>
          </a:stretch>
        </p:blipFill>
        <p:spPr>
          <a:xfrm>
            <a:off x="598920" y="1055076"/>
            <a:ext cx="10970082" cy="5162055"/>
          </a:xfrm>
          <a:prstGeom prst="rect">
            <a:avLst/>
          </a:prstGeom>
        </p:spPr>
      </p:pic>
      <p:sp>
        <p:nvSpPr>
          <p:cNvPr id="5" name="角丸四角形 4"/>
          <p:cNvSpPr/>
          <p:nvPr/>
        </p:nvSpPr>
        <p:spPr>
          <a:xfrm>
            <a:off x="3778180" y="2171498"/>
            <a:ext cx="673239" cy="21279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491613" y="2384296"/>
            <a:ext cx="753626" cy="369332"/>
          </a:xfrm>
          <a:prstGeom prst="rect">
            <a:avLst/>
          </a:prstGeom>
          <a:solidFill>
            <a:schemeClr val="bg1"/>
          </a:solidFill>
        </p:spPr>
        <p:txBody>
          <a:bodyPr wrap="square" rtlCol="0">
            <a:spAutoFit/>
          </a:bodyPr>
          <a:lstStyle/>
          <a:p>
            <a:r>
              <a:rPr kumimoji="1" lang="ja-JP" altLang="en-US" dirty="0"/>
              <a:t>１６</a:t>
            </a:r>
          </a:p>
        </p:txBody>
      </p:sp>
    </p:spTree>
    <p:extLst>
      <p:ext uri="{BB962C8B-B14F-4D97-AF65-F5344CB8AC3E}">
        <p14:creationId xmlns:p14="http://schemas.microsoft.com/office/powerpoint/2010/main" val="3896530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65</a:t>
            </a:fld>
            <a:endParaRPr kumimoji="1" lang="ja-JP" altLang="en-US"/>
          </a:p>
        </p:txBody>
      </p:sp>
      <p:pic>
        <p:nvPicPr>
          <p:cNvPr id="4" name="図 3"/>
          <p:cNvPicPr>
            <a:picLocks noChangeAspect="1"/>
          </p:cNvPicPr>
          <p:nvPr/>
        </p:nvPicPr>
        <p:blipFill>
          <a:blip r:embed="rId2"/>
          <a:stretch>
            <a:fillRect/>
          </a:stretch>
        </p:blipFill>
        <p:spPr>
          <a:xfrm>
            <a:off x="698360" y="1105514"/>
            <a:ext cx="10825424" cy="5088344"/>
          </a:xfrm>
          <a:prstGeom prst="rect">
            <a:avLst/>
          </a:prstGeom>
        </p:spPr>
      </p:pic>
      <p:sp>
        <p:nvSpPr>
          <p:cNvPr id="6" name="角丸四角形 5"/>
          <p:cNvSpPr/>
          <p:nvPr/>
        </p:nvSpPr>
        <p:spPr>
          <a:xfrm>
            <a:off x="3788229" y="2965318"/>
            <a:ext cx="673239" cy="21279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501662" y="3178116"/>
            <a:ext cx="753626" cy="369332"/>
          </a:xfrm>
          <a:prstGeom prst="rect">
            <a:avLst/>
          </a:prstGeom>
          <a:solidFill>
            <a:schemeClr val="bg1"/>
          </a:solidFill>
        </p:spPr>
        <p:txBody>
          <a:bodyPr wrap="square" rtlCol="0">
            <a:spAutoFit/>
          </a:bodyPr>
          <a:lstStyle/>
          <a:p>
            <a:r>
              <a:rPr kumimoji="1" lang="ja-JP" altLang="en-US" dirty="0"/>
              <a:t>１７</a:t>
            </a:r>
          </a:p>
        </p:txBody>
      </p:sp>
    </p:spTree>
    <p:extLst>
      <p:ext uri="{BB962C8B-B14F-4D97-AF65-F5344CB8AC3E}">
        <p14:creationId xmlns:p14="http://schemas.microsoft.com/office/powerpoint/2010/main" val="2627410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66</a:t>
            </a:fld>
            <a:endParaRPr kumimoji="1" lang="ja-JP" altLang="en-US"/>
          </a:p>
        </p:txBody>
      </p:sp>
      <p:pic>
        <p:nvPicPr>
          <p:cNvPr id="4" name="図 3"/>
          <p:cNvPicPr>
            <a:picLocks noChangeAspect="1"/>
          </p:cNvPicPr>
          <p:nvPr/>
        </p:nvPicPr>
        <p:blipFill rotWithShape="1">
          <a:blip r:embed="rId2"/>
          <a:srcRect t="12015" b="4762"/>
          <a:stretch/>
        </p:blipFill>
        <p:spPr>
          <a:xfrm>
            <a:off x="709305" y="1023716"/>
            <a:ext cx="10734989" cy="5025392"/>
          </a:xfrm>
          <a:prstGeom prst="rect">
            <a:avLst/>
          </a:prstGeom>
        </p:spPr>
      </p:pic>
      <p:grpSp>
        <p:nvGrpSpPr>
          <p:cNvPr id="10" name="グループ化 9"/>
          <p:cNvGrpSpPr/>
          <p:nvPr/>
        </p:nvGrpSpPr>
        <p:grpSpPr>
          <a:xfrm>
            <a:off x="2270928" y="1902313"/>
            <a:ext cx="1507252" cy="369332"/>
            <a:chOff x="2270928" y="1902313"/>
            <a:chExt cx="1507252" cy="369332"/>
          </a:xfrm>
        </p:grpSpPr>
        <p:sp>
          <p:nvSpPr>
            <p:cNvPr id="5" name="角丸四角形 4"/>
            <p:cNvSpPr/>
            <p:nvPr/>
          </p:nvSpPr>
          <p:spPr>
            <a:xfrm>
              <a:off x="2270928" y="1980580"/>
              <a:ext cx="673239" cy="21279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024554" y="1902313"/>
              <a:ext cx="753626" cy="369332"/>
            </a:xfrm>
            <a:prstGeom prst="rect">
              <a:avLst/>
            </a:prstGeom>
            <a:solidFill>
              <a:schemeClr val="bg1"/>
            </a:solidFill>
          </p:spPr>
          <p:txBody>
            <a:bodyPr wrap="square" rtlCol="0">
              <a:spAutoFit/>
            </a:bodyPr>
            <a:lstStyle/>
            <a:p>
              <a:r>
                <a:rPr kumimoji="1" lang="ja-JP" altLang="en-US" dirty="0"/>
                <a:t>１８</a:t>
              </a:r>
            </a:p>
          </p:txBody>
        </p:sp>
      </p:grpSp>
      <p:grpSp>
        <p:nvGrpSpPr>
          <p:cNvPr id="9" name="グループ化 8"/>
          <p:cNvGrpSpPr/>
          <p:nvPr/>
        </p:nvGrpSpPr>
        <p:grpSpPr>
          <a:xfrm>
            <a:off x="2270928" y="2859177"/>
            <a:ext cx="1507252" cy="369332"/>
            <a:chOff x="2270928" y="2859177"/>
            <a:chExt cx="1507252" cy="369332"/>
          </a:xfrm>
        </p:grpSpPr>
        <p:sp>
          <p:nvSpPr>
            <p:cNvPr id="7" name="角丸四角形 6"/>
            <p:cNvSpPr/>
            <p:nvPr/>
          </p:nvSpPr>
          <p:spPr>
            <a:xfrm>
              <a:off x="2270928" y="2974312"/>
              <a:ext cx="673239" cy="15072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024554" y="2859177"/>
              <a:ext cx="753626" cy="369332"/>
            </a:xfrm>
            <a:prstGeom prst="rect">
              <a:avLst/>
            </a:prstGeom>
            <a:solidFill>
              <a:schemeClr val="bg1"/>
            </a:solidFill>
          </p:spPr>
          <p:txBody>
            <a:bodyPr wrap="square" rtlCol="0">
              <a:spAutoFit/>
            </a:bodyPr>
            <a:lstStyle/>
            <a:p>
              <a:r>
                <a:rPr kumimoji="1" lang="ja-JP" altLang="en-US" dirty="0"/>
                <a:t>１９</a:t>
              </a:r>
            </a:p>
          </p:txBody>
        </p:sp>
      </p:grpSp>
    </p:spTree>
    <p:extLst>
      <p:ext uri="{BB962C8B-B14F-4D97-AF65-F5344CB8AC3E}">
        <p14:creationId xmlns:p14="http://schemas.microsoft.com/office/powerpoint/2010/main" val="1676370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67</a:t>
            </a:fld>
            <a:endParaRPr kumimoji="1" lang="ja-JP" altLang="en-US"/>
          </a:p>
        </p:txBody>
      </p:sp>
      <p:pic>
        <p:nvPicPr>
          <p:cNvPr id="4" name="図 3"/>
          <p:cNvPicPr>
            <a:picLocks noChangeAspect="1"/>
          </p:cNvPicPr>
          <p:nvPr/>
        </p:nvPicPr>
        <p:blipFill>
          <a:blip r:embed="rId2"/>
          <a:stretch>
            <a:fillRect/>
          </a:stretch>
        </p:blipFill>
        <p:spPr>
          <a:xfrm>
            <a:off x="452176" y="1021799"/>
            <a:ext cx="11207262" cy="5256142"/>
          </a:xfrm>
          <a:prstGeom prst="rect">
            <a:avLst/>
          </a:prstGeom>
        </p:spPr>
      </p:pic>
      <p:grpSp>
        <p:nvGrpSpPr>
          <p:cNvPr id="5" name="グループ化 4"/>
          <p:cNvGrpSpPr/>
          <p:nvPr/>
        </p:nvGrpSpPr>
        <p:grpSpPr>
          <a:xfrm>
            <a:off x="2059913" y="5723767"/>
            <a:ext cx="1426865" cy="369332"/>
            <a:chOff x="2270928" y="2859987"/>
            <a:chExt cx="1426865" cy="369332"/>
          </a:xfrm>
        </p:grpSpPr>
        <p:sp>
          <p:nvSpPr>
            <p:cNvPr id="6" name="角丸四角形 5"/>
            <p:cNvSpPr/>
            <p:nvPr/>
          </p:nvSpPr>
          <p:spPr>
            <a:xfrm>
              <a:off x="2270928" y="2954216"/>
              <a:ext cx="612949" cy="27510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974312" y="2859987"/>
              <a:ext cx="723481" cy="369332"/>
            </a:xfrm>
            <a:prstGeom prst="rect">
              <a:avLst/>
            </a:prstGeom>
            <a:solidFill>
              <a:schemeClr val="bg1"/>
            </a:solidFill>
          </p:spPr>
          <p:txBody>
            <a:bodyPr wrap="square" rtlCol="0">
              <a:spAutoFit/>
            </a:bodyPr>
            <a:lstStyle/>
            <a:p>
              <a:r>
                <a:rPr kumimoji="1" lang="ja-JP" altLang="en-US" dirty="0"/>
                <a:t>２０</a:t>
              </a:r>
            </a:p>
          </p:txBody>
        </p:sp>
      </p:grpSp>
    </p:spTree>
    <p:extLst>
      <p:ext uri="{BB962C8B-B14F-4D97-AF65-F5344CB8AC3E}">
        <p14:creationId xmlns:p14="http://schemas.microsoft.com/office/powerpoint/2010/main" val="3395401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68</a:t>
            </a:fld>
            <a:endParaRPr kumimoji="1" lang="ja-JP" altLang="en-US"/>
          </a:p>
        </p:txBody>
      </p:sp>
      <p:pic>
        <p:nvPicPr>
          <p:cNvPr id="8" name="図 7"/>
          <p:cNvPicPr>
            <a:picLocks noChangeAspect="1"/>
          </p:cNvPicPr>
          <p:nvPr/>
        </p:nvPicPr>
        <p:blipFill>
          <a:blip r:embed="rId2"/>
          <a:stretch>
            <a:fillRect/>
          </a:stretch>
        </p:blipFill>
        <p:spPr>
          <a:xfrm>
            <a:off x="418919" y="914400"/>
            <a:ext cx="11315761" cy="5342407"/>
          </a:xfrm>
          <a:prstGeom prst="rect">
            <a:avLst/>
          </a:prstGeom>
        </p:spPr>
      </p:pic>
      <p:sp>
        <p:nvSpPr>
          <p:cNvPr id="10" name="角丸四角形 9"/>
          <p:cNvSpPr/>
          <p:nvPr/>
        </p:nvSpPr>
        <p:spPr>
          <a:xfrm>
            <a:off x="3999245" y="3396343"/>
            <a:ext cx="6471137" cy="19091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3866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4BD42D-552C-452A-AF7F-CAED7BF96469}"/>
              </a:ext>
            </a:extLst>
          </p:cNvPr>
          <p:cNvSpPr>
            <a:spLocks noGrp="1"/>
          </p:cNvSpPr>
          <p:nvPr>
            <p:ph type="title"/>
          </p:nvPr>
        </p:nvSpPr>
        <p:spPr/>
        <p:txBody>
          <a:bodyPr/>
          <a:lstStyle/>
          <a:p>
            <a:r>
              <a:rPr kumimoji="1" lang="ja-JP" altLang="en-US" dirty="0"/>
              <a:t>作成した</a:t>
            </a:r>
            <a:r>
              <a:rPr kumimoji="1" lang="en-US" altLang="ja-JP" dirty="0"/>
              <a:t>Custom</a:t>
            </a:r>
            <a:r>
              <a:rPr kumimoji="1" lang="ja-JP" altLang="en-US" dirty="0"/>
              <a:t> </a:t>
            </a:r>
            <a:r>
              <a:rPr kumimoji="1" lang="en-US" altLang="ja-JP" dirty="0"/>
              <a:t>Endpoint</a:t>
            </a:r>
            <a:r>
              <a:rPr kumimoji="1" lang="ja-JP" altLang="en-US" dirty="0"/>
              <a:t>を</a:t>
            </a:r>
            <a:r>
              <a:rPr kumimoji="1" lang="en-US" altLang="ja-JP" dirty="0"/>
              <a:t>Route</a:t>
            </a:r>
            <a:r>
              <a:rPr kumimoji="1" lang="ja-JP" altLang="en-US" dirty="0"/>
              <a:t>に加える</a:t>
            </a:r>
          </a:p>
        </p:txBody>
      </p:sp>
      <p:sp>
        <p:nvSpPr>
          <p:cNvPr id="3" name="スライド番号プレースホルダー 2">
            <a:extLst>
              <a:ext uri="{FF2B5EF4-FFF2-40B4-BE49-F238E27FC236}">
                <a16:creationId xmlns:a16="http://schemas.microsoft.com/office/drawing/2014/main" id="{EB26FBA9-6DBB-4C62-9BC4-3AE23AC748B6}"/>
              </a:ext>
            </a:extLst>
          </p:cNvPr>
          <p:cNvSpPr>
            <a:spLocks noGrp="1"/>
          </p:cNvSpPr>
          <p:nvPr>
            <p:ph type="sldNum" sz="quarter" idx="12"/>
          </p:nvPr>
        </p:nvSpPr>
        <p:spPr/>
        <p:txBody>
          <a:bodyPr/>
          <a:lstStyle/>
          <a:p>
            <a:fld id="{6F84F5BE-853B-463E-BD2A-CF66A7E28F35}" type="slidenum">
              <a:rPr kumimoji="1" lang="ja-JP" altLang="en-US" smtClean="0"/>
              <a:t>69</a:t>
            </a:fld>
            <a:endParaRPr kumimoji="1" lang="ja-JP" altLang="en-US"/>
          </a:p>
        </p:txBody>
      </p:sp>
      <p:pic>
        <p:nvPicPr>
          <p:cNvPr id="5" name="図 4">
            <a:extLst>
              <a:ext uri="{FF2B5EF4-FFF2-40B4-BE49-F238E27FC236}">
                <a16:creationId xmlns:a16="http://schemas.microsoft.com/office/drawing/2014/main" id="{FDEFA81E-5B4A-4B15-B60B-01BD6355DE76}"/>
              </a:ext>
            </a:extLst>
          </p:cNvPr>
          <p:cNvPicPr>
            <a:picLocks noChangeAspect="1"/>
          </p:cNvPicPr>
          <p:nvPr/>
        </p:nvPicPr>
        <p:blipFill>
          <a:blip r:embed="rId2"/>
          <a:stretch>
            <a:fillRect/>
          </a:stretch>
        </p:blipFill>
        <p:spPr>
          <a:xfrm>
            <a:off x="309679" y="1838721"/>
            <a:ext cx="6254673" cy="4486757"/>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662869F5-D73D-4F3B-8B65-5DE6E9BABFDF}"/>
              </a:ext>
            </a:extLst>
          </p:cNvPr>
          <p:cNvPicPr>
            <a:picLocks noChangeAspect="1"/>
          </p:cNvPicPr>
          <p:nvPr/>
        </p:nvPicPr>
        <p:blipFill>
          <a:blip r:embed="rId3"/>
          <a:stretch>
            <a:fillRect/>
          </a:stretch>
        </p:blipFill>
        <p:spPr>
          <a:xfrm>
            <a:off x="4495508" y="1204331"/>
            <a:ext cx="7386813" cy="4650059"/>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a16="http://schemas.microsoft.com/office/drawing/2014/main" id="{F3A938CD-9BB3-4B65-82E0-0C8869E680EC}"/>
              </a:ext>
            </a:extLst>
          </p:cNvPr>
          <p:cNvSpPr/>
          <p:nvPr/>
        </p:nvSpPr>
        <p:spPr>
          <a:xfrm>
            <a:off x="3101859" y="4360228"/>
            <a:ext cx="83823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E25D464D-FC45-4256-9316-FA5DDFDB9BED}"/>
              </a:ext>
            </a:extLst>
          </p:cNvPr>
          <p:cNvCxnSpPr>
            <a:cxnSpLocks/>
            <a:stCxn id="7" idx="2"/>
            <a:endCxn id="6" idx="1"/>
          </p:cNvCxnSpPr>
          <p:nvPr/>
        </p:nvCxnSpPr>
        <p:spPr>
          <a:xfrm rot="5400000" flipH="1" flipV="1">
            <a:off x="3378610" y="3671729"/>
            <a:ext cx="1259266" cy="974529"/>
          </a:xfrm>
          <a:prstGeom prst="bentConnector4">
            <a:avLst>
              <a:gd name="adj1" fmla="val -18153"/>
              <a:gd name="adj2" fmla="val 7150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D54F237-0E2A-49E0-8B5D-7BA3045673F7}"/>
              </a:ext>
            </a:extLst>
          </p:cNvPr>
          <p:cNvSpPr txBox="1"/>
          <p:nvPr/>
        </p:nvSpPr>
        <p:spPr>
          <a:xfrm>
            <a:off x="221096" y="1017103"/>
            <a:ext cx="3238387" cy="584775"/>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Add</a:t>
            </a:r>
            <a:r>
              <a:rPr kumimoji="1" lang="ja-JP" altLang="en-US" sz="1600" dirty="0"/>
              <a:t>”をクリック</a:t>
            </a:r>
            <a:endParaRPr kumimoji="1" lang="en-US" altLang="ja-JP" sz="1600" dirty="0"/>
          </a:p>
          <a:p>
            <a:pPr marL="342900" indent="-342900">
              <a:buAutoNum type="arabicPeriod"/>
            </a:pPr>
            <a:r>
              <a:rPr lang="ja-JP" altLang="en-US" sz="1600" dirty="0"/>
              <a:t>“</a:t>
            </a:r>
            <a:r>
              <a:rPr lang="en-US" altLang="ja-JP" sz="1600" dirty="0"/>
              <a:t>Endpoint</a:t>
            </a:r>
            <a:r>
              <a:rPr lang="ja-JP" altLang="en-US" sz="1600" dirty="0"/>
              <a:t>”で “</a:t>
            </a:r>
            <a:r>
              <a:rPr lang="en-US" altLang="ja-JP" sz="1600" dirty="0" err="1"/>
              <a:t>rawdata</a:t>
            </a:r>
            <a:r>
              <a:rPr lang="ja-JP" altLang="en-US" sz="1600" dirty="0"/>
              <a:t>”を選択</a:t>
            </a:r>
            <a:endParaRPr lang="en-US" altLang="ja-JP" sz="1600" dirty="0"/>
          </a:p>
        </p:txBody>
      </p:sp>
      <p:sp>
        <p:nvSpPr>
          <p:cNvPr id="11" name="四角形: 角を丸くする 10">
            <a:extLst>
              <a:ext uri="{FF2B5EF4-FFF2-40B4-BE49-F238E27FC236}">
                <a16:creationId xmlns:a16="http://schemas.microsoft.com/office/drawing/2014/main" id="{0574AB4D-42A8-471E-9747-F16838BB5260}"/>
              </a:ext>
            </a:extLst>
          </p:cNvPr>
          <p:cNvSpPr/>
          <p:nvPr/>
        </p:nvSpPr>
        <p:spPr>
          <a:xfrm>
            <a:off x="4703917" y="3214800"/>
            <a:ext cx="1644844" cy="442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9EC4B6CF-1E6B-4560-9A69-D23D1765355A}"/>
              </a:ext>
            </a:extLst>
          </p:cNvPr>
          <p:cNvSpPr/>
          <p:nvPr/>
        </p:nvSpPr>
        <p:spPr>
          <a:xfrm>
            <a:off x="10606630" y="2587185"/>
            <a:ext cx="83823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20DFC869-CB9A-4C10-B9D8-9EE7642D02BA}"/>
              </a:ext>
            </a:extLst>
          </p:cNvPr>
          <p:cNvCxnSpPr>
            <a:cxnSpLocks/>
            <a:stCxn id="12" idx="2"/>
            <a:endCxn id="11" idx="3"/>
          </p:cNvCxnSpPr>
          <p:nvPr/>
        </p:nvCxnSpPr>
        <p:spPr>
          <a:xfrm rot="5400000">
            <a:off x="8476948" y="887398"/>
            <a:ext cx="420616" cy="4676989"/>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959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7</a:t>
            </a:fld>
            <a:endParaRPr kumimoji="1" lang="ja-JP" altLang="en-US"/>
          </a:p>
        </p:txBody>
      </p:sp>
      <p:pic>
        <p:nvPicPr>
          <p:cNvPr id="5" name="図 4"/>
          <p:cNvPicPr>
            <a:picLocks noChangeAspect="1"/>
          </p:cNvPicPr>
          <p:nvPr/>
        </p:nvPicPr>
        <p:blipFill>
          <a:blip r:embed="rId2"/>
          <a:stretch>
            <a:fillRect/>
          </a:stretch>
        </p:blipFill>
        <p:spPr>
          <a:xfrm>
            <a:off x="362637" y="1114184"/>
            <a:ext cx="11428325" cy="5377334"/>
          </a:xfrm>
          <a:prstGeom prst="rect">
            <a:avLst/>
          </a:prstGeom>
        </p:spPr>
      </p:pic>
      <p:sp>
        <p:nvSpPr>
          <p:cNvPr id="6" name="テキスト ボックス 5"/>
          <p:cNvSpPr txBox="1"/>
          <p:nvPr/>
        </p:nvSpPr>
        <p:spPr>
          <a:xfrm>
            <a:off x="1672139" y="3330342"/>
            <a:ext cx="429768" cy="369332"/>
          </a:xfrm>
          <a:prstGeom prst="rect">
            <a:avLst/>
          </a:prstGeom>
          <a:solidFill>
            <a:schemeClr val="bg1"/>
          </a:solidFill>
        </p:spPr>
        <p:txBody>
          <a:bodyPr wrap="square" rtlCol="0">
            <a:spAutoFit/>
          </a:bodyPr>
          <a:lstStyle/>
          <a:p>
            <a:r>
              <a:rPr kumimoji="1" lang="ja-JP" altLang="en-US" dirty="0"/>
              <a:t>１</a:t>
            </a:r>
          </a:p>
        </p:txBody>
      </p:sp>
      <p:sp>
        <p:nvSpPr>
          <p:cNvPr id="7" name="角丸四角形 6"/>
          <p:cNvSpPr/>
          <p:nvPr/>
        </p:nvSpPr>
        <p:spPr>
          <a:xfrm>
            <a:off x="362637" y="3045773"/>
            <a:ext cx="1309502" cy="28456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38451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384157-E34A-4630-A338-2E897337E9FC}"/>
              </a:ext>
            </a:extLst>
          </p:cNvPr>
          <p:cNvSpPr>
            <a:spLocks noGrp="1"/>
          </p:cNvSpPr>
          <p:nvPr>
            <p:ph type="title"/>
          </p:nvPr>
        </p:nvSpPr>
        <p:spPr/>
        <p:txBody>
          <a:bodyPr/>
          <a:lstStyle/>
          <a:p>
            <a:r>
              <a:rPr kumimoji="1" lang="ja-JP" altLang="en-US" dirty="0"/>
              <a:t>作成した</a:t>
            </a:r>
            <a:r>
              <a:rPr lang="en-US" altLang="ja-JP" dirty="0"/>
              <a:t>Route</a:t>
            </a:r>
            <a:r>
              <a:rPr lang="ja-JP" altLang="en-US" dirty="0"/>
              <a:t>にフィルターを定義する</a:t>
            </a:r>
            <a:endParaRPr kumimoji="1" lang="ja-JP" altLang="en-US" dirty="0"/>
          </a:p>
        </p:txBody>
      </p:sp>
      <p:sp>
        <p:nvSpPr>
          <p:cNvPr id="3" name="スライド番号プレースホルダー 2">
            <a:extLst>
              <a:ext uri="{FF2B5EF4-FFF2-40B4-BE49-F238E27FC236}">
                <a16:creationId xmlns:a16="http://schemas.microsoft.com/office/drawing/2014/main" id="{9F6888EC-C4A6-4DA6-A732-C4BD134D6A2C}"/>
              </a:ext>
            </a:extLst>
          </p:cNvPr>
          <p:cNvSpPr>
            <a:spLocks noGrp="1"/>
          </p:cNvSpPr>
          <p:nvPr>
            <p:ph type="sldNum" sz="quarter" idx="12"/>
          </p:nvPr>
        </p:nvSpPr>
        <p:spPr/>
        <p:txBody>
          <a:bodyPr/>
          <a:lstStyle/>
          <a:p>
            <a:fld id="{6F84F5BE-853B-463E-BD2A-CF66A7E28F35}" type="slidenum">
              <a:rPr kumimoji="1" lang="ja-JP" altLang="en-US" smtClean="0"/>
              <a:t>70</a:t>
            </a:fld>
            <a:endParaRPr kumimoji="1" lang="ja-JP" altLang="en-US"/>
          </a:p>
        </p:txBody>
      </p:sp>
      <p:pic>
        <p:nvPicPr>
          <p:cNvPr id="4" name="図 3">
            <a:extLst>
              <a:ext uri="{FF2B5EF4-FFF2-40B4-BE49-F238E27FC236}">
                <a16:creationId xmlns:a16="http://schemas.microsoft.com/office/drawing/2014/main" id="{702D7E2D-CCCF-4F29-9E9E-B4C6F83B577B}"/>
              </a:ext>
            </a:extLst>
          </p:cNvPr>
          <p:cNvPicPr>
            <a:picLocks noChangeAspect="1"/>
          </p:cNvPicPr>
          <p:nvPr/>
        </p:nvPicPr>
        <p:blipFill>
          <a:blip r:embed="rId2"/>
          <a:stretch>
            <a:fillRect/>
          </a:stretch>
        </p:blipFill>
        <p:spPr>
          <a:xfrm>
            <a:off x="283391" y="2029522"/>
            <a:ext cx="6594500" cy="4122234"/>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a16="http://schemas.microsoft.com/office/drawing/2014/main" id="{454D349D-2455-4ED7-8634-F30B9AABBCC7}"/>
              </a:ext>
            </a:extLst>
          </p:cNvPr>
          <p:cNvPicPr>
            <a:picLocks noChangeAspect="1"/>
          </p:cNvPicPr>
          <p:nvPr/>
        </p:nvPicPr>
        <p:blipFill>
          <a:blip r:embed="rId3"/>
          <a:stretch>
            <a:fillRect/>
          </a:stretch>
        </p:blipFill>
        <p:spPr>
          <a:xfrm>
            <a:off x="6723755" y="1312707"/>
            <a:ext cx="4630045" cy="4780504"/>
          </a:xfrm>
          <a:prstGeom prst="rect">
            <a:avLst/>
          </a:prstGeom>
          <a:ln>
            <a:noFill/>
          </a:ln>
          <a:effectLst>
            <a:outerShdw blurRad="292100" dist="139700" dir="2700000" algn="tl" rotWithShape="0">
              <a:srgbClr val="333333">
                <a:alpha val="65000"/>
              </a:srgbClr>
            </a:outerShdw>
          </a:effectLst>
        </p:spPr>
      </p:pic>
      <p:sp>
        <p:nvSpPr>
          <p:cNvPr id="7" name="四角形: 角を丸くする 6">
            <a:extLst>
              <a:ext uri="{FF2B5EF4-FFF2-40B4-BE49-F238E27FC236}">
                <a16:creationId xmlns:a16="http://schemas.microsoft.com/office/drawing/2014/main" id="{5EEAEBFC-4371-4BAF-A4A5-A9E877FF077E}"/>
              </a:ext>
            </a:extLst>
          </p:cNvPr>
          <p:cNvSpPr/>
          <p:nvPr/>
        </p:nvSpPr>
        <p:spPr>
          <a:xfrm>
            <a:off x="611420" y="4962394"/>
            <a:ext cx="3239467"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30AE56D7-A938-405E-BDB6-D0AA61B0A6AC}"/>
              </a:ext>
            </a:extLst>
          </p:cNvPr>
          <p:cNvCxnSpPr>
            <a:cxnSpLocks/>
            <a:stCxn id="7" idx="2"/>
            <a:endCxn id="11" idx="0"/>
          </p:cNvCxnSpPr>
          <p:nvPr/>
        </p:nvCxnSpPr>
        <p:spPr>
          <a:xfrm rot="5400000">
            <a:off x="1310659" y="4864366"/>
            <a:ext cx="394069" cy="144692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7501AEB-1708-4E55-9E2C-5125EE4CF46F}"/>
              </a:ext>
            </a:extLst>
          </p:cNvPr>
          <p:cNvSpPr txBox="1"/>
          <p:nvPr/>
        </p:nvSpPr>
        <p:spPr>
          <a:xfrm>
            <a:off x="221096" y="1017103"/>
            <a:ext cx="5403723" cy="830997"/>
          </a:xfrm>
          <a:prstGeom prst="rect">
            <a:avLst/>
          </a:prstGeom>
          <a:noFill/>
        </p:spPr>
        <p:txBody>
          <a:bodyPr wrap="none" rtlCol="0">
            <a:spAutoFit/>
          </a:bodyPr>
          <a:lstStyle/>
          <a:p>
            <a:pPr marL="342900" indent="-342900">
              <a:buAutoNum type="arabicPeriod"/>
            </a:pPr>
            <a:r>
              <a:rPr kumimoji="1" lang="ja-JP" altLang="en-US" sz="1600" dirty="0"/>
              <a:t>“</a:t>
            </a:r>
            <a:r>
              <a:rPr kumimoji="1" lang="en-US" altLang="ja-JP" sz="1600" dirty="0"/>
              <a:t>Add</a:t>
            </a:r>
            <a:r>
              <a:rPr kumimoji="1" lang="ja-JP" altLang="en-US" sz="1600" dirty="0"/>
              <a:t> </a:t>
            </a:r>
            <a:r>
              <a:rPr kumimoji="1" lang="en-US" altLang="ja-JP" sz="1600" dirty="0"/>
              <a:t>a</a:t>
            </a:r>
            <a:r>
              <a:rPr kumimoji="1" lang="ja-JP" altLang="en-US" sz="1600" dirty="0"/>
              <a:t> </a:t>
            </a:r>
            <a:r>
              <a:rPr kumimoji="1" lang="en-US" altLang="ja-JP" sz="1600" dirty="0"/>
              <a:t>route</a:t>
            </a:r>
            <a:r>
              <a:rPr kumimoji="1" lang="ja-JP" altLang="en-US" sz="1600" dirty="0"/>
              <a:t>”の画面に戻るので</a:t>
            </a:r>
            <a:r>
              <a:rPr kumimoji="1" lang="en-US" altLang="ja-JP" sz="1600" dirty="0"/>
              <a:t>…</a:t>
            </a:r>
          </a:p>
          <a:p>
            <a:pPr marL="342900" indent="-342900">
              <a:buAutoNum type="arabicPeriod"/>
            </a:pPr>
            <a:r>
              <a:rPr lang="ja-JP" altLang="en-US" sz="1600" dirty="0"/>
              <a:t>“</a:t>
            </a:r>
            <a:r>
              <a:rPr lang="en-US" altLang="ja-JP" sz="1600" dirty="0"/>
              <a:t>Routing</a:t>
            </a:r>
            <a:r>
              <a:rPr lang="ja-JP" altLang="en-US" sz="1600" dirty="0"/>
              <a:t> </a:t>
            </a:r>
            <a:r>
              <a:rPr lang="en-US" altLang="ja-JP" sz="1600" dirty="0"/>
              <a:t>query</a:t>
            </a:r>
            <a:r>
              <a:rPr lang="ja-JP" altLang="en-US" sz="1600" dirty="0"/>
              <a:t>”に以下を入力して、“</a:t>
            </a:r>
            <a:r>
              <a:rPr lang="en-US" altLang="ja-JP" sz="1600" dirty="0"/>
              <a:t>Save</a:t>
            </a:r>
            <a:r>
              <a:rPr lang="ja-JP" altLang="en-US" sz="1600" dirty="0"/>
              <a:t>”をクリック</a:t>
            </a:r>
            <a:endParaRPr lang="en-US" altLang="ja-JP" sz="1600" dirty="0"/>
          </a:p>
          <a:p>
            <a:r>
              <a:rPr kumimoji="1" lang="ja-JP" altLang="en-US" sz="1600" dirty="0"/>
              <a:t>　</a:t>
            </a:r>
            <a:r>
              <a:rPr kumimoji="1" lang="en-US" altLang="ja-JP" sz="1600" b="1" dirty="0"/>
              <a:t>$</a:t>
            </a:r>
            <a:r>
              <a:rPr kumimoji="1" lang="en-US" altLang="ja-JP" sz="1600" b="1" dirty="0" err="1"/>
              <a:t>twin.properties.desired.store</a:t>
            </a:r>
            <a:r>
              <a:rPr kumimoji="1" lang="en-US" altLang="ja-JP" sz="1600" b="1" dirty="0"/>
              <a:t> = ‘enabled’</a:t>
            </a:r>
            <a:endParaRPr kumimoji="1" lang="ja-JP" altLang="en-US" sz="1600" b="1" dirty="0"/>
          </a:p>
        </p:txBody>
      </p:sp>
      <p:sp>
        <p:nvSpPr>
          <p:cNvPr id="11" name="四角形: 角を丸くする 10">
            <a:extLst>
              <a:ext uri="{FF2B5EF4-FFF2-40B4-BE49-F238E27FC236}">
                <a16:creationId xmlns:a16="http://schemas.microsoft.com/office/drawing/2014/main" id="{C65F8C62-3E0A-4ECC-B1CC-3E7AB28262E6}"/>
              </a:ext>
            </a:extLst>
          </p:cNvPr>
          <p:cNvSpPr/>
          <p:nvPr/>
        </p:nvSpPr>
        <p:spPr>
          <a:xfrm>
            <a:off x="341174" y="5784862"/>
            <a:ext cx="886115"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55B2CA7F-A396-4CA8-94D8-F9EAF1B9BDF9}"/>
              </a:ext>
            </a:extLst>
          </p:cNvPr>
          <p:cNvCxnSpPr>
            <a:cxnSpLocks/>
            <a:stCxn id="11" idx="3"/>
            <a:endCxn id="5" idx="1"/>
          </p:cNvCxnSpPr>
          <p:nvPr/>
        </p:nvCxnSpPr>
        <p:spPr>
          <a:xfrm flipV="1">
            <a:off x="1227289" y="3702959"/>
            <a:ext cx="5496466" cy="2296103"/>
          </a:xfrm>
          <a:prstGeom prst="bentConnector3">
            <a:avLst>
              <a:gd name="adj1" fmla="val 6974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BBC0C588-1903-4532-8141-C912D89B4AC5}"/>
              </a:ext>
            </a:extLst>
          </p:cNvPr>
          <p:cNvSpPr/>
          <p:nvPr/>
        </p:nvSpPr>
        <p:spPr>
          <a:xfrm>
            <a:off x="6990866" y="4636810"/>
            <a:ext cx="4225489" cy="4283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AA20FF5-A45C-44D6-B2C1-47B982F27C86}"/>
              </a:ext>
            </a:extLst>
          </p:cNvPr>
          <p:cNvSpPr txBox="1"/>
          <p:nvPr/>
        </p:nvSpPr>
        <p:spPr>
          <a:xfrm>
            <a:off x="6981573" y="6213261"/>
            <a:ext cx="3562194" cy="338554"/>
          </a:xfrm>
          <a:prstGeom prst="rect">
            <a:avLst/>
          </a:prstGeom>
          <a:noFill/>
        </p:spPr>
        <p:txBody>
          <a:bodyPr wrap="none" rtlCol="0">
            <a:spAutoFit/>
          </a:bodyPr>
          <a:lstStyle/>
          <a:p>
            <a:r>
              <a:rPr lang="ja-JP" altLang="en-US" sz="1600" dirty="0"/>
              <a:t>追加した</a:t>
            </a:r>
            <a:r>
              <a:rPr lang="en-US" altLang="ja-JP" sz="1600" dirty="0"/>
              <a:t>Route</a:t>
            </a:r>
            <a:r>
              <a:rPr lang="ja-JP" altLang="en-US" sz="1600" dirty="0"/>
              <a:t>がリストに追加される</a:t>
            </a:r>
            <a:endParaRPr kumimoji="1" lang="ja-JP" altLang="en-US" sz="1600" dirty="0"/>
          </a:p>
        </p:txBody>
      </p:sp>
      <p:sp>
        <p:nvSpPr>
          <p:cNvPr id="6" name="テキスト ボックス 5"/>
          <p:cNvSpPr txBox="1"/>
          <p:nvPr/>
        </p:nvSpPr>
        <p:spPr>
          <a:xfrm>
            <a:off x="4330460" y="1690777"/>
            <a:ext cx="2139351" cy="1200329"/>
          </a:xfrm>
          <a:prstGeom prst="rect">
            <a:avLst/>
          </a:prstGeom>
          <a:solidFill>
            <a:schemeClr val="bg1"/>
          </a:solidFill>
          <a:ln w="44450">
            <a:solidFill>
              <a:srgbClr val="FF0000"/>
            </a:solidFill>
          </a:ln>
        </p:spPr>
        <p:txBody>
          <a:bodyPr wrap="square" rtlCol="0">
            <a:spAutoFit/>
          </a:bodyPr>
          <a:lstStyle/>
          <a:p>
            <a:r>
              <a:rPr kumimoji="1" lang="ja-JP" altLang="en-US" dirty="0"/>
              <a:t>シングルクオーテーションは こぴぺ せずタイプしなおすこと！</a:t>
            </a:r>
          </a:p>
        </p:txBody>
      </p:sp>
    </p:spTree>
    <p:extLst>
      <p:ext uri="{BB962C8B-B14F-4D97-AF65-F5344CB8AC3E}">
        <p14:creationId xmlns:p14="http://schemas.microsoft.com/office/powerpoint/2010/main" val="1440279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71</a:t>
            </a:fld>
            <a:endParaRPr kumimoji="1" lang="ja-JP" altLang="en-US"/>
          </a:p>
        </p:txBody>
      </p:sp>
      <p:pic>
        <p:nvPicPr>
          <p:cNvPr id="4" name="図 3"/>
          <p:cNvPicPr>
            <a:picLocks noChangeAspect="1"/>
          </p:cNvPicPr>
          <p:nvPr/>
        </p:nvPicPr>
        <p:blipFill>
          <a:blip r:embed="rId2"/>
          <a:stretch>
            <a:fillRect/>
          </a:stretch>
        </p:blipFill>
        <p:spPr>
          <a:xfrm>
            <a:off x="625452" y="1085693"/>
            <a:ext cx="10902696" cy="5405825"/>
          </a:xfrm>
          <a:prstGeom prst="rect">
            <a:avLst/>
          </a:prstGeom>
        </p:spPr>
      </p:pic>
    </p:spTree>
    <p:extLst>
      <p:ext uri="{BB962C8B-B14F-4D97-AF65-F5344CB8AC3E}">
        <p14:creationId xmlns:p14="http://schemas.microsoft.com/office/powerpoint/2010/main" val="1444939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72</a:t>
            </a:fld>
            <a:endParaRPr kumimoji="1" lang="ja-JP" altLang="en-US"/>
          </a:p>
        </p:txBody>
      </p:sp>
      <p:pic>
        <p:nvPicPr>
          <p:cNvPr id="4" name="図 3"/>
          <p:cNvPicPr>
            <a:picLocks noChangeAspect="1"/>
          </p:cNvPicPr>
          <p:nvPr/>
        </p:nvPicPr>
        <p:blipFill>
          <a:blip r:embed="rId2"/>
          <a:stretch>
            <a:fillRect/>
          </a:stretch>
        </p:blipFill>
        <p:spPr>
          <a:xfrm>
            <a:off x="1063752" y="1066420"/>
            <a:ext cx="10290048" cy="5123519"/>
          </a:xfrm>
          <a:prstGeom prst="rect">
            <a:avLst/>
          </a:prstGeom>
        </p:spPr>
      </p:pic>
    </p:spTree>
    <p:extLst>
      <p:ext uri="{BB962C8B-B14F-4D97-AF65-F5344CB8AC3E}">
        <p14:creationId xmlns:p14="http://schemas.microsoft.com/office/powerpoint/2010/main" val="3942992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73</a:t>
            </a:fld>
            <a:endParaRPr kumimoji="1" lang="ja-JP" altLang="en-US"/>
          </a:p>
        </p:txBody>
      </p:sp>
      <p:pic>
        <p:nvPicPr>
          <p:cNvPr id="4" name="図 3"/>
          <p:cNvPicPr>
            <a:picLocks noChangeAspect="1"/>
          </p:cNvPicPr>
          <p:nvPr/>
        </p:nvPicPr>
        <p:blipFill>
          <a:blip r:embed="rId2"/>
          <a:stretch>
            <a:fillRect/>
          </a:stretch>
        </p:blipFill>
        <p:spPr>
          <a:xfrm>
            <a:off x="1155192" y="1179921"/>
            <a:ext cx="10198608" cy="5046075"/>
          </a:xfrm>
          <a:prstGeom prst="rect">
            <a:avLst/>
          </a:prstGeom>
        </p:spPr>
      </p:pic>
    </p:spTree>
    <p:extLst>
      <p:ext uri="{BB962C8B-B14F-4D97-AF65-F5344CB8AC3E}">
        <p14:creationId xmlns:p14="http://schemas.microsoft.com/office/powerpoint/2010/main" val="3360006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74</a:t>
            </a:fld>
            <a:endParaRPr kumimoji="1" lang="ja-JP" altLang="en-US"/>
          </a:p>
        </p:txBody>
      </p:sp>
      <p:pic>
        <p:nvPicPr>
          <p:cNvPr id="4" name="図 3"/>
          <p:cNvPicPr>
            <a:picLocks noChangeAspect="1"/>
          </p:cNvPicPr>
          <p:nvPr/>
        </p:nvPicPr>
        <p:blipFill>
          <a:blip r:embed="rId2"/>
          <a:stretch>
            <a:fillRect/>
          </a:stretch>
        </p:blipFill>
        <p:spPr>
          <a:xfrm>
            <a:off x="1237488" y="1187067"/>
            <a:ext cx="10116312" cy="5031784"/>
          </a:xfrm>
          <a:prstGeom prst="rect">
            <a:avLst/>
          </a:prstGeom>
        </p:spPr>
      </p:pic>
    </p:spTree>
    <p:extLst>
      <p:ext uri="{BB962C8B-B14F-4D97-AF65-F5344CB8AC3E}">
        <p14:creationId xmlns:p14="http://schemas.microsoft.com/office/powerpoint/2010/main" val="2117703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75</a:t>
            </a:fld>
            <a:endParaRPr kumimoji="1" lang="ja-JP" altLang="en-US"/>
          </a:p>
        </p:txBody>
      </p:sp>
      <p:pic>
        <p:nvPicPr>
          <p:cNvPr id="4" name="図 3"/>
          <p:cNvPicPr>
            <a:picLocks noChangeAspect="1"/>
          </p:cNvPicPr>
          <p:nvPr/>
        </p:nvPicPr>
        <p:blipFill>
          <a:blip r:embed="rId2"/>
          <a:stretch>
            <a:fillRect/>
          </a:stretch>
        </p:blipFill>
        <p:spPr>
          <a:xfrm>
            <a:off x="1155192" y="1179921"/>
            <a:ext cx="10198608" cy="5046075"/>
          </a:xfrm>
          <a:prstGeom prst="rect">
            <a:avLst/>
          </a:prstGeom>
        </p:spPr>
      </p:pic>
    </p:spTree>
    <p:extLst>
      <p:ext uri="{BB962C8B-B14F-4D97-AF65-F5344CB8AC3E}">
        <p14:creationId xmlns:p14="http://schemas.microsoft.com/office/powerpoint/2010/main" val="3157074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76</a:t>
            </a:fld>
            <a:endParaRPr kumimoji="1" lang="ja-JP" altLang="en-US"/>
          </a:p>
        </p:txBody>
      </p:sp>
    </p:spTree>
    <p:extLst>
      <p:ext uri="{BB962C8B-B14F-4D97-AF65-F5344CB8AC3E}">
        <p14:creationId xmlns:p14="http://schemas.microsoft.com/office/powerpoint/2010/main" val="2987809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65463-520E-4392-915D-346C10FFEDF4}"/>
              </a:ext>
            </a:extLst>
          </p:cNvPr>
          <p:cNvSpPr>
            <a:spLocks noGrp="1"/>
          </p:cNvSpPr>
          <p:nvPr>
            <p:ph type="title"/>
          </p:nvPr>
        </p:nvSpPr>
        <p:spPr/>
        <p:txBody>
          <a:bodyPr/>
          <a:lstStyle/>
          <a:p>
            <a:r>
              <a:rPr lang="ja-JP" altLang="en-US" dirty="0"/>
              <a:t>デバイスに</a:t>
            </a:r>
            <a:r>
              <a:rPr lang="en-US" altLang="ja-JP" dirty="0"/>
              <a:t>Desired</a:t>
            </a:r>
            <a:r>
              <a:rPr lang="ja-JP" altLang="en-US" dirty="0"/>
              <a:t> </a:t>
            </a:r>
            <a:r>
              <a:rPr lang="en-US" altLang="ja-JP" dirty="0"/>
              <a:t>Property</a:t>
            </a:r>
            <a:r>
              <a:rPr lang="ja-JP" altLang="en-US" dirty="0"/>
              <a:t>を設定する</a:t>
            </a:r>
            <a:endParaRPr kumimoji="1" lang="ja-JP" altLang="en-US" dirty="0"/>
          </a:p>
        </p:txBody>
      </p:sp>
      <p:sp>
        <p:nvSpPr>
          <p:cNvPr id="4" name="スライド番号プレースホルダー 3">
            <a:extLst>
              <a:ext uri="{FF2B5EF4-FFF2-40B4-BE49-F238E27FC236}">
                <a16:creationId xmlns:a16="http://schemas.microsoft.com/office/drawing/2014/main" id="{90EFF11C-A6FE-47B4-B263-53D77C907088}"/>
              </a:ext>
            </a:extLst>
          </p:cNvPr>
          <p:cNvSpPr>
            <a:spLocks noGrp="1"/>
          </p:cNvSpPr>
          <p:nvPr>
            <p:ph type="sldNum" sz="quarter" idx="12"/>
          </p:nvPr>
        </p:nvSpPr>
        <p:spPr/>
        <p:txBody>
          <a:bodyPr/>
          <a:lstStyle/>
          <a:p>
            <a:fld id="{6F84F5BE-853B-463E-BD2A-CF66A7E28F35}" type="slidenum">
              <a:rPr kumimoji="1" lang="ja-JP" altLang="en-US" smtClean="0"/>
              <a:t>77</a:t>
            </a:fld>
            <a:endParaRPr kumimoji="1" lang="ja-JP" altLang="en-US"/>
          </a:p>
        </p:txBody>
      </p:sp>
      <p:pic>
        <p:nvPicPr>
          <p:cNvPr id="5" name="図 4">
            <a:extLst>
              <a:ext uri="{FF2B5EF4-FFF2-40B4-BE49-F238E27FC236}">
                <a16:creationId xmlns:a16="http://schemas.microsoft.com/office/drawing/2014/main" id="{70FEA08D-2EC3-4E81-8CEB-7EDB1562FC92}"/>
              </a:ext>
            </a:extLst>
          </p:cNvPr>
          <p:cNvPicPr>
            <a:picLocks noChangeAspect="1"/>
          </p:cNvPicPr>
          <p:nvPr/>
        </p:nvPicPr>
        <p:blipFill>
          <a:blip r:embed="rId2"/>
          <a:stretch>
            <a:fillRect/>
          </a:stretch>
        </p:blipFill>
        <p:spPr>
          <a:xfrm>
            <a:off x="672474" y="2208400"/>
            <a:ext cx="5814238" cy="4049202"/>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10CF7BDE-AC78-469F-A507-9B3EC4435E50}"/>
              </a:ext>
            </a:extLst>
          </p:cNvPr>
          <p:cNvPicPr>
            <a:picLocks noChangeAspect="1"/>
          </p:cNvPicPr>
          <p:nvPr/>
        </p:nvPicPr>
        <p:blipFill>
          <a:blip r:embed="rId3"/>
          <a:stretch>
            <a:fillRect/>
          </a:stretch>
        </p:blipFill>
        <p:spPr>
          <a:xfrm>
            <a:off x="6007339" y="1360968"/>
            <a:ext cx="5624679" cy="3829568"/>
          </a:xfrm>
          <a:prstGeom prst="rect">
            <a:avLst/>
          </a:prstGeom>
          <a:ln>
            <a:noFill/>
          </a:ln>
          <a:effectLst>
            <a:outerShdw blurRad="292100" dist="139700" dir="2700000" algn="tl" rotWithShape="0">
              <a:srgbClr val="333333">
                <a:alpha val="65000"/>
              </a:srgbClr>
            </a:outerShdw>
          </a:effectLst>
        </p:spPr>
      </p:pic>
      <p:sp>
        <p:nvSpPr>
          <p:cNvPr id="7" name="テキスト ボックス 6">
            <a:extLst>
              <a:ext uri="{FF2B5EF4-FFF2-40B4-BE49-F238E27FC236}">
                <a16:creationId xmlns:a16="http://schemas.microsoft.com/office/drawing/2014/main" id="{35A1CEDF-7030-478A-BFF9-52901E3DA17F}"/>
              </a:ext>
            </a:extLst>
          </p:cNvPr>
          <p:cNvSpPr txBox="1"/>
          <p:nvPr/>
        </p:nvSpPr>
        <p:spPr>
          <a:xfrm>
            <a:off x="221096" y="1017103"/>
            <a:ext cx="4408579" cy="830997"/>
          </a:xfrm>
          <a:prstGeom prst="rect">
            <a:avLst/>
          </a:prstGeom>
          <a:noFill/>
        </p:spPr>
        <p:txBody>
          <a:bodyPr wrap="none" rtlCol="0">
            <a:spAutoFit/>
          </a:bodyPr>
          <a:lstStyle/>
          <a:p>
            <a:pPr marL="342900" indent="-342900">
              <a:buAutoNum type="arabicPeriod"/>
            </a:pPr>
            <a:r>
              <a:rPr kumimoji="1" lang="ja-JP" altLang="en-US" sz="1600" dirty="0"/>
              <a:t>作成した</a:t>
            </a:r>
            <a:r>
              <a:rPr kumimoji="1" lang="en-US" altLang="ja-JP" sz="1600" dirty="0"/>
              <a:t>IoT</a:t>
            </a:r>
            <a:r>
              <a:rPr kumimoji="1" lang="ja-JP" altLang="en-US" sz="1600" dirty="0"/>
              <a:t> </a:t>
            </a:r>
            <a:r>
              <a:rPr kumimoji="1" lang="en-US" altLang="ja-JP" sz="1600" dirty="0"/>
              <a:t>Hub</a:t>
            </a:r>
            <a:r>
              <a:rPr kumimoji="1" lang="ja-JP" altLang="en-US" sz="1600" dirty="0"/>
              <a:t>の“</a:t>
            </a:r>
            <a:r>
              <a:rPr kumimoji="1" lang="en-US" altLang="ja-JP" sz="1600" dirty="0"/>
              <a:t>IoT</a:t>
            </a:r>
            <a:r>
              <a:rPr kumimoji="1" lang="ja-JP" altLang="en-US" sz="1600" dirty="0"/>
              <a:t> </a:t>
            </a:r>
            <a:r>
              <a:rPr kumimoji="1" lang="en-US" altLang="ja-JP" sz="1600" dirty="0"/>
              <a:t>devices</a:t>
            </a:r>
            <a:r>
              <a:rPr kumimoji="1" lang="ja-JP" altLang="en-US" sz="1600" dirty="0"/>
              <a:t>”を選択し、</a:t>
            </a:r>
            <a:br>
              <a:rPr lang="en-US" altLang="ja-JP" sz="1600" dirty="0"/>
            </a:br>
            <a:r>
              <a:rPr lang="ja-JP" altLang="en-US" sz="1600" dirty="0"/>
              <a:t>登録したデバイスを選択</a:t>
            </a:r>
            <a:endParaRPr kumimoji="1" lang="en-US" altLang="ja-JP" sz="1600" dirty="0"/>
          </a:p>
          <a:p>
            <a:pPr marL="342900" indent="-342900">
              <a:buAutoNum type="arabicPeriod"/>
            </a:pPr>
            <a:r>
              <a:rPr lang="ja-JP" altLang="en-US" sz="1600" dirty="0"/>
              <a:t>“</a:t>
            </a:r>
            <a:r>
              <a:rPr lang="en-US" altLang="ja-JP" sz="1600" dirty="0"/>
              <a:t>Device</a:t>
            </a:r>
            <a:r>
              <a:rPr lang="ja-JP" altLang="en-US" sz="1600" dirty="0"/>
              <a:t> </a:t>
            </a:r>
            <a:r>
              <a:rPr lang="en-US" altLang="ja-JP" sz="1600" dirty="0"/>
              <a:t>twin</a:t>
            </a:r>
            <a:r>
              <a:rPr lang="ja-JP" altLang="en-US" sz="1600" dirty="0"/>
              <a:t>” をクリック</a:t>
            </a:r>
            <a:endParaRPr kumimoji="1" lang="ja-JP" altLang="en-US" sz="1600" dirty="0"/>
          </a:p>
        </p:txBody>
      </p:sp>
      <p:sp>
        <p:nvSpPr>
          <p:cNvPr id="8" name="四角形: 角を丸くする 7">
            <a:extLst>
              <a:ext uri="{FF2B5EF4-FFF2-40B4-BE49-F238E27FC236}">
                <a16:creationId xmlns:a16="http://schemas.microsoft.com/office/drawing/2014/main" id="{280CB65A-A862-4405-A122-B608830C8A0F}"/>
              </a:ext>
            </a:extLst>
          </p:cNvPr>
          <p:cNvSpPr/>
          <p:nvPr/>
        </p:nvSpPr>
        <p:spPr>
          <a:xfrm>
            <a:off x="672474" y="5006358"/>
            <a:ext cx="1241386"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21AB24E5-4B04-4CBE-9A1B-1553D224EBFB}"/>
              </a:ext>
            </a:extLst>
          </p:cNvPr>
          <p:cNvCxnSpPr>
            <a:cxnSpLocks/>
            <a:stCxn id="8" idx="3"/>
            <a:endCxn id="11" idx="1"/>
          </p:cNvCxnSpPr>
          <p:nvPr/>
        </p:nvCxnSpPr>
        <p:spPr>
          <a:xfrm>
            <a:off x="1913860" y="5218026"/>
            <a:ext cx="1470153" cy="57831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E5655B21-8F31-48B5-8AA1-5B8923B3C0D1}"/>
              </a:ext>
            </a:extLst>
          </p:cNvPr>
          <p:cNvSpPr/>
          <p:nvPr/>
        </p:nvSpPr>
        <p:spPr>
          <a:xfrm>
            <a:off x="3384013" y="5584668"/>
            <a:ext cx="1241386"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2F0260F3-0C47-4599-AF13-6D12317E85E3}"/>
              </a:ext>
            </a:extLst>
          </p:cNvPr>
          <p:cNvCxnSpPr>
            <a:cxnSpLocks/>
            <a:stCxn id="11" idx="3"/>
            <a:endCxn id="6" idx="1"/>
          </p:cNvCxnSpPr>
          <p:nvPr/>
        </p:nvCxnSpPr>
        <p:spPr>
          <a:xfrm flipV="1">
            <a:off x="4625399" y="3275752"/>
            <a:ext cx="1381940" cy="252058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0DFFA7E7-59B9-4972-B699-F709FAAA72A8}"/>
              </a:ext>
            </a:extLst>
          </p:cNvPr>
          <p:cNvSpPr/>
          <p:nvPr/>
        </p:nvSpPr>
        <p:spPr>
          <a:xfrm>
            <a:off x="8930664" y="1674169"/>
            <a:ext cx="1241386"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4833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35C692-C22D-4075-AE85-0C3C63AB1DB4}"/>
              </a:ext>
            </a:extLst>
          </p:cNvPr>
          <p:cNvSpPr>
            <a:spLocks noGrp="1"/>
          </p:cNvSpPr>
          <p:nvPr>
            <p:ph type="title"/>
          </p:nvPr>
        </p:nvSpPr>
        <p:spPr/>
        <p:txBody>
          <a:bodyPr/>
          <a:lstStyle/>
          <a:p>
            <a:r>
              <a:rPr kumimoji="1" lang="ja-JP" altLang="en-US" dirty="0"/>
              <a:t>続き</a:t>
            </a:r>
          </a:p>
        </p:txBody>
      </p:sp>
      <p:sp>
        <p:nvSpPr>
          <p:cNvPr id="4" name="スライド番号プレースホルダー 3">
            <a:extLst>
              <a:ext uri="{FF2B5EF4-FFF2-40B4-BE49-F238E27FC236}">
                <a16:creationId xmlns:a16="http://schemas.microsoft.com/office/drawing/2014/main" id="{3F8FB0E1-43C8-490D-A29A-91F10F9426BD}"/>
              </a:ext>
            </a:extLst>
          </p:cNvPr>
          <p:cNvSpPr>
            <a:spLocks noGrp="1"/>
          </p:cNvSpPr>
          <p:nvPr>
            <p:ph type="sldNum" sz="quarter" idx="12"/>
          </p:nvPr>
        </p:nvSpPr>
        <p:spPr/>
        <p:txBody>
          <a:bodyPr/>
          <a:lstStyle/>
          <a:p>
            <a:fld id="{6F84F5BE-853B-463E-BD2A-CF66A7E28F35}" type="slidenum">
              <a:rPr kumimoji="1" lang="ja-JP" altLang="en-US" smtClean="0"/>
              <a:t>78</a:t>
            </a:fld>
            <a:endParaRPr kumimoji="1" lang="ja-JP" altLang="en-US"/>
          </a:p>
        </p:txBody>
      </p:sp>
      <p:pic>
        <p:nvPicPr>
          <p:cNvPr id="5" name="図 4">
            <a:extLst>
              <a:ext uri="{FF2B5EF4-FFF2-40B4-BE49-F238E27FC236}">
                <a16:creationId xmlns:a16="http://schemas.microsoft.com/office/drawing/2014/main" id="{79147235-0D71-4C96-B8B6-39E8C0E5EC25}"/>
              </a:ext>
            </a:extLst>
          </p:cNvPr>
          <p:cNvPicPr>
            <a:picLocks noChangeAspect="1"/>
          </p:cNvPicPr>
          <p:nvPr/>
        </p:nvPicPr>
        <p:blipFill>
          <a:blip r:embed="rId2"/>
          <a:stretch>
            <a:fillRect/>
          </a:stretch>
        </p:blipFill>
        <p:spPr>
          <a:xfrm>
            <a:off x="1061165" y="1467293"/>
            <a:ext cx="4640253" cy="4908698"/>
          </a:xfrm>
          <a:prstGeom prst="rect">
            <a:avLst/>
          </a:prstGeom>
          <a:ln>
            <a:noFill/>
          </a:ln>
          <a:effectLst>
            <a:outerShdw blurRad="292100" dist="139700" dir="2700000" algn="tl" rotWithShape="0">
              <a:srgbClr val="333333">
                <a:alpha val="65000"/>
              </a:srgbClr>
            </a:outerShdw>
          </a:effectLst>
        </p:spPr>
      </p:pic>
      <p:sp>
        <p:nvSpPr>
          <p:cNvPr id="6" name="テキスト ボックス 5">
            <a:extLst>
              <a:ext uri="{FF2B5EF4-FFF2-40B4-BE49-F238E27FC236}">
                <a16:creationId xmlns:a16="http://schemas.microsoft.com/office/drawing/2014/main" id="{C6864E83-E568-4307-BE3F-102B2A60FF4F}"/>
              </a:ext>
            </a:extLst>
          </p:cNvPr>
          <p:cNvSpPr txBox="1"/>
          <p:nvPr/>
        </p:nvSpPr>
        <p:spPr>
          <a:xfrm>
            <a:off x="5799645" y="1343168"/>
            <a:ext cx="5519460" cy="2308324"/>
          </a:xfrm>
          <a:prstGeom prst="rect">
            <a:avLst/>
          </a:prstGeom>
          <a:noFill/>
        </p:spPr>
        <p:txBody>
          <a:bodyPr wrap="none" rtlCol="0">
            <a:spAutoFit/>
          </a:bodyPr>
          <a:lstStyle/>
          <a:p>
            <a:pPr marL="342900" indent="-342900">
              <a:buAutoNum type="arabicPeriod"/>
            </a:pPr>
            <a:r>
              <a:rPr lang="ja-JP" altLang="en-US" sz="1600" dirty="0"/>
              <a:t>図のように、</a:t>
            </a:r>
            <a:r>
              <a:rPr lang="en-US" altLang="ja-JP" sz="1600" dirty="0"/>
              <a:t>”desired</a:t>
            </a:r>
            <a:r>
              <a:rPr lang="ja-JP" altLang="en-US" sz="1600" dirty="0"/>
              <a:t>“の子要素として、</a:t>
            </a:r>
            <a:br>
              <a:rPr lang="en-US" altLang="ja-JP" sz="1600" dirty="0"/>
            </a:br>
            <a:r>
              <a:rPr lang="en-US" altLang="ja-JP" sz="1600" dirty="0"/>
              <a:t>“</a:t>
            </a:r>
            <a:r>
              <a:rPr lang="en-US" altLang="ja-JP" sz="1600" dirty="0" err="1"/>
              <a:t>store”:”enabled</a:t>
            </a:r>
            <a:r>
              <a:rPr lang="en-US" altLang="ja-JP" sz="1600" dirty="0"/>
              <a:t>”,</a:t>
            </a:r>
            <a:br>
              <a:rPr lang="en-US" altLang="ja-JP" sz="1600" dirty="0"/>
            </a:br>
            <a:r>
              <a:rPr lang="ja-JP" altLang="en-US" sz="1600" dirty="0"/>
              <a:t>を入力</a:t>
            </a:r>
            <a:endParaRPr kumimoji="1" lang="en-US" altLang="ja-JP" sz="1600" dirty="0"/>
          </a:p>
          <a:p>
            <a:pPr marL="342900" indent="-342900">
              <a:buAutoNum type="arabicPeriod"/>
            </a:pPr>
            <a:r>
              <a:rPr lang="ja-JP" altLang="en-US" sz="1600" dirty="0"/>
              <a:t>“</a:t>
            </a:r>
            <a:r>
              <a:rPr lang="en-US" altLang="ja-JP" sz="1600" dirty="0"/>
              <a:t>Save</a:t>
            </a:r>
            <a:r>
              <a:rPr lang="ja-JP" altLang="en-US" sz="1600" dirty="0"/>
              <a:t>” をクリック</a:t>
            </a:r>
            <a:endParaRPr lang="en-US" altLang="ja-JP" sz="1600" dirty="0"/>
          </a:p>
          <a:p>
            <a:endParaRPr kumimoji="1" lang="en-US" altLang="ja-JP" sz="1600" dirty="0"/>
          </a:p>
          <a:p>
            <a:r>
              <a:rPr lang="ja-JP" altLang="en-US" sz="1600" dirty="0"/>
              <a:t>これで、このデバイスから送られたテレメトリーデータが</a:t>
            </a:r>
            <a:endParaRPr lang="en-US" altLang="ja-JP" sz="1600" dirty="0"/>
          </a:p>
          <a:p>
            <a:r>
              <a:rPr kumimoji="1" lang="ja-JP" altLang="en-US" sz="1600" dirty="0"/>
              <a:t>この</a:t>
            </a:r>
            <a:r>
              <a:rPr kumimoji="1" lang="en-US" altLang="ja-JP" sz="1600" dirty="0"/>
              <a:t>Route</a:t>
            </a:r>
            <a:r>
              <a:rPr kumimoji="1" lang="ja-JP" altLang="en-US" sz="1600" dirty="0"/>
              <a:t>に流れる</a:t>
            </a:r>
            <a:endParaRPr kumimoji="1" lang="en-US" altLang="ja-JP" sz="1600" dirty="0"/>
          </a:p>
          <a:p>
            <a:endParaRPr lang="en-US" altLang="ja-JP" sz="1600" dirty="0"/>
          </a:p>
          <a:p>
            <a:r>
              <a:rPr kumimoji="1" lang="ja-JP" altLang="en-US" sz="1600" dirty="0"/>
              <a:t>デバイス側のアプリは何も変更する必要なし！</a:t>
            </a:r>
          </a:p>
        </p:txBody>
      </p:sp>
      <p:sp>
        <p:nvSpPr>
          <p:cNvPr id="7" name="四角形: 角を丸くする 6">
            <a:extLst>
              <a:ext uri="{FF2B5EF4-FFF2-40B4-BE49-F238E27FC236}">
                <a16:creationId xmlns:a16="http://schemas.microsoft.com/office/drawing/2014/main" id="{2A55A585-4DBE-4D29-AD78-9216490C6913}"/>
              </a:ext>
            </a:extLst>
          </p:cNvPr>
          <p:cNvSpPr/>
          <p:nvPr/>
        </p:nvSpPr>
        <p:spPr>
          <a:xfrm>
            <a:off x="1749905" y="5878227"/>
            <a:ext cx="1957313"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9E03147D-B699-4265-8548-8DDA5ECB53FB}"/>
              </a:ext>
            </a:extLst>
          </p:cNvPr>
          <p:cNvCxnSpPr>
            <a:cxnSpLocks/>
            <a:stCxn id="7" idx="3"/>
            <a:endCxn id="10" idx="2"/>
          </p:cNvCxnSpPr>
          <p:nvPr/>
        </p:nvCxnSpPr>
        <p:spPr>
          <a:xfrm flipH="1" flipV="1">
            <a:off x="1599255" y="2385832"/>
            <a:ext cx="2107963" cy="3704063"/>
          </a:xfrm>
          <a:prstGeom prst="bentConnector4">
            <a:avLst>
              <a:gd name="adj1" fmla="val -10845"/>
              <a:gd name="adj2" fmla="val 5285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B22689E2-45D6-4537-AF1B-57A8359EF40F}"/>
              </a:ext>
            </a:extLst>
          </p:cNvPr>
          <p:cNvSpPr/>
          <p:nvPr/>
        </p:nvSpPr>
        <p:spPr>
          <a:xfrm>
            <a:off x="1214733" y="1962497"/>
            <a:ext cx="769043"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09351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79</a:t>
            </a:fld>
            <a:endParaRPr kumimoji="1" lang="ja-JP" altLang="en-US"/>
          </a:p>
        </p:txBody>
      </p:sp>
      <p:pic>
        <p:nvPicPr>
          <p:cNvPr id="4" name="図 3"/>
          <p:cNvPicPr>
            <a:picLocks noChangeAspect="1"/>
          </p:cNvPicPr>
          <p:nvPr/>
        </p:nvPicPr>
        <p:blipFill>
          <a:blip r:embed="rId2"/>
          <a:stretch>
            <a:fillRect/>
          </a:stretch>
        </p:blipFill>
        <p:spPr>
          <a:xfrm>
            <a:off x="532561" y="1106304"/>
            <a:ext cx="11187165" cy="5258376"/>
          </a:xfrm>
          <a:prstGeom prst="rect">
            <a:avLst/>
          </a:prstGeom>
        </p:spPr>
      </p:pic>
      <p:grpSp>
        <p:nvGrpSpPr>
          <p:cNvPr id="5" name="グループ化 4"/>
          <p:cNvGrpSpPr/>
          <p:nvPr/>
        </p:nvGrpSpPr>
        <p:grpSpPr>
          <a:xfrm>
            <a:off x="2321171" y="2200591"/>
            <a:ext cx="1637881" cy="494936"/>
            <a:chOff x="2270928" y="2954217"/>
            <a:chExt cx="1637881" cy="494936"/>
          </a:xfrm>
        </p:grpSpPr>
        <p:sp>
          <p:nvSpPr>
            <p:cNvPr id="6" name="角丸四角形 5"/>
            <p:cNvSpPr/>
            <p:nvPr/>
          </p:nvSpPr>
          <p:spPr>
            <a:xfrm>
              <a:off x="2270928" y="2954217"/>
              <a:ext cx="1165609" cy="25120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16925" y="3079821"/>
              <a:ext cx="391884" cy="369332"/>
            </a:xfrm>
            <a:prstGeom prst="rect">
              <a:avLst/>
            </a:prstGeom>
            <a:solidFill>
              <a:schemeClr val="bg1"/>
            </a:solidFill>
          </p:spPr>
          <p:txBody>
            <a:bodyPr wrap="square" rtlCol="0">
              <a:spAutoFit/>
            </a:bodyPr>
            <a:lstStyle/>
            <a:p>
              <a:r>
                <a:rPr kumimoji="1" lang="ja-JP" altLang="en-US" dirty="0"/>
                <a:t>２</a:t>
              </a:r>
            </a:p>
          </p:txBody>
        </p:sp>
      </p:grpSp>
      <p:grpSp>
        <p:nvGrpSpPr>
          <p:cNvPr id="8" name="グループ化 7"/>
          <p:cNvGrpSpPr/>
          <p:nvPr/>
        </p:nvGrpSpPr>
        <p:grpSpPr>
          <a:xfrm>
            <a:off x="532561" y="1527352"/>
            <a:ext cx="1336431" cy="489911"/>
            <a:chOff x="2270928" y="2954217"/>
            <a:chExt cx="1336431" cy="489911"/>
          </a:xfrm>
        </p:grpSpPr>
        <p:sp>
          <p:nvSpPr>
            <p:cNvPr id="9" name="角丸四角形 8"/>
            <p:cNvSpPr/>
            <p:nvPr/>
          </p:nvSpPr>
          <p:spPr>
            <a:xfrm>
              <a:off x="2270928" y="2954217"/>
              <a:ext cx="894305" cy="24115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215475" y="3074796"/>
              <a:ext cx="391884" cy="369332"/>
            </a:xfrm>
            <a:prstGeom prst="rect">
              <a:avLst/>
            </a:prstGeom>
            <a:solidFill>
              <a:schemeClr val="bg1"/>
            </a:solidFill>
          </p:spPr>
          <p:txBody>
            <a:bodyPr wrap="square" rtlCol="0">
              <a:spAutoFit/>
            </a:bodyPr>
            <a:lstStyle/>
            <a:p>
              <a:r>
                <a:rPr kumimoji="1" lang="ja-JP" altLang="en-US" dirty="0"/>
                <a:t>１</a:t>
              </a:r>
            </a:p>
          </p:txBody>
        </p:sp>
      </p:grpSp>
    </p:spTree>
    <p:extLst>
      <p:ext uri="{BB962C8B-B14F-4D97-AF65-F5344CB8AC3E}">
        <p14:creationId xmlns:p14="http://schemas.microsoft.com/office/powerpoint/2010/main" val="2939782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8</a:t>
            </a:fld>
            <a:endParaRPr kumimoji="1" lang="ja-JP" altLang="en-US"/>
          </a:p>
        </p:txBody>
      </p:sp>
      <p:pic>
        <p:nvPicPr>
          <p:cNvPr id="5" name="図 4"/>
          <p:cNvPicPr>
            <a:picLocks noChangeAspect="1"/>
          </p:cNvPicPr>
          <p:nvPr/>
        </p:nvPicPr>
        <p:blipFill>
          <a:blip r:embed="rId2"/>
          <a:stretch>
            <a:fillRect/>
          </a:stretch>
        </p:blipFill>
        <p:spPr>
          <a:xfrm>
            <a:off x="221960" y="1090230"/>
            <a:ext cx="11709679" cy="5488531"/>
          </a:xfrm>
          <a:prstGeom prst="rect">
            <a:avLst/>
          </a:prstGeom>
        </p:spPr>
      </p:pic>
      <p:sp>
        <p:nvSpPr>
          <p:cNvPr id="6" name="テキスト ボックス 5"/>
          <p:cNvSpPr txBox="1"/>
          <p:nvPr/>
        </p:nvSpPr>
        <p:spPr>
          <a:xfrm>
            <a:off x="2552281" y="2190542"/>
            <a:ext cx="429768" cy="369332"/>
          </a:xfrm>
          <a:prstGeom prst="rect">
            <a:avLst/>
          </a:prstGeom>
          <a:solidFill>
            <a:schemeClr val="bg1"/>
          </a:solidFill>
        </p:spPr>
        <p:txBody>
          <a:bodyPr wrap="square" rtlCol="0">
            <a:spAutoFit/>
          </a:bodyPr>
          <a:lstStyle/>
          <a:p>
            <a:r>
              <a:rPr kumimoji="1" lang="ja-JP" altLang="en-US" dirty="0"/>
              <a:t>２</a:t>
            </a:r>
          </a:p>
        </p:txBody>
      </p:sp>
      <p:sp>
        <p:nvSpPr>
          <p:cNvPr id="7" name="角丸四角形 6"/>
          <p:cNvSpPr/>
          <p:nvPr/>
        </p:nvSpPr>
        <p:spPr>
          <a:xfrm>
            <a:off x="2101907" y="1925718"/>
            <a:ext cx="450374" cy="2648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61208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80</a:t>
            </a:fld>
            <a:endParaRPr kumimoji="1" lang="ja-JP" altLang="en-US"/>
          </a:p>
        </p:txBody>
      </p:sp>
      <p:pic>
        <p:nvPicPr>
          <p:cNvPr id="4" name="図 3"/>
          <p:cNvPicPr>
            <a:picLocks noChangeAspect="1"/>
          </p:cNvPicPr>
          <p:nvPr/>
        </p:nvPicPr>
        <p:blipFill>
          <a:blip r:embed="rId2"/>
          <a:stretch>
            <a:fillRect/>
          </a:stretch>
        </p:blipFill>
        <p:spPr>
          <a:xfrm>
            <a:off x="438000" y="1049579"/>
            <a:ext cx="11277600" cy="5306760"/>
          </a:xfrm>
          <a:prstGeom prst="rect">
            <a:avLst/>
          </a:prstGeom>
        </p:spPr>
      </p:pic>
      <p:grpSp>
        <p:nvGrpSpPr>
          <p:cNvPr id="5" name="グループ化 4"/>
          <p:cNvGrpSpPr/>
          <p:nvPr/>
        </p:nvGrpSpPr>
        <p:grpSpPr>
          <a:xfrm>
            <a:off x="1999624" y="5770971"/>
            <a:ext cx="1597688" cy="369332"/>
            <a:chOff x="2270928" y="2863785"/>
            <a:chExt cx="1597688" cy="369332"/>
          </a:xfrm>
        </p:grpSpPr>
        <p:sp>
          <p:nvSpPr>
            <p:cNvPr id="6" name="角丸四角形 5"/>
            <p:cNvSpPr/>
            <p:nvPr/>
          </p:nvSpPr>
          <p:spPr>
            <a:xfrm>
              <a:off x="2270928" y="2914025"/>
              <a:ext cx="1165609" cy="21785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76732" y="2863785"/>
              <a:ext cx="391884" cy="369332"/>
            </a:xfrm>
            <a:prstGeom prst="rect">
              <a:avLst/>
            </a:prstGeom>
            <a:solidFill>
              <a:schemeClr val="bg1"/>
            </a:solidFill>
          </p:spPr>
          <p:txBody>
            <a:bodyPr wrap="square" rtlCol="0">
              <a:spAutoFit/>
            </a:bodyPr>
            <a:lstStyle/>
            <a:p>
              <a:r>
                <a:rPr kumimoji="1" lang="ja-JP" altLang="en-US" dirty="0"/>
                <a:t>３</a:t>
              </a:r>
            </a:p>
          </p:txBody>
        </p:sp>
      </p:grpSp>
    </p:spTree>
    <p:extLst>
      <p:ext uri="{BB962C8B-B14F-4D97-AF65-F5344CB8AC3E}">
        <p14:creationId xmlns:p14="http://schemas.microsoft.com/office/powerpoint/2010/main" val="3920021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81</a:t>
            </a:fld>
            <a:endParaRPr kumimoji="1" lang="ja-JP" altLang="en-US"/>
          </a:p>
        </p:txBody>
      </p:sp>
      <p:pic>
        <p:nvPicPr>
          <p:cNvPr id="4" name="図 3"/>
          <p:cNvPicPr>
            <a:picLocks noChangeAspect="1"/>
          </p:cNvPicPr>
          <p:nvPr/>
        </p:nvPicPr>
        <p:blipFill>
          <a:blip r:embed="rId2"/>
          <a:stretch>
            <a:fillRect/>
          </a:stretch>
        </p:blipFill>
        <p:spPr>
          <a:xfrm>
            <a:off x="471461" y="1065324"/>
            <a:ext cx="11210677" cy="5275269"/>
          </a:xfrm>
          <a:prstGeom prst="rect">
            <a:avLst/>
          </a:prstGeom>
        </p:spPr>
      </p:pic>
      <p:grpSp>
        <p:nvGrpSpPr>
          <p:cNvPr id="5" name="グループ化 4"/>
          <p:cNvGrpSpPr/>
          <p:nvPr/>
        </p:nvGrpSpPr>
        <p:grpSpPr>
          <a:xfrm>
            <a:off x="3969101" y="3972314"/>
            <a:ext cx="1557493" cy="587182"/>
            <a:chOff x="2270928" y="2914025"/>
            <a:chExt cx="1557493" cy="587182"/>
          </a:xfrm>
        </p:grpSpPr>
        <p:sp>
          <p:nvSpPr>
            <p:cNvPr id="6" name="角丸四角形 5"/>
            <p:cNvSpPr/>
            <p:nvPr/>
          </p:nvSpPr>
          <p:spPr>
            <a:xfrm>
              <a:off x="2270928" y="2914025"/>
              <a:ext cx="1165609" cy="21785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36537" y="3131875"/>
              <a:ext cx="391884" cy="369332"/>
            </a:xfrm>
            <a:prstGeom prst="rect">
              <a:avLst/>
            </a:prstGeom>
            <a:solidFill>
              <a:schemeClr val="bg1"/>
            </a:solidFill>
          </p:spPr>
          <p:txBody>
            <a:bodyPr wrap="square" rtlCol="0">
              <a:spAutoFit/>
            </a:bodyPr>
            <a:lstStyle/>
            <a:p>
              <a:r>
                <a:rPr lang="ja-JP" altLang="en-US" dirty="0"/>
                <a:t>４</a:t>
              </a:r>
              <a:endParaRPr kumimoji="1" lang="ja-JP" altLang="en-US" dirty="0"/>
            </a:p>
          </p:txBody>
        </p:sp>
      </p:grpSp>
    </p:spTree>
    <p:extLst>
      <p:ext uri="{BB962C8B-B14F-4D97-AF65-F5344CB8AC3E}">
        <p14:creationId xmlns:p14="http://schemas.microsoft.com/office/powerpoint/2010/main" val="21497390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82</a:t>
            </a:fld>
            <a:endParaRPr kumimoji="1" lang="ja-JP" altLang="en-US"/>
          </a:p>
        </p:txBody>
      </p:sp>
      <p:pic>
        <p:nvPicPr>
          <p:cNvPr id="4" name="図 3"/>
          <p:cNvPicPr>
            <a:picLocks noChangeAspect="1"/>
          </p:cNvPicPr>
          <p:nvPr/>
        </p:nvPicPr>
        <p:blipFill>
          <a:blip r:embed="rId2"/>
          <a:stretch>
            <a:fillRect/>
          </a:stretch>
        </p:blipFill>
        <p:spPr>
          <a:xfrm>
            <a:off x="392782" y="1031263"/>
            <a:ext cx="11368035" cy="5343391"/>
          </a:xfrm>
          <a:prstGeom prst="rect">
            <a:avLst/>
          </a:prstGeom>
        </p:spPr>
      </p:pic>
      <p:grpSp>
        <p:nvGrpSpPr>
          <p:cNvPr id="5" name="グループ化 4"/>
          <p:cNvGrpSpPr/>
          <p:nvPr/>
        </p:nvGrpSpPr>
        <p:grpSpPr>
          <a:xfrm>
            <a:off x="4451420" y="1811919"/>
            <a:ext cx="1135464" cy="587182"/>
            <a:chOff x="2692957" y="2914025"/>
            <a:chExt cx="1135464" cy="587182"/>
          </a:xfrm>
        </p:grpSpPr>
        <p:sp>
          <p:nvSpPr>
            <p:cNvPr id="6" name="角丸四角形 5"/>
            <p:cNvSpPr/>
            <p:nvPr/>
          </p:nvSpPr>
          <p:spPr>
            <a:xfrm>
              <a:off x="2692957" y="2914025"/>
              <a:ext cx="743580" cy="21785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36537" y="3131875"/>
              <a:ext cx="391884" cy="369332"/>
            </a:xfrm>
            <a:prstGeom prst="rect">
              <a:avLst/>
            </a:prstGeom>
            <a:solidFill>
              <a:schemeClr val="bg1"/>
            </a:solidFill>
          </p:spPr>
          <p:txBody>
            <a:bodyPr wrap="square" rtlCol="0">
              <a:spAutoFit/>
            </a:bodyPr>
            <a:lstStyle/>
            <a:p>
              <a:r>
                <a:rPr lang="ja-JP" altLang="en-US" dirty="0"/>
                <a:t>５</a:t>
              </a:r>
              <a:endParaRPr kumimoji="1" lang="ja-JP" altLang="en-US" dirty="0"/>
            </a:p>
          </p:txBody>
        </p:sp>
      </p:grpSp>
    </p:spTree>
    <p:extLst>
      <p:ext uri="{BB962C8B-B14F-4D97-AF65-F5344CB8AC3E}">
        <p14:creationId xmlns:p14="http://schemas.microsoft.com/office/powerpoint/2010/main" val="39005134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562707" y="992330"/>
            <a:ext cx="11049906" cy="5205375"/>
          </a:xfrm>
          <a:prstGeom prst="rect">
            <a:avLst/>
          </a:prstGeom>
        </p:spPr>
      </p:pic>
      <p:sp>
        <p:nvSpPr>
          <p:cNvPr id="2" name="タイトル 1"/>
          <p:cNvSpPr>
            <a:spLocks noGrp="1"/>
          </p:cNvSpPr>
          <p:nvPr>
            <p:ph type="title"/>
          </p:nvPr>
        </p:nvSpPr>
        <p:spPr/>
        <p:txBody>
          <a:bodyPr/>
          <a:lstStyle/>
          <a:p>
            <a:endParaRPr kumimoji="1" lang="ja-JP" altLang="en-US" dirty="0"/>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83</a:t>
            </a:fld>
            <a:endParaRPr kumimoji="1" lang="ja-JP" altLang="en-US"/>
          </a:p>
        </p:txBody>
      </p:sp>
      <p:grpSp>
        <p:nvGrpSpPr>
          <p:cNvPr id="5" name="グループ化 4"/>
          <p:cNvGrpSpPr/>
          <p:nvPr/>
        </p:nvGrpSpPr>
        <p:grpSpPr>
          <a:xfrm>
            <a:off x="2602523" y="4720538"/>
            <a:ext cx="1537399" cy="369332"/>
            <a:chOff x="2692956" y="2838284"/>
            <a:chExt cx="1537399" cy="369332"/>
          </a:xfrm>
        </p:grpSpPr>
        <p:sp>
          <p:nvSpPr>
            <p:cNvPr id="6" name="角丸四角形 5"/>
            <p:cNvSpPr/>
            <p:nvPr/>
          </p:nvSpPr>
          <p:spPr>
            <a:xfrm>
              <a:off x="2692956" y="2914025"/>
              <a:ext cx="1034982" cy="13746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838471" y="2838284"/>
              <a:ext cx="391884" cy="369332"/>
            </a:xfrm>
            <a:prstGeom prst="rect">
              <a:avLst/>
            </a:prstGeom>
            <a:solidFill>
              <a:schemeClr val="bg1"/>
            </a:solidFill>
          </p:spPr>
          <p:txBody>
            <a:bodyPr wrap="square" rtlCol="0">
              <a:spAutoFit/>
            </a:bodyPr>
            <a:lstStyle/>
            <a:p>
              <a:r>
                <a:rPr lang="ja-JP" altLang="en-US" dirty="0"/>
                <a:t>６</a:t>
              </a:r>
              <a:endParaRPr kumimoji="1" lang="ja-JP" altLang="en-US" dirty="0"/>
            </a:p>
          </p:txBody>
        </p:sp>
      </p:grpSp>
      <p:grpSp>
        <p:nvGrpSpPr>
          <p:cNvPr id="8" name="グループ化 7"/>
          <p:cNvGrpSpPr/>
          <p:nvPr/>
        </p:nvGrpSpPr>
        <p:grpSpPr>
          <a:xfrm>
            <a:off x="2140297" y="1751628"/>
            <a:ext cx="854110" cy="577133"/>
            <a:chOff x="2692956" y="2914025"/>
            <a:chExt cx="854110" cy="577133"/>
          </a:xfrm>
        </p:grpSpPr>
        <p:sp>
          <p:nvSpPr>
            <p:cNvPr id="9" name="角丸四角形 8"/>
            <p:cNvSpPr/>
            <p:nvPr/>
          </p:nvSpPr>
          <p:spPr>
            <a:xfrm>
              <a:off x="2692956" y="2914025"/>
              <a:ext cx="462226" cy="20780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155182" y="3121826"/>
              <a:ext cx="391884" cy="369332"/>
            </a:xfrm>
            <a:prstGeom prst="rect">
              <a:avLst/>
            </a:prstGeom>
            <a:solidFill>
              <a:schemeClr val="bg1"/>
            </a:solidFill>
          </p:spPr>
          <p:txBody>
            <a:bodyPr wrap="square" rtlCol="0">
              <a:spAutoFit/>
            </a:bodyPr>
            <a:lstStyle/>
            <a:p>
              <a:r>
                <a:rPr lang="ja-JP" altLang="en-US" dirty="0"/>
                <a:t>７</a:t>
              </a:r>
              <a:endParaRPr kumimoji="1" lang="ja-JP" altLang="en-US" dirty="0"/>
            </a:p>
          </p:txBody>
        </p:sp>
      </p:grpSp>
    </p:spTree>
    <p:extLst>
      <p:ext uri="{BB962C8B-B14F-4D97-AF65-F5344CB8AC3E}">
        <p14:creationId xmlns:p14="http://schemas.microsoft.com/office/powerpoint/2010/main" val="11898251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3DD555-843F-464E-950F-263E3FFF5039}"/>
              </a:ext>
            </a:extLst>
          </p:cNvPr>
          <p:cNvSpPr>
            <a:spLocks noGrp="1"/>
          </p:cNvSpPr>
          <p:nvPr>
            <p:ph type="title"/>
          </p:nvPr>
        </p:nvSpPr>
        <p:spPr/>
        <p:txBody>
          <a:bodyPr/>
          <a:lstStyle/>
          <a:p>
            <a:r>
              <a:rPr kumimoji="1" lang="ja-JP" altLang="en-US" dirty="0"/>
              <a:t>保存データの確認</a:t>
            </a:r>
          </a:p>
        </p:txBody>
      </p:sp>
      <p:sp>
        <p:nvSpPr>
          <p:cNvPr id="4" name="スライド番号プレースホルダー 3">
            <a:extLst>
              <a:ext uri="{FF2B5EF4-FFF2-40B4-BE49-F238E27FC236}">
                <a16:creationId xmlns:a16="http://schemas.microsoft.com/office/drawing/2014/main" id="{E0C9108B-63D0-4A5E-A803-09ADB235FFA4}"/>
              </a:ext>
            </a:extLst>
          </p:cNvPr>
          <p:cNvSpPr>
            <a:spLocks noGrp="1"/>
          </p:cNvSpPr>
          <p:nvPr>
            <p:ph type="sldNum" sz="quarter" idx="12"/>
          </p:nvPr>
        </p:nvSpPr>
        <p:spPr/>
        <p:txBody>
          <a:bodyPr/>
          <a:lstStyle/>
          <a:p>
            <a:fld id="{6F84F5BE-853B-463E-BD2A-CF66A7E28F35}" type="slidenum">
              <a:rPr kumimoji="1" lang="ja-JP" altLang="en-US" smtClean="0"/>
              <a:t>84</a:t>
            </a:fld>
            <a:endParaRPr kumimoji="1" lang="ja-JP" altLang="en-US" dirty="0"/>
          </a:p>
        </p:txBody>
      </p:sp>
      <p:pic>
        <p:nvPicPr>
          <p:cNvPr id="5" name="図 4">
            <a:extLst>
              <a:ext uri="{FF2B5EF4-FFF2-40B4-BE49-F238E27FC236}">
                <a16:creationId xmlns:a16="http://schemas.microsoft.com/office/drawing/2014/main" id="{A2283DFC-5CBD-4C4B-89BC-AC15FA89C4A9}"/>
              </a:ext>
            </a:extLst>
          </p:cNvPr>
          <p:cNvPicPr>
            <a:picLocks noChangeAspect="1"/>
          </p:cNvPicPr>
          <p:nvPr/>
        </p:nvPicPr>
        <p:blipFill>
          <a:blip r:embed="rId2"/>
          <a:stretch>
            <a:fillRect/>
          </a:stretch>
        </p:blipFill>
        <p:spPr>
          <a:xfrm>
            <a:off x="334061" y="2509661"/>
            <a:ext cx="5742739" cy="4164419"/>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7ABA2EB7-6B14-42DD-8BDC-210D4F3C5AAC}"/>
              </a:ext>
            </a:extLst>
          </p:cNvPr>
          <p:cNvPicPr>
            <a:picLocks noChangeAspect="1"/>
          </p:cNvPicPr>
          <p:nvPr/>
        </p:nvPicPr>
        <p:blipFill>
          <a:blip r:embed="rId3"/>
          <a:stretch>
            <a:fillRect/>
          </a:stretch>
        </p:blipFill>
        <p:spPr>
          <a:xfrm>
            <a:off x="3340506" y="2087148"/>
            <a:ext cx="3939252" cy="3040403"/>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D4A48489-5359-4D7D-AB2F-9BC5540DC6EF}"/>
              </a:ext>
            </a:extLst>
          </p:cNvPr>
          <p:cNvPicPr>
            <a:picLocks noChangeAspect="1"/>
          </p:cNvPicPr>
          <p:nvPr/>
        </p:nvPicPr>
        <p:blipFill>
          <a:blip r:embed="rId4"/>
          <a:stretch>
            <a:fillRect/>
          </a:stretch>
        </p:blipFill>
        <p:spPr>
          <a:xfrm>
            <a:off x="4470768" y="1509824"/>
            <a:ext cx="5743765" cy="2837896"/>
          </a:xfrm>
          <a:prstGeom prst="rect">
            <a:avLst/>
          </a:prstGeom>
          <a:ln>
            <a:noFill/>
          </a:ln>
          <a:effectLst>
            <a:outerShdw blurRad="292100" dist="139700" dir="2700000" algn="tl" rotWithShape="0">
              <a:srgbClr val="333333">
                <a:alpha val="65000"/>
              </a:srgbClr>
            </a:outerShdw>
          </a:effectLst>
        </p:spPr>
      </p:pic>
      <p:sp>
        <p:nvSpPr>
          <p:cNvPr id="9" name="テキスト ボックス 8">
            <a:extLst>
              <a:ext uri="{FF2B5EF4-FFF2-40B4-BE49-F238E27FC236}">
                <a16:creationId xmlns:a16="http://schemas.microsoft.com/office/drawing/2014/main" id="{0F2C978F-400E-4031-92C2-C081359BC7A7}"/>
              </a:ext>
            </a:extLst>
          </p:cNvPr>
          <p:cNvSpPr txBox="1"/>
          <p:nvPr/>
        </p:nvSpPr>
        <p:spPr>
          <a:xfrm>
            <a:off x="221096" y="1017103"/>
            <a:ext cx="5833648" cy="1077218"/>
          </a:xfrm>
          <a:prstGeom prst="rect">
            <a:avLst/>
          </a:prstGeom>
          <a:noFill/>
        </p:spPr>
        <p:txBody>
          <a:bodyPr wrap="none" rtlCol="0">
            <a:spAutoFit/>
          </a:bodyPr>
          <a:lstStyle/>
          <a:p>
            <a:pPr marL="342900" indent="-342900">
              <a:buAutoNum type="arabicPeriod"/>
            </a:pPr>
            <a:r>
              <a:rPr kumimoji="1" lang="ja-JP" altLang="en-US" sz="1600" dirty="0"/>
              <a:t>作成した</a:t>
            </a:r>
            <a:r>
              <a:rPr kumimoji="1" lang="en-US" altLang="ja-JP" sz="1600" dirty="0"/>
              <a:t>Storage</a:t>
            </a:r>
            <a:r>
              <a:rPr kumimoji="1" lang="ja-JP" altLang="en-US" sz="1600" dirty="0"/>
              <a:t> </a:t>
            </a:r>
            <a:r>
              <a:rPr kumimoji="1" lang="en-US" altLang="ja-JP" sz="1600" dirty="0"/>
              <a:t>account</a:t>
            </a:r>
            <a:r>
              <a:rPr lang="ja-JP" altLang="en-US" sz="1600" dirty="0"/>
              <a:t>のタイルをクリックし概要を表示</a:t>
            </a:r>
            <a:endParaRPr lang="en-US" altLang="ja-JP" sz="1600" dirty="0"/>
          </a:p>
          <a:p>
            <a:pPr marL="342900" indent="-342900">
              <a:buAutoNum type="arabicPeriod"/>
            </a:pPr>
            <a:r>
              <a:rPr kumimoji="1" lang="ja-JP" altLang="en-US" sz="1600" dirty="0"/>
              <a:t>“</a:t>
            </a:r>
            <a:r>
              <a:rPr kumimoji="1" lang="en-US" altLang="ja-JP" sz="1600" dirty="0"/>
              <a:t>BLOB</a:t>
            </a:r>
            <a:r>
              <a:rPr kumimoji="1" lang="ja-JP" altLang="en-US" sz="1600" dirty="0"/>
              <a:t>”を選択</a:t>
            </a:r>
            <a:endParaRPr kumimoji="1" lang="en-US" altLang="ja-JP" sz="1600" dirty="0"/>
          </a:p>
          <a:p>
            <a:pPr marL="342900" indent="-342900">
              <a:buAutoNum type="arabicPeriod"/>
            </a:pPr>
            <a:r>
              <a:rPr lang="ja-JP" altLang="en-US" sz="1600" dirty="0"/>
              <a:t>“</a:t>
            </a:r>
            <a:r>
              <a:rPr lang="en-US" altLang="ja-JP" sz="1600" dirty="0" err="1"/>
              <a:t>iot-rawdata</a:t>
            </a:r>
            <a:r>
              <a:rPr lang="ja-JP" altLang="en-US" sz="1600" dirty="0"/>
              <a:t>” を選択</a:t>
            </a:r>
            <a:endParaRPr lang="en-US" altLang="ja-JP" sz="1600" dirty="0"/>
          </a:p>
          <a:p>
            <a:pPr marL="342900" indent="-342900">
              <a:buAutoNum type="arabicPeriod"/>
            </a:pPr>
            <a:r>
              <a:rPr kumimoji="1" lang="ja-JP" altLang="en-US" sz="1600" dirty="0"/>
              <a:t>表示されたフォルダーをクリック</a:t>
            </a:r>
            <a:r>
              <a:rPr kumimoji="1" lang="en-US" altLang="ja-JP" sz="1600" dirty="0"/>
              <a:t>…</a:t>
            </a:r>
            <a:endParaRPr kumimoji="1" lang="ja-JP" altLang="en-US" sz="1600" dirty="0"/>
          </a:p>
        </p:txBody>
      </p:sp>
      <p:sp>
        <p:nvSpPr>
          <p:cNvPr id="10" name="四角形: 角を丸くする 9">
            <a:extLst>
              <a:ext uri="{FF2B5EF4-FFF2-40B4-BE49-F238E27FC236}">
                <a16:creationId xmlns:a16="http://schemas.microsoft.com/office/drawing/2014/main" id="{DAB5ED0F-9167-4383-853E-332B1F999BD9}"/>
              </a:ext>
            </a:extLst>
          </p:cNvPr>
          <p:cNvSpPr/>
          <p:nvPr/>
        </p:nvSpPr>
        <p:spPr>
          <a:xfrm>
            <a:off x="2969106" y="6147586"/>
            <a:ext cx="1241386"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コネクタ: カギ線 10">
            <a:extLst>
              <a:ext uri="{FF2B5EF4-FFF2-40B4-BE49-F238E27FC236}">
                <a16:creationId xmlns:a16="http://schemas.microsoft.com/office/drawing/2014/main" id="{C8EBF1F3-BD22-4299-849B-F2B1B3786696}"/>
              </a:ext>
            </a:extLst>
          </p:cNvPr>
          <p:cNvCxnSpPr>
            <a:cxnSpLocks/>
            <a:stCxn id="10" idx="3"/>
            <a:endCxn id="6" idx="2"/>
          </p:cNvCxnSpPr>
          <p:nvPr/>
        </p:nvCxnSpPr>
        <p:spPr>
          <a:xfrm flipV="1">
            <a:off x="4210492" y="5127551"/>
            <a:ext cx="1099640" cy="1231703"/>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四角形: 角を丸くする 12">
            <a:extLst>
              <a:ext uri="{FF2B5EF4-FFF2-40B4-BE49-F238E27FC236}">
                <a16:creationId xmlns:a16="http://schemas.microsoft.com/office/drawing/2014/main" id="{31108D4D-3751-4113-BA81-AB4A2E6A7285}"/>
              </a:ext>
            </a:extLst>
          </p:cNvPr>
          <p:cNvSpPr/>
          <p:nvPr/>
        </p:nvSpPr>
        <p:spPr>
          <a:xfrm>
            <a:off x="3706629" y="4626973"/>
            <a:ext cx="1241386"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C203E46C-9A0D-452E-99E6-B3B73FB88620}"/>
              </a:ext>
            </a:extLst>
          </p:cNvPr>
          <p:cNvCxnSpPr>
            <a:cxnSpLocks/>
            <a:stCxn id="13" idx="3"/>
            <a:endCxn id="7" idx="2"/>
          </p:cNvCxnSpPr>
          <p:nvPr/>
        </p:nvCxnSpPr>
        <p:spPr>
          <a:xfrm flipV="1">
            <a:off x="4948015" y="4347720"/>
            <a:ext cx="2394636" cy="49092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FA21861E-8714-4A88-8B89-72CF0D8637EA}"/>
              </a:ext>
            </a:extLst>
          </p:cNvPr>
          <p:cNvSpPr/>
          <p:nvPr/>
        </p:nvSpPr>
        <p:spPr>
          <a:xfrm>
            <a:off x="7369213" y="3553084"/>
            <a:ext cx="1980349" cy="4233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0CEDA3E-2AD5-4CD1-80D6-49481B80D745}"/>
              </a:ext>
            </a:extLst>
          </p:cNvPr>
          <p:cNvSpPr txBox="1"/>
          <p:nvPr/>
        </p:nvSpPr>
        <p:spPr>
          <a:xfrm>
            <a:off x="7369213" y="4712052"/>
            <a:ext cx="4493538" cy="1077218"/>
          </a:xfrm>
          <a:prstGeom prst="rect">
            <a:avLst/>
          </a:prstGeom>
          <a:noFill/>
        </p:spPr>
        <p:txBody>
          <a:bodyPr wrap="none" rtlCol="0">
            <a:spAutoFit/>
          </a:bodyPr>
          <a:lstStyle/>
          <a:p>
            <a:r>
              <a:rPr kumimoji="1" lang="ja-JP" altLang="en-US" sz="1600" dirty="0"/>
              <a:t>フォルダーが無い場合は、</a:t>
            </a:r>
            <a:endParaRPr kumimoji="1" lang="en-US" altLang="ja-JP" sz="1600" dirty="0"/>
          </a:p>
          <a:p>
            <a:r>
              <a:rPr lang="ja-JP" altLang="en-US" sz="1600" dirty="0"/>
              <a:t>デバイスからデータが送られているか確認する</a:t>
            </a:r>
            <a:endParaRPr lang="en-US" altLang="ja-JP" sz="1600" dirty="0"/>
          </a:p>
          <a:p>
            <a:r>
              <a:rPr kumimoji="1" lang="ja-JP" altLang="en-US" sz="1600" dirty="0"/>
              <a:t>フォルダーの階層は</a:t>
            </a:r>
            <a:endParaRPr kumimoji="1" lang="en-US" altLang="ja-JP" sz="1600" dirty="0"/>
          </a:p>
          <a:p>
            <a:r>
              <a:rPr lang="en-US" altLang="ja-JP" sz="1600" dirty="0"/>
              <a:t>IoT</a:t>
            </a:r>
            <a:r>
              <a:rPr lang="ja-JP" altLang="en-US" sz="1600" dirty="0"/>
              <a:t> </a:t>
            </a:r>
            <a:r>
              <a:rPr lang="en-US" altLang="ja-JP" sz="1600" dirty="0"/>
              <a:t>Hub</a:t>
            </a:r>
            <a:r>
              <a:rPr lang="ja-JP" altLang="en-US" sz="1600" dirty="0"/>
              <a:t>名→デバイス</a:t>
            </a:r>
            <a:r>
              <a:rPr lang="en-US" altLang="ja-JP" sz="1600" dirty="0"/>
              <a:t>Id</a:t>
            </a:r>
            <a:r>
              <a:rPr lang="ja-JP" altLang="en-US" sz="1600" dirty="0"/>
              <a:t>→年→月→・・・</a:t>
            </a:r>
            <a:endParaRPr kumimoji="1" lang="ja-JP" altLang="en-US" sz="1600" dirty="0"/>
          </a:p>
        </p:txBody>
      </p:sp>
    </p:spTree>
    <p:extLst>
      <p:ext uri="{BB962C8B-B14F-4D97-AF65-F5344CB8AC3E}">
        <p14:creationId xmlns:p14="http://schemas.microsoft.com/office/powerpoint/2010/main" val="40979026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2D9503-77B9-47EF-9E00-A4D94BB190AF}"/>
              </a:ext>
            </a:extLst>
          </p:cNvPr>
          <p:cNvSpPr>
            <a:spLocks noGrp="1"/>
          </p:cNvSpPr>
          <p:nvPr>
            <p:ph type="title"/>
          </p:nvPr>
        </p:nvSpPr>
        <p:spPr/>
        <p:txBody>
          <a:bodyPr/>
          <a:lstStyle/>
          <a:p>
            <a:r>
              <a:rPr kumimoji="1" lang="ja-JP" altLang="en-US" dirty="0"/>
              <a:t>蓄積データの確認</a:t>
            </a:r>
          </a:p>
        </p:txBody>
      </p:sp>
      <p:sp>
        <p:nvSpPr>
          <p:cNvPr id="4" name="スライド番号プレースホルダー 3">
            <a:extLst>
              <a:ext uri="{FF2B5EF4-FFF2-40B4-BE49-F238E27FC236}">
                <a16:creationId xmlns:a16="http://schemas.microsoft.com/office/drawing/2014/main" id="{60F1AA65-886D-4E37-A89B-0BE53C605652}"/>
              </a:ext>
            </a:extLst>
          </p:cNvPr>
          <p:cNvSpPr>
            <a:spLocks noGrp="1"/>
          </p:cNvSpPr>
          <p:nvPr>
            <p:ph type="sldNum" sz="quarter" idx="12"/>
          </p:nvPr>
        </p:nvSpPr>
        <p:spPr/>
        <p:txBody>
          <a:bodyPr/>
          <a:lstStyle/>
          <a:p>
            <a:fld id="{6F84F5BE-853B-463E-BD2A-CF66A7E28F35}" type="slidenum">
              <a:rPr kumimoji="1" lang="ja-JP" altLang="en-US" smtClean="0"/>
              <a:t>85</a:t>
            </a:fld>
            <a:endParaRPr kumimoji="1" lang="ja-JP" altLang="en-US"/>
          </a:p>
        </p:txBody>
      </p:sp>
      <p:pic>
        <p:nvPicPr>
          <p:cNvPr id="5" name="図 4">
            <a:extLst>
              <a:ext uri="{FF2B5EF4-FFF2-40B4-BE49-F238E27FC236}">
                <a16:creationId xmlns:a16="http://schemas.microsoft.com/office/drawing/2014/main" id="{7C420FCC-90D2-4778-9048-E2796EAA7E65}"/>
              </a:ext>
            </a:extLst>
          </p:cNvPr>
          <p:cNvPicPr>
            <a:picLocks noChangeAspect="1"/>
          </p:cNvPicPr>
          <p:nvPr/>
        </p:nvPicPr>
        <p:blipFill>
          <a:blip r:embed="rId2"/>
          <a:stretch>
            <a:fillRect/>
          </a:stretch>
        </p:blipFill>
        <p:spPr>
          <a:xfrm>
            <a:off x="334039" y="4144924"/>
            <a:ext cx="4875914" cy="2124161"/>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5C8BB2E8-D268-42DB-9BF5-0AD058F4695D}"/>
              </a:ext>
            </a:extLst>
          </p:cNvPr>
          <p:cNvPicPr>
            <a:picLocks noChangeAspect="1"/>
          </p:cNvPicPr>
          <p:nvPr/>
        </p:nvPicPr>
        <p:blipFill>
          <a:blip r:embed="rId3"/>
          <a:stretch>
            <a:fillRect/>
          </a:stretch>
        </p:blipFill>
        <p:spPr>
          <a:xfrm>
            <a:off x="2957624" y="3033752"/>
            <a:ext cx="4010247" cy="2222345"/>
          </a:xfrm>
          <a:prstGeom prst="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02854698-CD86-4B01-A2E3-F44BBA2BD64D}"/>
              </a:ext>
            </a:extLst>
          </p:cNvPr>
          <p:cNvPicPr>
            <a:picLocks noChangeAspect="1"/>
          </p:cNvPicPr>
          <p:nvPr/>
        </p:nvPicPr>
        <p:blipFill>
          <a:blip r:embed="rId4"/>
          <a:stretch>
            <a:fillRect/>
          </a:stretch>
        </p:blipFill>
        <p:spPr>
          <a:xfrm>
            <a:off x="5818556" y="2154252"/>
            <a:ext cx="5535244" cy="2158305"/>
          </a:xfrm>
          <a:prstGeom prst="rect">
            <a:avLst/>
          </a:prstGeom>
          <a:ln>
            <a:noFill/>
          </a:ln>
          <a:effectLst>
            <a:outerShdw blurRad="292100" dist="139700" dir="2700000" algn="tl" rotWithShape="0">
              <a:srgbClr val="333333">
                <a:alpha val="65000"/>
              </a:srgbClr>
            </a:outerShdw>
          </a:effectLst>
        </p:spPr>
      </p:pic>
      <p:sp>
        <p:nvSpPr>
          <p:cNvPr id="8" name="テキスト ボックス 7">
            <a:extLst>
              <a:ext uri="{FF2B5EF4-FFF2-40B4-BE49-F238E27FC236}">
                <a16:creationId xmlns:a16="http://schemas.microsoft.com/office/drawing/2014/main" id="{5510CF3D-F16A-4BFE-AD2D-E360960D3CD5}"/>
              </a:ext>
            </a:extLst>
          </p:cNvPr>
          <p:cNvSpPr txBox="1"/>
          <p:nvPr/>
        </p:nvSpPr>
        <p:spPr>
          <a:xfrm>
            <a:off x="221096" y="1017103"/>
            <a:ext cx="5429692" cy="1077218"/>
          </a:xfrm>
          <a:prstGeom prst="rect">
            <a:avLst/>
          </a:prstGeom>
          <a:noFill/>
        </p:spPr>
        <p:txBody>
          <a:bodyPr wrap="none" rtlCol="0">
            <a:spAutoFit/>
          </a:bodyPr>
          <a:lstStyle/>
          <a:p>
            <a:pPr marL="342900" indent="-342900">
              <a:buAutoNum type="arabicPeriod"/>
            </a:pPr>
            <a:r>
              <a:rPr kumimoji="1" lang="ja-JP" altLang="en-US" sz="1600" dirty="0"/>
              <a:t>ホルダーを開き続けると、</a:t>
            </a:r>
            <a:r>
              <a:rPr kumimoji="1" lang="en-US" altLang="ja-JP" sz="1600" dirty="0"/>
              <a:t>Blob</a:t>
            </a:r>
            <a:r>
              <a:rPr kumimoji="1" lang="ja-JP" altLang="en-US" sz="1600" dirty="0"/>
              <a:t>のリストが表示される</a:t>
            </a:r>
            <a:endParaRPr lang="en-US" altLang="ja-JP" sz="1600" dirty="0"/>
          </a:p>
          <a:p>
            <a:pPr marL="342900" indent="-342900">
              <a:buAutoNum type="arabicPeriod"/>
            </a:pPr>
            <a:r>
              <a:rPr kumimoji="1" lang="en-US" altLang="ja-JP" sz="1600" dirty="0"/>
              <a:t>BLOB</a:t>
            </a:r>
            <a:r>
              <a:rPr kumimoji="1" lang="ja-JP" altLang="en-US" sz="1600" dirty="0"/>
              <a:t>のどれかを選択</a:t>
            </a:r>
            <a:endParaRPr kumimoji="1" lang="en-US" altLang="ja-JP" sz="1600" dirty="0"/>
          </a:p>
          <a:p>
            <a:pPr marL="342900" indent="-342900">
              <a:buAutoNum type="arabicPeriod"/>
            </a:pPr>
            <a:r>
              <a:rPr lang="ja-JP" altLang="en-US" sz="1600" dirty="0"/>
              <a:t>“</a:t>
            </a:r>
            <a:r>
              <a:rPr lang="en-US" altLang="ja-JP" sz="1600" dirty="0"/>
              <a:t>BLOB</a:t>
            </a:r>
            <a:r>
              <a:rPr lang="ja-JP" altLang="en-US" sz="1600" dirty="0"/>
              <a:t>の編集” をクリック</a:t>
            </a:r>
            <a:endParaRPr lang="en-US" altLang="ja-JP" sz="1600" dirty="0"/>
          </a:p>
          <a:p>
            <a:pPr marL="342900" indent="-342900">
              <a:buAutoNum type="arabicPeriod"/>
            </a:pPr>
            <a:r>
              <a:rPr kumimoji="1" lang="en-US" altLang="ja-JP" sz="1600" dirty="0"/>
              <a:t>Avro</a:t>
            </a:r>
            <a:r>
              <a:rPr kumimoji="1" lang="ja-JP" altLang="en-US" sz="1600" dirty="0"/>
              <a:t>形式で格納されたデータが見える</a:t>
            </a:r>
          </a:p>
        </p:txBody>
      </p:sp>
      <p:sp>
        <p:nvSpPr>
          <p:cNvPr id="13" name="四角形: 角を丸くする 12">
            <a:extLst>
              <a:ext uri="{FF2B5EF4-FFF2-40B4-BE49-F238E27FC236}">
                <a16:creationId xmlns:a16="http://schemas.microsoft.com/office/drawing/2014/main" id="{7C73D33F-F58A-46A8-B6BF-65A5FD9346B2}"/>
              </a:ext>
            </a:extLst>
          </p:cNvPr>
          <p:cNvSpPr/>
          <p:nvPr/>
        </p:nvSpPr>
        <p:spPr>
          <a:xfrm>
            <a:off x="579013" y="5164959"/>
            <a:ext cx="1241386" cy="2789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EF43ABC9-3B7C-4B2B-86D5-E156D43854DB}"/>
              </a:ext>
            </a:extLst>
          </p:cNvPr>
          <p:cNvCxnSpPr>
            <a:cxnSpLocks/>
            <a:stCxn id="13" idx="3"/>
          </p:cNvCxnSpPr>
          <p:nvPr/>
        </p:nvCxnSpPr>
        <p:spPr>
          <a:xfrm flipV="1">
            <a:off x="1820399" y="4144925"/>
            <a:ext cx="1137225" cy="115949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875B6461-86E1-46F3-9BB2-138700DD6D3F}"/>
              </a:ext>
            </a:extLst>
          </p:cNvPr>
          <p:cNvSpPr/>
          <p:nvPr/>
        </p:nvSpPr>
        <p:spPr>
          <a:xfrm>
            <a:off x="4324949" y="3663085"/>
            <a:ext cx="1241386" cy="2789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CE7E560F-3BF3-4678-85B2-5CA1C57A7BDD}"/>
              </a:ext>
            </a:extLst>
          </p:cNvPr>
          <p:cNvCxnSpPr>
            <a:cxnSpLocks/>
            <a:stCxn id="15" idx="3"/>
            <a:endCxn id="7" idx="1"/>
          </p:cNvCxnSpPr>
          <p:nvPr/>
        </p:nvCxnSpPr>
        <p:spPr>
          <a:xfrm flipV="1">
            <a:off x="5566335" y="3233405"/>
            <a:ext cx="252221" cy="56913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四角形: 角を丸くする 17">
            <a:extLst>
              <a:ext uri="{FF2B5EF4-FFF2-40B4-BE49-F238E27FC236}">
                <a16:creationId xmlns:a16="http://schemas.microsoft.com/office/drawing/2014/main" id="{E2962396-B357-4E63-8A66-80EC43744E04}"/>
              </a:ext>
            </a:extLst>
          </p:cNvPr>
          <p:cNvSpPr/>
          <p:nvPr/>
        </p:nvSpPr>
        <p:spPr>
          <a:xfrm>
            <a:off x="6174937" y="3563503"/>
            <a:ext cx="4932541" cy="3784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65411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86</a:t>
            </a:fld>
            <a:endParaRPr kumimoji="1" lang="ja-JP" altLang="en-US"/>
          </a:p>
        </p:txBody>
      </p:sp>
      <p:pic>
        <p:nvPicPr>
          <p:cNvPr id="4" name="図 3"/>
          <p:cNvPicPr>
            <a:picLocks noChangeAspect="1"/>
          </p:cNvPicPr>
          <p:nvPr/>
        </p:nvPicPr>
        <p:blipFill>
          <a:blip r:embed="rId2"/>
          <a:stretch>
            <a:fillRect/>
          </a:stretch>
        </p:blipFill>
        <p:spPr>
          <a:xfrm>
            <a:off x="472271" y="1033625"/>
            <a:ext cx="11357987" cy="5338668"/>
          </a:xfrm>
          <a:prstGeom prst="rect">
            <a:avLst/>
          </a:prstGeom>
        </p:spPr>
      </p:pic>
      <p:grpSp>
        <p:nvGrpSpPr>
          <p:cNvPr id="5" name="グループ化 4"/>
          <p:cNvGrpSpPr/>
          <p:nvPr/>
        </p:nvGrpSpPr>
        <p:grpSpPr>
          <a:xfrm>
            <a:off x="2280973" y="2334054"/>
            <a:ext cx="1637883" cy="369332"/>
            <a:chOff x="2692956" y="2833259"/>
            <a:chExt cx="1637883" cy="369332"/>
          </a:xfrm>
        </p:grpSpPr>
        <p:sp>
          <p:nvSpPr>
            <p:cNvPr id="6" name="角丸四角形 5"/>
            <p:cNvSpPr/>
            <p:nvPr/>
          </p:nvSpPr>
          <p:spPr>
            <a:xfrm>
              <a:off x="2692956" y="2914025"/>
              <a:ext cx="1165612" cy="20780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938955" y="2833259"/>
              <a:ext cx="391884" cy="369332"/>
            </a:xfrm>
            <a:prstGeom prst="rect">
              <a:avLst/>
            </a:prstGeom>
            <a:solidFill>
              <a:schemeClr val="bg1"/>
            </a:solidFill>
          </p:spPr>
          <p:txBody>
            <a:bodyPr wrap="square" rtlCol="0">
              <a:spAutoFit/>
            </a:bodyPr>
            <a:lstStyle/>
            <a:p>
              <a:r>
                <a:rPr lang="ja-JP" altLang="en-US" dirty="0"/>
                <a:t>２</a:t>
              </a:r>
              <a:endParaRPr kumimoji="1" lang="ja-JP" altLang="en-US" dirty="0"/>
            </a:p>
          </p:txBody>
        </p:sp>
      </p:grpSp>
      <p:grpSp>
        <p:nvGrpSpPr>
          <p:cNvPr id="8" name="グループ化 7"/>
          <p:cNvGrpSpPr/>
          <p:nvPr/>
        </p:nvGrpSpPr>
        <p:grpSpPr>
          <a:xfrm>
            <a:off x="472271" y="983385"/>
            <a:ext cx="1637883" cy="369332"/>
            <a:chOff x="2692956" y="2833259"/>
            <a:chExt cx="1637883" cy="369332"/>
          </a:xfrm>
        </p:grpSpPr>
        <p:sp>
          <p:nvSpPr>
            <p:cNvPr id="9" name="角丸四角形 8"/>
            <p:cNvSpPr/>
            <p:nvPr/>
          </p:nvSpPr>
          <p:spPr>
            <a:xfrm>
              <a:off x="2692956" y="2914025"/>
              <a:ext cx="1165612" cy="20780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938955" y="2833259"/>
              <a:ext cx="391884" cy="369332"/>
            </a:xfrm>
            <a:prstGeom prst="rect">
              <a:avLst/>
            </a:prstGeom>
            <a:solidFill>
              <a:schemeClr val="bg1"/>
            </a:solidFill>
          </p:spPr>
          <p:txBody>
            <a:bodyPr wrap="square" rtlCol="0">
              <a:spAutoFit/>
            </a:bodyPr>
            <a:lstStyle/>
            <a:p>
              <a:r>
                <a:rPr lang="ja-JP" altLang="en-US" dirty="0"/>
                <a:t>１</a:t>
              </a:r>
              <a:endParaRPr kumimoji="1" lang="ja-JP" altLang="en-US" dirty="0"/>
            </a:p>
          </p:txBody>
        </p:sp>
      </p:grpSp>
    </p:spTree>
    <p:extLst>
      <p:ext uri="{BB962C8B-B14F-4D97-AF65-F5344CB8AC3E}">
        <p14:creationId xmlns:p14="http://schemas.microsoft.com/office/powerpoint/2010/main" val="403631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87</a:t>
            </a:fld>
            <a:endParaRPr kumimoji="1" lang="ja-JP" altLang="en-US"/>
          </a:p>
        </p:txBody>
      </p:sp>
      <p:pic>
        <p:nvPicPr>
          <p:cNvPr id="11" name="図 10"/>
          <p:cNvPicPr>
            <a:picLocks noChangeAspect="1"/>
          </p:cNvPicPr>
          <p:nvPr/>
        </p:nvPicPr>
        <p:blipFill>
          <a:blip r:embed="rId2"/>
          <a:stretch>
            <a:fillRect/>
          </a:stretch>
        </p:blipFill>
        <p:spPr>
          <a:xfrm>
            <a:off x="392782" y="1028301"/>
            <a:ext cx="11368035" cy="5349315"/>
          </a:xfrm>
          <a:prstGeom prst="rect">
            <a:avLst/>
          </a:prstGeom>
        </p:spPr>
      </p:pic>
      <p:grpSp>
        <p:nvGrpSpPr>
          <p:cNvPr id="12" name="グループ化 11"/>
          <p:cNvGrpSpPr/>
          <p:nvPr/>
        </p:nvGrpSpPr>
        <p:grpSpPr>
          <a:xfrm>
            <a:off x="3898758" y="4253290"/>
            <a:ext cx="1637883" cy="369332"/>
            <a:chOff x="2692956" y="2833259"/>
            <a:chExt cx="1637883" cy="369332"/>
          </a:xfrm>
        </p:grpSpPr>
        <p:sp>
          <p:nvSpPr>
            <p:cNvPr id="13" name="角丸四角形 12"/>
            <p:cNvSpPr/>
            <p:nvPr/>
          </p:nvSpPr>
          <p:spPr>
            <a:xfrm>
              <a:off x="2692956" y="2914025"/>
              <a:ext cx="1165612" cy="20780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938955" y="2833259"/>
              <a:ext cx="391884" cy="369332"/>
            </a:xfrm>
            <a:prstGeom prst="rect">
              <a:avLst/>
            </a:prstGeom>
            <a:solidFill>
              <a:schemeClr val="bg1"/>
            </a:solidFill>
          </p:spPr>
          <p:txBody>
            <a:bodyPr wrap="square" rtlCol="0">
              <a:spAutoFit/>
            </a:bodyPr>
            <a:lstStyle/>
            <a:p>
              <a:r>
                <a:rPr lang="ja-JP" altLang="en-US" dirty="0"/>
                <a:t>３</a:t>
              </a:r>
              <a:endParaRPr kumimoji="1" lang="ja-JP" altLang="en-US" dirty="0"/>
            </a:p>
          </p:txBody>
        </p:sp>
      </p:grpSp>
    </p:spTree>
    <p:extLst>
      <p:ext uri="{BB962C8B-B14F-4D97-AF65-F5344CB8AC3E}">
        <p14:creationId xmlns:p14="http://schemas.microsoft.com/office/powerpoint/2010/main" val="2506389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88</a:t>
            </a:fld>
            <a:endParaRPr kumimoji="1" lang="ja-JP" altLang="en-US"/>
          </a:p>
        </p:txBody>
      </p:sp>
      <p:pic>
        <p:nvPicPr>
          <p:cNvPr id="4" name="図 3"/>
          <p:cNvPicPr>
            <a:picLocks noChangeAspect="1"/>
          </p:cNvPicPr>
          <p:nvPr/>
        </p:nvPicPr>
        <p:blipFill>
          <a:blip r:embed="rId2"/>
          <a:stretch>
            <a:fillRect/>
          </a:stretch>
        </p:blipFill>
        <p:spPr>
          <a:xfrm>
            <a:off x="432976" y="1175655"/>
            <a:ext cx="11267552" cy="5302032"/>
          </a:xfrm>
          <a:prstGeom prst="rect">
            <a:avLst/>
          </a:prstGeom>
        </p:spPr>
      </p:pic>
      <p:grpSp>
        <p:nvGrpSpPr>
          <p:cNvPr id="5" name="グループ化 4"/>
          <p:cNvGrpSpPr/>
          <p:nvPr/>
        </p:nvGrpSpPr>
        <p:grpSpPr>
          <a:xfrm>
            <a:off x="3938951" y="2846521"/>
            <a:ext cx="1286191" cy="369332"/>
            <a:chOff x="2692956" y="2833259"/>
            <a:chExt cx="1286191" cy="369332"/>
          </a:xfrm>
        </p:grpSpPr>
        <p:sp>
          <p:nvSpPr>
            <p:cNvPr id="6" name="角丸四角形 5"/>
            <p:cNvSpPr/>
            <p:nvPr/>
          </p:nvSpPr>
          <p:spPr>
            <a:xfrm>
              <a:off x="2692956" y="2914026"/>
              <a:ext cx="813919" cy="19775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87263" y="2833259"/>
              <a:ext cx="391884" cy="369332"/>
            </a:xfrm>
            <a:prstGeom prst="rect">
              <a:avLst/>
            </a:prstGeom>
            <a:solidFill>
              <a:schemeClr val="bg1"/>
            </a:solidFill>
          </p:spPr>
          <p:txBody>
            <a:bodyPr wrap="square" rtlCol="0">
              <a:spAutoFit/>
            </a:bodyPr>
            <a:lstStyle/>
            <a:p>
              <a:r>
                <a:rPr lang="ja-JP" altLang="en-US" dirty="0"/>
                <a:t>４</a:t>
              </a:r>
              <a:endParaRPr kumimoji="1" lang="ja-JP" altLang="en-US" dirty="0"/>
            </a:p>
          </p:txBody>
        </p:sp>
      </p:grpSp>
    </p:spTree>
    <p:extLst>
      <p:ext uri="{BB962C8B-B14F-4D97-AF65-F5344CB8AC3E}">
        <p14:creationId xmlns:p14="http://schemas.microsoft.com/office/powerpoint/2010/main" val="39225669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89</a:t>
            </a:fld>
            <a:endParaRPr kumimoji="1" lang="ja-JP" altLang="en-US"/>
          </a:p>
        </p:txBody>
      </p:sp>
      <p:pic>
        <p:nvPicPr>
          <p:cNvPr id="5" name="図 4"/>
          <p:cNvPicPr>
            <a:picLocks noChangeAspect="1"/>
          </p:cNvPicPr>
          <p:nvPr/>
        </p:nvPicPr>
        <p:blipFill>
          <a:blip r:embed="rId2"/>
          <a:stretch>
            <a:fillRect/>
          </a:stretch>
        </p:blipFill>
        <p:spPr>
          <a:xfrm>
            <a:off x="550955" y="1194332"/>
            <a:ext cx="11051689" cy="5479748"/>
          </a:xfrm>
          <a:prstGeom prst="rect">
            <a:avLst/>
          </a:prstGeom>
        </p:spPr>
      </p:pic>
    </p:spTree>
    <p:extLst>
      <p:ext uri="{BB962C8B-B14F-4D97-AF65-F5344CB8AC3E}">
        <p14:creationId xmlns:p14="http://schemas.microsoft.com/office/powerpoint/2010/main" val="153106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F84F5BE-853B-463E-BD2A-CF66A7E28F35}"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452176" y="1092113"/>
            <a:ext cx="11227358" cy="5288969"/>
          </a:xfrm>
          <a:prstGeom prst="rect">
            <a:avLst/>
          </a:prstGeom>
        </p:spPr>
      </p:pic>
      <p:sp>
        <p:nvSpPr>
          <p:cNvPr id="6" name="テキスト ボックス 5"/>
          <p:cNvSpPr txBox="1"/>
          <p:nvPr/>
        </p:nvSpPr>
        <p:spPr>
          <a:xfrm>
            <a:off x="6551525" y="2384555"/>
            <a:ext cx="460370" cy="369331"/>
          </a:xfrm>
          <a:prstGeom prst="rect">
            <a:avLst/>
          </a:prstGeom>
          <a:solidFill>
            <a:schemeClr val="bg1"/>
          </a:solidFill>
        </p:spPr>
        <p:txBody>
          <a:bodyPr wrap="square" rtlCol="0">
            <a:spAutoFit/>
          </a:bodyPr>
          <a:lstStyle/>
          <a:p>
            <a:r>
              <a:rPr kumimoji="1" lang="ja-JP" altLang="en-US" dirty="0"/>
              <a:t>３</a:t>
            </a:r>
          </a:p>
        </p:txBody>
      </p:sp>
      <p:sp>
        <p:nvSpPr>
          <p:cNvPr id="7" name="角丸四角形 6"/>
          <p:cNvSpPr/>
          <p:nvPr/>
        </p:nvSpPr>
        <p:spPr>
          <a:xfrm>
            <a:off x="4552741" y="2126685"/>
            <a:ext cx="1998784" cy="26482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551525" y="3241414"/>
            <a:ext cx="460370" cy="369331"/>
          </a:xfrm>
          <a:prstGeom prst="rect">
            <a:avLst/>
          </a:prstGeom>
          <a:solidFill>
            <a:schemeClr val="bg1"/>
          </a:solidFill>
        </p:spPr>
        <p:txBody>
          <a:bodyPr wrap="square" rtlCol="0">
            <a:spAutoFit/>
          </a:bodyPr>
          <a:lstStyle/>
          <a:p>
            <a:r>
              <a:rPr kumimoji="1" lang="ja-JP" altLang="en-US" dirty="0"/>
              <a:t>４</a:t>
            </a:r>
          </a:p>
        </p:txBody>
      </p:sp>
      <p:sp>
        <p:nvSpPr>
          <p:cNvPr id="9" name="角丸四角形 8"/>
          <p:cNvSpPr/>
          <p:nvPr/>
        </p:nvSpPr>
        <p:spPr>
          <a:xfrm>
            <a:off x="4552741" y="2983544"/>
            <a:ext cx="1998784" cy="26482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4507015" y="6029011"/>
            <a:ext cx="788466" cy="26053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321948" y="6289548"/>
            <a:ext cx="460370" cy="369331"/>
          </a:xfrm>
          <a:prstGeom prst="rect">
            <a:avLst/>
          </a:prstGeom>
          <a:solidFill>
            <a:schemeClr val="bg1"/>
          </a:solidFill>
        </p:spPr>
        <p:txBody>
          <a:bodyPr wrap="square" rtlCol="0">
            <a:spAutoFit/>
          </a:bodyPr>
          <a:lstStyle/>
          <a:p>
            <a:r>
              <a:rPr kumimoji="1" lang="ja-JP" altLang="en-US" dirty="0"/>
              <a:t>５</a:t>
            </a:r>
          </a:p>
        </p:txBody>
      </p:sp>
    </p:spTree>
    <p:extLst>
      <p:ext uri="{BB962C8B-B14F-4D97-AF65-F5344CB8AC3E}">
        <p14:creationId xmlns:p14="http://schemas.microsoft.com/office/powerpoint/2010/main" val="3290198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90</a:t>
            </a:fld>
            <a:endParaRPr kumimoji="1" lang="ja-JP" altLang="en-US"/>
          </a:p>
        </p:txBody>
      </p:sp>
      <p:pic>
        <p:nvPicPr>
          <p:cNvPr id="4" name="図 3"/>
          <p:cNvPicPr>
            <a:picLocks noChangeAspect="1"/>
          </p:cNvPicPr>
          <p:nvPr/>
        </p:nvPicPr>
        <p:blipFill>
          <a:blip r:embed="rId2"/>
          <a:stretch>
            <a:fillRect/>
          </a:stretch>
        </p:blipFill>
        <p:spPr>
          <a:xfrm>
            <a:off x="836033" y="1094878"/>
            <a:ext cx="10481534" cy="5216162"/>
          </a:xfrm>
          <a:prstGeom prst="rect">
            <a:avLst/>
          </a:prstGeom>
        </p:spPr>
      </p:pic>
    </p:spTree>
    <p:extLst>
      <p:ext uri="{BB962C8B-B14F-4D97-AF65-F5344CB8AC3E}">
        <p14:creationId xmlns:p14="http://schemas.microsoft.com/office/powerpoint/2010/main" val="17952261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91</a:t>
            </a:fld>
            <a:endParaRPr kumimoji="1" lang="ja-JP" altLang="en-US"/>
          </a:p>
        </p:txBody>
      </p:sp>
      <p:pic>
        <p:nvPicPr>
          <p:cNvPr id="4" name="図 3"/>
          <p:cNvPicPr>
            <a:picLocks noChangeAspect="1"/>
          </p:cNvPicPr>
          <p:nvPr/>
        </p:nvPicPr>
        <p:blipFill>
          <a:blip r:embed="rId2"/>
          <a:stretch>
            <a:fillRect/>
          </a:stretch>
        </p:blipFill>
        <p:spPr>
          <a:xfrm>
            <a:off x="583228" y="984845"/>
            <a:ext cx="10987144" cy="5436227"/>
          </a:xfrm>
          <a:prstGeom prst="rect">
            <a:avLst/>
          </a:prstGeom>
        </p:spPr>
      </p:pic>
    </p:spTree>
    <p:extLst>
      <p:ext uri="{BB962C8B-B14F-4D97-AF65-F5344CB8AC3E}">
        <p14:creationId xmlns:p14="http://schemas.microsoft.com/office/powerpoint/2010/main" val="26765114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92</a:t>
            </a:fld>
            <a:endParaRPr kumimoji="1" lang="ja-JP" altLang="en-US"/>
          </a:p>
        </p:txBody>
      </p:sp>
      <p:pic>
        <p:nvPicPr>
          <p:cNvPr id="4" name="図 3"/>
          <p:cNvPicPr>
            <a:picLocks noChangeAspect="1"/>
          </p:cNvPicPr>
          <p:nvPr/>
        </p:nvPicPr>
        <p:blipFill>
          <a:blip r:embed="rId2"/>
          <a:stretch>
            <a:fillRect/>
          </a:stretch>
        </p:blipFill>
        <p:spPr>
          <a:xfrm>
            <a:off x="674668" y="1034334"/>
            <a:ext cx="10804264" cy="5337250"/>
          </a:xfrm>
          <a:prstGeom prst="rect">
            <a:avLst/>
          </a:prstGeom>
        </p:spPr>
      </p:pic>
    </p:spTree>
    <p:extLst>
      <p:ext uri="{BB962C8B-B14F-4D97-AF65-F5344CB8AC3E}">
        <p14:creationId xmlns:p14="http://schemas.microsoft.com/office/powerpoint/2010/main" val="10684294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93</a:t>
            </a:fld>
            <a:endParaRPr kumimoji="1" lang="ja-JP" altLang="en-US"/>
          </a:p>
        </p:txBody>
      </p:sp>
      <p:pic>
        <p:nvPicPr>
          <p:cNvPr id="4" name="図 3"/>
          <p:cNvPicPr>
            <a:picLocks noChangeAspect="1"/>
          </p:cNvPicPr>
          <p:nvPr/>
        </p:nvPicPr>
        <p:blipFill>
          <a:blip r:embed="rId2"/>
          <a:stretch>
            <a:fillRect/>
          </a:stretch>
        </p:blipFill>
        <p:spPr>
          <a:xfrm>
            <a:off x="830654" y="1183543"/>
            <a:ext cx="10492292" cy="5205011"/>
          </a:xfrm>
          <a:prstGeom prst="rect">
            <a:avLst/>
          </a:prstGeom>
        </p:spPr>
      </p:pic>
    </p:spTree>
    <p:extLst>
      <p:ext uri="{BB962C8B-B14F-4D97-AF65-F5344CB8AC3E}">
        <p14:creationId xmlns:p14="http://schemas.microsoft.com/office/powerpoint/2010/main" val="34874887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94</a:t>
            </a:fld>
            <a:endParaRPr kumimoji="1" lang="ja-JP" altLang="en-US"/>
          </a:p>
        </p:txBody>
      </p:sp>
      <p:pic>
        <p:nvPicPr>
          <p:cNvPr id="4" name="図 3"/>
          <p:cNvPicPr>
            <a:picLocks noChangeAspect="1"/>
          </p:cNvPicPr>
          <p:nvPr/>
        </p:nvPicPr>
        <p:blipFill>
          <a:blip r:embed="rId2"/>
          <a:stretch>
            <a:fillRect/>
          </a:stretch>
        </p:blipFill>
        <p:spPr>
          <a:xfrm>
            <a:off x="615501" y="1095812"/>
            <a:ext cx="10922598" cy="5395706"/>
          </a:xfrm>
          <a:prstGeom prst="rect">
            <a:avLst/>
          </a:prstGeom>
        </p:spPr>
      </p:pic>
    </p:spTree>
    <p:extLst>
      <p:ext uri="{BB962C8B-B14F-4D97-AF65-F5344CB8AC3E}">
        <p14:creationId xmlns:p14="http://schemas.microsoft.com/office/powerpoint/2010/main" val="33645682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95</a:t>
            </a:fld>
            <a:endParaRPr kumimoji="1" lang="ja-JP" altLang="en-US"/>
          </a:p>
        </p:txBody>
      </p:sp>
      <p:pic>
        <p:nvPicPr>
          <p:cNvPr id="4" name="図 3"/>
          <p:cNvPicPr>
            <a:picLocks noChangeAspect="1"/>
          </p:cNvPicPr>
          <p:nvPr/>
        </p:nvPicPr>
        <p:blipFill>
          <a:blip r:embed="rId2"/>
          <a:stretch>
            <a:fillRect/>
          </a:stretch>
        </p:blipFill>
        <p:spPr>
          <a:xfrm>
            <a:off x="699246" y="1130191"/>
            <a:ext cx="10997901" cy="5447236"/>
          </a:xfrm>
          <a:prstGeom prst="rect">
            <a:avLst/>
          </a:prstGeom>
        </p:spPr>
      </p:pic>
    </p:spTree>
    <p:extLst>
      <p:ext uri="{BB962C8B-B14F-4D97-AF65-F5344CB8AC3E}">
        <p14:creationId xmlns:p14="http://schemas.microsoft.com/office/powerpoint/2010/main" val="35915740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96</a:t>
            </a:fld>
            <a:endParaRPr kumimoji="1" lang="ja-JP" altLang="en-US"/>
          </a:p>
        </p:txBody>
      </p:sp>
      <p:pic>
        <p:nvPicPr>
          <p:cNvPr id="4" name="図 3"/>
          <p:cNvPicPr>
            <a:picLocks noChangeAspect="1"/>
          </p:cNvPicPr>
          <p:nvPr/>
        </p:nvPicPr>
        <p:blipFill>
          <a:blip r:embed="rId2"/>
          <a:stretch>
            <a:fillRect/>
          </a:stretch>
        </p:blipFill>
        <p:spPr>
          <a:xfrm>
            <a:off x="567092" y="1053663"/>
            <a:ext cx="11019416" cy="5437855"/>
          </a:xfrm>
          <a:prstGeom prst="rect">
            <a:avLst/>
          </a:prstGeom>
        </p:spPr>
      </p:pic>
    </p:spTree>
    <p:extLst>
      <p:ext uri="{BB962C8B-B14F-4D97-AF65-F5344CB8AC3E}">
        <p14:creationId xmlns:p14="http://schemas.microsoft.com/office/powerpoint/2010/main" val="26207468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97</a:t>
            </a:fld>
            <a:endParaRPr kumimoji="1" lang="ja-JP" altLang="en-US"/>
          </a:p>
        </p:txBody>
      </p:sp>
      <p:pic>
        <p:nvPicPr>
          <p:cNvPr id="4" name="図 3"/>
          <p:cNvPicPr>
            <a:picLocks noChangeAspect="1"/>
          </p:cNvPicPr>
          <p:nvPr/>
        </p:nvPicPr>
        <p:blipFill>
          <a:blip r:embed="rId2"/>
          <a:stretch>
            <a:fillRect/>
          </a:stretch>
        </p:blipFill>
        <p:spPr>
          <a:xfrm>
            <a:off x="669289" y="1146163"/>
            <a:ext cx="10815021" cy="5345355"/>
          </a:xfrm>
          <a:prstGeom prst="rect">
            <a:avLst/>
          </a:prstGeom>
        </p:spPr>
      </p:pic>
    </p:spTree>
    <p:extLst>
      <p:ext uri="{BB962C8B-B14F-4D97-AF65-F5344CB8AC3E}">
        <p14:creationId xmlns:p14="http://schemas.microsoft.com/office/powerpoint/2010/main" val="35957677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6F84F5BE-853B-463E-BD2A-CF66A7E28F35}" type="slidenum">
              <a:rPr kumimoji="1" lang="ja-JP" altLang="en-US" smtClean="0"/>
              <a:t>98</a:t>
            </a:fld>
            <a:endParaRPr kumimoji="1" lang="ja-JP" altLang="en-US"/>
          </a:p>
        </p:txBody>
      </p:sp>
    </p:spTree>
    <p:extLst>
      <p:ext uri="{BB962C8B-B14F-4D97-AF65-F5344CB8AC3E}">
        <p14:creationId xmlns:p14="http://schemas.microsoft.com/office/powerpoint/2010/main" val="26460077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4" descr="\\MAGNUM\Projects\Microsoft\Cloud Power FY12\Design\Icons\PNGs\Factory.png"/>
          <p:cNvPicPr>
            <a:picLocks noChangeAspect="1" noChangeArrowheads="1"/>
          </p:cNvPicPr>
          <p:nvPr/>
        </p:nvPicPr>
        <p:blipFill>
          <a:blip r:embed="rId3" cstate="print">
            <a:lum bright="70000" contrast="-70000"/>
          </a:blip>
          <a:srcRect/>
          <a:stretch>
            <a:fillRect/>
          </a:stretch>
        </p:blipFill>
        <p:spPr bwMode="auto">
          <a:xfrm>
            <a:off x="-1565244" y="2178061"/>
            <a:ext cx="5281921" cy="5281921"/>
          </a:xfrm>
          <a:prstGeom prst="rect">
            <a:avLst/>
          </a:prstGeom>
          <a:noFill/>
        </p:spPr>
      </p:pic>
      <p:grpSp>
        <p:nvGrpSpPr>
          <p:cNvPr id="56" name="Group 55"/>
          <p:cNvGrpSpPr>
            <a:grpSpLocks noChangeAspect="1"/>
          </p:cNvGrpSpPr>
          <p:nvPr/>
        </p:nvGrpSpPr>
        <p:grpSpPr>
          <a:xfrm>
            <a:off x="141287" y="4135030"/>
            <a:ext cx="2982990" cy="589776"/>
            <a:chOff x="7772401" y="1061849"/>
            <a:chExt cx="3043237" cy="601687"/>
          </a:xfrm>
        </p:grpSpPr>
        <p:sp>
          <p:nvSpPr>
            <p:cNvPr id="50" name="Rounded Rectangle 49"/>
            <p:cNvSpPr/>
            <p:nvPr/>
          </p:nvSpPr>
          <p:spPr>
            <a:xfrm>
              <a:off x="7772401" y="1061849"/>
              <a:ext cx="3043237" cy="601687"/>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sp>
          <p:nvSpPr>
            <p:cNvPr id="51" name="Oval 50"/>
            <p:cNvSpPr>
              <a:spLocks noChangeAspect="1"/>
            </p:cNvSpPr>
            <p:nvPr/>
          </p:nvSpPr>
          <p:spPr>
            <a:xfrm>
              <a:off x="7971396" y="1177587"/>
              <a:ext cx="370209" cy="370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sp>
          <p:nvSpPr>
            <p:cNvPr id="52" name="Oval 51"/>
            <p:cNvSpPr>
              <a:spLocks noChangeAspect="1"/>
            </p:cNvSpPr>
            <p:nvPr/>
          </p:nvSpPr>
          <p:spPr>
            <a:xfrm>
              <a:off x="8540600" y="1180725"/>
              <a:ext cx="370209" cy="370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sp>
          <p:nvSpPr>
            <p:cNvPr id="53" name="Oval 52"/>
            <p:cNvSpPr>
              <a:spLocks noChangeAspect="1"/>
            </p:cNvSpPr>
            <p:nvPr/>
          </p:nvSpPr>
          <p:spPr>
            <a:xfrm>
              <a:off x="9109804" y="1177318"/>
              <a:ext cx="370209" cy="370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sp>
          <p:nvSpPr>
            <p:cNvPr id="54" name="Oval 53"/>
            <p:cNvSpPr>
              <a:spLocks noChangeAspect="1"/>
            </p:cNvSpPr>
            <p:nvPr/>
          </p:nvSpPr>
          <p:spPr>
            <a:xfrm>
              <a:off x="9679008" y="1177318"/>
              <a:ext cx="370209" cy="370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sp>
          <p:nvSpPr>
            <p:cNvPr id="55" name="Oval 54"/>
            <p:cNvSpPr>
              <a:spLocks noChangeAspect="1"/>
            </p:cNvSpPr>
            <p:nvPr/>
          </p:nvSpPr>
          <p:spPr>
            <a:xfrm>
              <a:off x="10248212" y="1177317"/>
              <a:ext cx="370209" cy="3702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prstClr val="white"/>
                </a:solidFill>
              </a:endParaRPr>
            </a:p>
          </p:txBody>
        </p:sp>
      </p:grpSp>
      <p:sp>
        <p:nvSpPr>
          <p:cNvPr id="2" name="Title 1"/>
          <p:cNvSpPr>
            <a:spLocks noGrp="1"/>
          </p:cNvSpPr>
          <p:nvPr>
            <p:ph type="title"/>
          </p:nvPr>
        </p:nvSpPr>
        <p:spPr/>
        <p:txBody>
          <a:bodyPr/>
          <a:lstStyle/>
          <a:p>
            <a:r>
              <a:rPr kumimoji="1" lang="en-US" altLang="ja-JP" dirty="0" err="1"/>
              <a:t>IoT</a:t>
            </a:r>
            <a:r>
              <a:rPr kumimoji="1" lang="ja-JP" altLang="en-US" dirty="0"/>
              <a:t>を意味あるものにするデータ収集</a:t>
            </a:r>
          </a:p>
        </p:txBody>
      </p:sp>
      <p:sp>
        <p:nvSpPr>
          <p:cNvPr id="3" name="Slide Number Placeholder 2"/>
          <p:cNvSpPr>
            <a:spLocks noGrp="1"/>
          </p:cNvSpPr>
          <p:nvPr>
            <p:ph type="sldNum" sz="quarter" idx="12"/>
          </p:nvPr>
        </p:nvSpPr>
        <p:spPr/>
        <p:txBody>
          <a:bodyPr/>
          <a:lstStyle/>
          <a:p>
            <a:fld id="{6A4C1A4A-E5E6-4CC1-B72C-A20A4EB3E2D2}" type="slidenum">
              <a:rPr lang="en-US" smtClean="0">
                <a:solidFill>
                  <a:srgbClr val="505050"/>
                </a:solidFill>
              </a:rPr>
              <a:pPr/>
              <a:t>99</a:t>
            </a:fld>
            <a:endParaRPr lang="en-US" dirty="0">
              <a:solidFill>
                <a:srgbClr val="505050"/>
              </a:solidFill>
            </a:endParaRPr>
          </a:p>
        </p:txBody>
      </p:sp>
      <p:grpSp>
        <p:nvGrpSpPr>
          <p:cNvPr id="4" name="Group 282"/>
          <p:cNvGrpSpPr>
            <a:grpSpLocks noChangeAspect="1"/>
          </p:cNvGrpSpPr>
          <p:nvPr/>
        </p:nvGrpSpPr>
        <p:grpSpPr>
          <a:xfrm>
            <a:off x="1242095" y="2624628"/>
            <a:ext cx="1713529" cy="1514778"/>
            <a:chOff x="5001508" y="3652844"/>
            <a:chExt cx="1686290" cy="1490700"/>
          </a:xfrm>
          <a:solidFill>
            <a:schemeClr val="accent1"/>
          </a:solidFill>
        </p:grpSpPr>
        <p:sp>
          <p:nvSpPr>
            <p:cNvPr id="5" name="Freeform 537"/>
            <p:cNvSpPr/>
            <p:nvPr/>
          </p:nvSpPr>
          <p:spPr bwMode="auto">
            <a:xfrm rot="2366189">
              <a:off x="5703985" y="4445483"/>
              <a:ext cx="807664" cy="698061"/>
            </a:xfrm>
            <a:custGeom>
              <a:avLst/>
              <a:gdLst>
                <a:gd name="connsiteX0" fmla="*/ 220480 w 761701"/>
                <a:gd name="connsiteY0" fmla="*/ 127489 h 658336"/>
                <a:gd name="connsiteX1" fmla="*/ 411979 w 761701"/>
                <a:gd name="connsiteY1" fmla="*/ 127490 h 658336"/>
                <a:gd name="connsiteX2" fmla="*/ 411979 w 761701"/>
                <a:gd name="connsiteY2" fmla="*/ 194749 h 658336"/>
                <a:gd name="connsiteX3" fmla="*/ 635742 w 761701"/>
                <a:gd name="connsiteY3" fmla="*/ 10709 h 658336"/>
                <a:gd name="connsiteX4" fmla="*/ 701945 w 761701"/>
                <a:gd name="connsiteY4" fmla="*/ 17158 h 658336"/>
                <a:gd name="connsiteX5" fmla="*/ 761701 w 761701"/>
                <a:gd name="connsiteY5" fmla="*/ 89809 h 658336"/>
                <a:gd name="connsiteX6" fmla="*/ 70463 w 761701"/>
                <a:gd name="connsiteY6" fmla="*/ 658336 h 658336"/>
                <a:gd name="connsiteX7" fmla="*/ 10710 w 761701"/>
                <a:gd name="connsiteY7" fmla="*/ 585685 h 658336"/>
                <a:gd name="connsiteX8" fmla="*/ 17159 w 761701"/>
                <a:gd name="connsiteY8" fmla="*/ 519479 h 658336"/>
                <a:gd name="connsiteX9" fmla="*/ 220479 w 761701"/>
                <a:gd name="connsiteY9" fmla="*/ 352252 h 658336"/>
                <a:gd name="connsiteX10" fmla="*/ 220480 w 761701"/>
                <a:gd name="connsiteY10" fmla="*/ 369918 h 658336"/>
                <a:gd name="connsiteX11" fmla="*/ 220480 w 761701"/>
                <a:gd name="connsiteY11" fmla="*/ 369918 h 658336"/>
                <a:gd name="connsiteX12" fmla="*/ 220481 w 761701"/>
                <a:gd name="connsiteY12" fmla="*/ 352253 h 658336"/>
                <a:gd name="connsiteX13" fmla="*/ 411979 w 761701"/>
                <a:gd name="connsiteY13" fmla="*/ 194751 h 658336"/>
                <a:gd name="connsiteX14" fmla="*/ 411979 w 761701"/>
                <a:gd name="connsiteY14" fmla="*/ 194750 h 658336"/>
                <a:gd name="connsiteX15" fmla="*/ 220480 w 761701"/>
                <a:gd name="connsiteY15" fmla="*/ 352253 h 6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1701" h="658336">
                  <a:moveTo>
                    <a:pt x="220480" y="127489"/>
                  </a:moveTo>
                  <a:lnTo>
                    <a:pt x="411979" y="127490"/>
                  </a:lnTo>
                  <a:lnTo>
                    <a:pt x="411979" y="194749"/>
                  </a:lnTo>
                  <a:lnTo>
                    <a:pt x="635742" y="10709"/>
                  </a:lnTo>
                  <a:cubicBezTo>
                    <a:pt x="655805" y="-5792"/>
                    <a:pt x="685445" y="-2904"/>
                    <a:pt x="701945" y="17158"/>
                  </a:cubicBezTo>
                  <a:lnTo>
                    <a:pt x="761701" y="89809"/>
                  </a:lnTo>
                  <a:lnTo>
                    <a:pt x="70463" y="658336"/>
                  </a:lnTo>
                  <a:lnTo>
                    <a:pt x="10710" y="585685"/>
                  </a:lnTo>
                  <a:cubicBezTo>
                    <a:pt x="-5792" y="565622"/>
                    <a:pt x="-2904" y="535981"/>
                    <a:pt x="17159" y="519479"/>
                  </a:cubicBezTo>
                  <a:lnTo>
                    <a:pt x="220479" y="352252"/>
                  </a:lnTo>
                  <a:lnTo>
                    <a:pt x="220480" y="369918"/>
                  </a:lnTo>
                  <a:lnTo>
                    <a:pt x="220480" y="369918"/>
                  </a:lnTo>
                  <a:lnTo>
                    <a:pt x="220481" y="352253"/>
                  </a:lnTo>
                  <a:lnTo>
                    <a:pt x="411979" y="194751"/>
                  </a:lnTo>
                  <a:lnTo>
                    <a:pt x="411979" y="194750"/>
                  </a:lnTo>
                  <a:lnTo>
                    <a:pt x="220480" y="35225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21"/>
            <p:cNvSpPr/>
            <p:nvPr/>
          </p:nvSpPr>
          <p:spPr bwMode="auto">
            <a:xfrm rot="19936818">
              <a:off x="6002625" y="3778675"/>
              <a:ext cx="216613" cy="574535"/>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29"/>
            <p:cNvSpPr/>
            <p:nvPr/>
          </p:nvSpPr>
          <p:spPr bwMode="auto">
            <a:xfrm rot="15300000">
              <a:off x="5508788" y="3609753"/>
              <a:ext cx="164455" cy="562046"/>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546"/>
            <p:cNvGrpSpPr/>
            <p:nvPr/>
          </p:nvGrpSpPr>
          <p:grpSpPr>
            <a:xfrm>
              <a:off x="6102387" y="4259167"/>
              <a:ext cx="395180" cy="395181"/>
              <a:chOff x="5411360" y="1755518"/>
              <a:chExt cx="316187" cy="316186"/>
            </a:xfrm>
            <a:grpFill/>
          </p:grpSpPr>
          <p:sp>
            <p:nvSpPr>
              <p:cNvPr id="34" name="Oval 591"/>
              <p:cNvSpPr/>
              <p:nvPr/>
            </p:nvSpPr>
            <p:spPr bwMode="auto">
              <a:xfrm>
                <a:off x="5411360" y="1755518"/>
                <a:ext cx="316187" cy="31618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592"/>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547"/>
            <p:cNvGrpSpPr/>
            <p:nvPr/>
          </p:nvGrpSpPr>
          <p:grpSpPr>
            <a:xfrm>
              <a:off x="5802732" y="3652844"/>
              <a:ext cx="287268" cy="287268"/>
              <a:chOff x="5411367" y="1755524"/>
              <a:chExt cx="316187" cy="316187"/>
            </a:xfrm>
            <a:grpFill/>
          </p:grpSpPr>
          <p:sp>
            <p:nvSpPr>
              <p:cNvPr id="32" name="Oval 589"/>
              <p:cNvSpPr/>
              <p:nvPr/>
            </p:nvSpPr>
            <p:spPr bwMode="auto">
              <a:xfrm>
                <a:off x="5411367" y="1755524"/>
                <a:ext cx="316187" cy="3161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590"/>
              <p:cNvSpPr/>
              <p:nvPr/>
            </p:nvSpPr>
            <p:spPr bwMode="auto">
              <a:xfrm>
                <a:off x="5463931" y="1809062"/>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548"/>
            <p:cNvSpPr/>
            <p:nvPr/>
          </p:nvSpPr>
          <p:spPr bwMode="auto">
            <a:xfrm>
              <a:off x="5931806" y="3674648"/>
              <a:ext cx="29114" cy="23362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549"/>
            <p:cNvSpPr/>
            <p:nvPr/>
          </p:nvSpPr>
          <p:spPr bwMode="auto">
            <a:xfrm rot="16200000">
              <a:off x="5929535" y="3679659"/>
              <a:ext cx="29114" cy="2336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50"/>
            <p:cNvSpPr/>
            <p:nvPr/>
          </p:nvSpPr>
          <p:spPr bwMode="auto">
            <a:xfrm rot="11618614">
              <a:off x="5188552" y="4065810"/>
              <a:ext cx="108516" cy="19498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568"/>
            <p:cNvSpPr/>
            <p:nvPr/>
          </p:nvSpPr>
          <p:spPr bwMode="auto">
            <a:xfrm rot="11681175">
              <a:off x="5148071" y="4216000"/>
              <a:ext cx="124482" cy="12448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pPr>
              <a:endParaRPr kumimoji="0" lang="en-US" sz="1567"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569"/>
            <p:cNvGrpSpPr/>
            <p:nvPr/>
          </p:nvGrpSpPr>
          <p:grpSpPr>
            <a:xfrm rot="818614" flipH="1">
              <a:off x="5219323" y="4297251"/>
              <a:ext cx="111273" cy="306120"/>
              <a:chOff x="5430362" y="1772115"/>
              <a:chExt cx="99173" cy="272833"/>
            </a:xfrm>
            <a:grpFill/>
          </p:grpSpPr>
          <p:sp>
            <p:nvSpPr>
              <p:cNvPr id="30" name="Rectangle 587"/>
              <p:cNvSpPr/>
              <p:nvPr/>
            </p:nvSpPr>
            <p:spPr bwMode="auto">
              <a:xfrm rot="13260000" flipH="1">
                <a:off x="5468026" y="1772115"/>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pPr>
                <a:endParaRPr kumimoji="0" lang="en-US" sz="1567"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Diagonal Stripe 588"/>
              <p:cNvSpPr/>
              <p:nvPr/>
            </p:nvSpPr>
            <p:spPr bwMode="auto">
              <a:xfrm rot="19432650">
                <a:off x="5430362" y="1862068"/>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pPr>
                <a:endParaRPr kumimoji="0" lang="en-US" sz="1567"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570"/>
            <p:cNvGrpSpPr/>
            <p:nvPr/>
          </p:nvGrpSpPr>
          <p:grpSpPr>
            <a:xfrm rot="2114316">
              <a:off x="5001508" y="4193715"/>
              <a:ext cx="111273" cy="306114"/>
              <a:chOff x="5422401" y="1772117"/>
              <a:chExt cx="99173" cy="272830"/>
            </a:xfrm>
            <a:grpFill/>
          </p:grpSpPr>
          <p:sp>
            <p:nvSpPr>
              <p:cNvPr id="28" name="Rectangle 585"/>
              <p:cNvSpPr/>
              <p:nvPr/>
            </p:nvSpPr>
            <p:spPr bwMode="auto">
              <a:xfrm rot="13260000" flipH="1">
                <a:off x="5460056" y="1772117"/>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pPr>
                <a:endParaRPr kumimoji="0" lang="en-US" sz="1567"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Diagonal Stripe 586"/>
              <p:cNvSpPr/>
              <p:nvPr/>
            </p:nvSpPr>
            <p:spPr bwMode="auto">
              <a:xfrm rot="19432650">
                <a:off x="5422401" y="1862067"/>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pPr>
                <a:endParaRPr kumimoji="0" lang="en-US" sz="1567"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571"/>
            <p:cNvGrpSpPr/>
            <p:nvPr/>
          </p:nvGrpSpPr>
          <p:grpSpPr>
            <a:xfrm flipH="1">
              <a:off x="5185188" y="3893380"/>
              <a:ext cx="215452" cy="215451"/>
              <a:chOff x="4394966" y="1762562"/>
              <a:chExt cx="352211" cy="352211"/>
            </a:xfrm>
            <a:grpFill/>
          </p:grpSpPr>
          <p:grpSp>
            <p:nvGrpSpPr>
              <p:cNvPr id="23" name="Group 580"/>
              <p:cNvGrpSpPr/>
              <p:nvPr/>
            </p:nvGrpSpPr>
            <p:grpSpPr>
              <a:xfrm flipH="1">
                <a:off x="4394966" y="1762562"/>
                <a:ext cx="352211" cy="352211"/>
                <a:chOff x="5411371" y="1755522"/>
                <a:chExt cx="316188" cy="316187"/>
              </a:xfrm>
              <a:grpFill/>
            </p:grpSpPr>
            <p:sp>
              <p:nvSpPr>
                <p:cNvPr id="26" name="Oval 583"/>
                <p:cNvSpPr/>
                <p:nvPr/>
              </p:nvSpPr>
              <p:spPr bwMode="auto">
                <a:xfrm>
                  <a:off x="5411371" y="1755522"/>
                  <a:ext cx="316188" cy="3161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584"/>
                <p:cNvSpPr/>
                <p:nvPr/>
              </p:nvSpPr>
              <p:spPr bwMode="auto">
                <a:xfrm>
                  <a:off x="5462796"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581"/>
              <p:cNvSpPr/>
              <p:nvPr/>
            </p:nvSpPr>
            <p:spPr bwMode="auto">
              <a:xfrm flipH="1">
                <a:off x="4553231" y="1795034"/>
                <a:ext cx="35696" cy="264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582"/>
              <p:cNvSpPr/>
              <p:nvPr/>
            </p:nvSpPr>
            <p:spPr bwMode="auto">
              <a:xfrm rot="5400000" flipH="1">
                <a:off x="4559388" y="1806457"/>
                <a:ext cx="35696" cy="2644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 name="Freeform 572"/>
            <p:cNvSpPr/>
            <p:nvPr/>
          </p:nvSpPr>
          <p:spPr bwMode="auto">
            <a:xfrm>
              <a:off x="5525046" y="4845680"/>
              <a:ext cx="1162752" cy="168049"/>
            </a:xfrm>
            <a:custGeom>
              <a:avLst/>
              <a:gdLst>
                <a:gd name="connsiteX0" fmla="*/ 26415 w 1096582"/>
                <a:gd name="connsiteY0" fmla="*/ 0 h 158486"/>
                <a:gd name="connsiteX1" fmla="*/ 100789 w 1096582"/>
                <a:gd name="connsiteY1" fmla="*/ 0 h 158486"/>
                <a:gd name="connsiteX2" fmla="*/ 995793 w 1096582"/>
                <a:gd name="connsiteY2" fmla="*/ 0 h 158486"/>
                <a:gd name="connsiteX3" fmla="*/ 1070167 w 1096582"/>
                <a:gd name="connsiteY3" fmla="*/ 0 h 158486"/>
                <a:gd name="connsiteX4" fmla="*/ 1096582 w 1096582"/>
                <a:gd name="connsiteY4" fmla="*/ 26415 h 158486"/>
                <a:gd name="connsiteX5" fmla="*/ 1096582 w 1096582"/>
                <a:gd name="connsiteY5" fmla="*/ 132071 h 158486"/>
                <a:gd name="connsiteX6" fmla="*/ 1070167 w 1096582"/>
                <a:gd name="connsiteY6" fmla="*/ 158486 h 158486"/>
                <a:gd name="connsiteX7" fmla="*/ 26415 w 1096582"/>
                <a:gd name="connsiteY7" fmla="*/ 158486 h 158486"/>
                <a:gd name="connsiteX8" fmla="*/ 0 w 1096582"/>
                <a:gd name="connsiteY8" fmla="*/ 132071 h 158486"/>
                <a:gd name="connsiteX9" fmla="*/ 0 w 1096582"/>
                <a:gd name="connsiteY9" fmla="*/ 26415 h 158486"/>
                <a:gd name="connsiteX10" fmla="*/ 26415 w 1096582"/>
                <a:gd name="connsiteY10" fmla="*/ 0 h 15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582" h="158486">
                  <a:moveTo>
                    <a:pt x="26415" y="0"/>
                  </a:moveTo>
                  <a:lnTo>
                    <a:pt x="100789" y="0"/>
                  </a:lnTo>
                  <a:lnTo>
                    <a:pt x="995793" y="0"/>
                  </a:lnTo>
                  <a:lnTo>
                    <a:pt x="1070167" y="0"/>
                  </a:lnTo>
                  <a:cubicBezTo>
                    <a:pt x="1084756" y="0"/>
                    <a:pt x="1096582" y="11826"/>
                    <a:pt x="1096582" y="26415"/>
                  </a:cubicBezTo>
                  <a:lnTo>
                    <a:pt x="1096582" y="132071"/>
                  </a:lnTo>
                  <a:cubicBezTo>
                    <a:pt x="1096582" y="146660"/>
                    <a:pt x="1084756" y="158486"/>
                    <a:pt x="1070167" y="158486"/>
                  </a:cubicBezTo>
                  <a:lnTo>
                    <a:pt x="26415" y="158486"/>
                  </a:lnTo>
                  <a:cubicBezTo>
                    <a:pt x="11826" y="158486"/>
                    <a:pt x="0" y="146660"/>
                    <a:pt x="0" y="132071"/>
                  </a:cubicBezTo>
                  <a:lnTo>
                    <a:pt x="0" y="26415"/>
                  </a:lnTo>
                  <a:cubicBezTo>
                    <a:pt x="0" y="11826"/>
                    <a:pt x="11826" y="0"/>
                    <a:pt x="264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573"/>
            <p:cNvGrpSpPr>
              <a:grpSpLocks noChangeAspect="1"/>
            </p:cNvGrpSpPr>
            <p:nvPr/>
          </p:nvGrpSpPr>
          <p:grpSpPr>
            <a:xfrm>
              <a:off x="6232187" y="4379967"/>
              <a:ext cx="138559" cy="158716"/>
              <a:chOff x="6983648" y="1445099"/>
              <a:chExt cx="547340" cy="626953"/>
            </a:xfrm>
            <a:grpFill/>
          </p:grpSpPr>
          <p:grpSp>
            <p:nvGrpSpPr>
              <p:cNvPr id="19" name="Group 576"/>
              <p:cNvGrpSpPr/>
              <p:nvPr/>
            </p:nvGrpSpPr>
            <p:grpSpPr>
              <a:xfrm>
                <a:off x="7194781" y="1531034"/>
                <a:ext cx="142873" cy="365650"/>
                <a:chOff x="7010073" y="1548130"/>
                <a:chExt cx="1648459" cy="4218939"/>
              </a:xfrm>
              <a:grpFill/>
            </p:grpSpPr>
            <p:sp>
              <p:nvSpPr>
                <p:cNvPr id="21" name="Freeform 578"/>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grpFill/>
                <a:ln w="9525">
                  <a:noFill/>
                  <a:round/>
                  <a:headEnd/>
                  <a:tailEnd/>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kumimoji="0" lang="en-US" sz="1567">
                    <a:solidFill>
                      <a:srgbClr val="DC3C00"/>
                    </a:solidFill>
                  </a:endParaRPr>
                </a:p>
              </p:txBody>
            </p:sp>
            <p:sp>
              <p:nvSpPr>
                <p:cNvPr id="22" name="Freeform 579"/>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grpFill/>
                <a:ln w="3175">
                  <a:solidFill>
                    <a:schemeClr val="bg1"/>
                  </a:solidFill>
                  <a:round/>
                  <a:headEnd/>
                  <a:tailEnd/>
                </a:ln>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kumimoji="0" lang="en-US" sz="1567">
                    <a:solidFill>
                      <a:srgbClr val="DC3C00"/>
                    </a:solidFill>
                  </a:endParaRPr>
                </a:p>
              </p:txBody>
            </p:sp>
          </p:grpSp>
          <p:sp>
            <p:nvSpPr>
              <p:cNvPr id="20" name="Rounded Rectangle 94"/>
              <p:cNvSpPr>
                <a:spLocks noChangeAspect="1"/>
              </p:cNvSpPr>
              <p:nvPr/>
            </p:nvSpPr>
            <p:spPr bwMode="auto">
              <a:xfrm>
                <a:off x="6983648" y="1445099"/>
                <a:ext cx="547340" cy="626953"/>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30" tIns="44814" rIns="44814" bIns="8963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kumimoji="0" lang="en-US" sz="1567" spc="-49"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6" name="Freeform 132"/>
          <p:cNvSpPr>
            <a:spLocks noEditPoints="1"/>
          </p:cNvSpPr>
          <p:nvPr/>
        </p:nvSpPr>
        <p:spPr bwMode="black">
          <a:xfrm rot="18333036">
            <a:off x="880382" y="2908529"/>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37" name="TextBox 36"/>
          <p:cNvSpPr txBox="1"/>
          <p:nvPr/>
        </p:nvSpPr>
        <p:spPr>
          <a:xfrm>
            <a:off x="198307" y="2663615"/>
            <a:ext cx="1106367" cy="441146"/>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Sensor1</a:t>
            </a:r>
            <a:endParaRPr kumimoji="0" lang="ja-JP" altLang="en-US" sz="1175" dirty="0">
              <a:solidFill>
                <a:srgbClr val="505050"/>
              </a:solidFill>
              <a:latin typeface="メイリオ"/>
              <a:cs typeface="Segoe UI" pitchFamily="34" charset="0"/>
            </a:endParaRPr>
          </a:p>
        </p:txBody>
      </p:sp>
      <p:sp>
        <p:nvSpPr>
          <p:cNvPr id="38" name="Freeform 132"/>
          <p:cNvSpPr>
            <a:spLocks noEditPoints="1"/>
          </p:cNvSpPr>
          <p:nvPr/>
        </p:nvSpPr>
        <p:spPr bwMode="black">
          <a:xfrm>
            <a:off x="1671454" y="2195596"/>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39" name="TextBox 38"/>
          <p:cNvSpPr txBox="1"/>
          <p:nvPr/>
        </p:nvSpPr>
        <p:spPr>
          <a:xfrm>
            <a:off x="1210907" y="1894732"/>
            <a:ext cx="1106367" cy="441146"/>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Sensor2</a:t>
            </a:r>
            <a:endParaRPr kumimoji="0" lang="ja-JP" altLang="en-US" sz="1175" dirty="0">
              <a:solidFill>
                <a:srgbClr val="505050"/>
              </a:solidFill>
              <a:latin typeface="メイリオ"/>
              <a:cs typeface="Segoe UI" pitchFamily="34" charset="0"/>
            </a:endParaRPr>
          </a:p>
        </p:txBody>
      </p:sp>
      <p:sp>
        <p:nvSpPr>
          <p:cNvPr id="40" name="Freeform 132"/>
          <p:cNvSpPr>
            <a:spLocks noEditPoints="1"/>
          </p:cNvSpPr>
          <p:nvPr/>
        </p:nvSpPr>
        <p:spPr bwMode="black">
          <a:xfrm rot="2291461">
            <a:off x="2544006" y="2651182"/>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41" name="TextBox 40"/>
          <p:cNvSpPr txBox="1"/>
          <p:nvPr/>
        </p:nvSpPr>
        <p:spPr>
          <a:xfrm>
            <a:off x="2538020" y="2394812"/>
            <a:ext cx="1106367" cy="441146"/>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Sensor3</a:t>
            </a:r>
            <a:endParaRPr kumimoji="0" lang="ja-JP" altLang="en-US" sz="1175" dirty="0">
              <a:solidFill>
                <a:srgbClr val="505050"/>
              </a:solidFill>
              <a:latin typeface="メイリオ"/>
              <a:cs typeface="Segoe UI" pitchFamily="34" charset="0"/>
            </a:endParaRPr>
          </a:p>
        </p:txBody>
      </p:sp>
      <p:sp>
        <p:nvSpPr>
          <p:cNvPr id="42" name="Freeform 132"/>
          <p:cNvSpPr>
            <a:spLocks noEditPoints="1"/>
          </p:cNvSpPr>
          <p:nvPr/>
        </p:nvSpPr>
        <p:spPr bwMode="black">
          <a:xfrm rot="18994317">
            <a:off x="1107140" y="2426837"/>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accent5"/>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43" name="TextBox 42"/>
          <p:cNvSpPr txBox="1"/>
          <p:nvPr/>
        </p:nvSpPr>
        <p:spPr>
          <a:xfrm>
            <a:off x="587357" y="2178059"/>
            <a:ext cx="1106367" cy="441146"/>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Survo1</a:t>
            </a:r>
            <a:endParaRPr kumimoji="0" lang="ja-JP" altLang="en-US" sz="1175" dirty="0">
              <a:solidFill>
                <a:srgbClr val="505050"/>
              </a:solidFill>
              <a:latin typeface="メイリオ"/>
              <a:cs typeface="Segoe UI" pitchFamily="34" charset="0"/>
            </a:endParaRPr>
          </a:p>
        </p:txBody>
      </p:sp>
      <p:sp>
        <p:nvSpPr>
          <p:cNvPr id="44" name="Freeform 132"/>
          <p:cNvSpPr>
            <a:spLocks noEditPoints="1"/>
          </p:cNvSpPr>
          <p:nvPr/>
        </p:nvSpPr>
        <p:spPr bwMode="black">
          <a:xfrm rot="882512">
            <a:off x="2220263" y="2143051"/>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accent5"/>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45" name="TextBox 44"/>
          <p:cNvSpPr txBox="1"/>
          <p:nvPr/>
        </p:nvSpPr>
        <p:spPr>
          <a:xfrm>
            <a:off x="2112934" y="1830075"/>
            <a:ext cx="1106367" cy="441146"/>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Survo2</a:t>
            </a:r>
            <a:endParaRPr kumimoji="0" lang="ja-JP" altLang="en-US" sz="1175" dirty="0">
              <a:solidFill>
                <a:srgbClr val="505050"/>
              </a:solidFill>
              <a:latin typeface="メイリオ"/>
              <a:cs typeface="Segoe UI" pitchFamily="34" charset="0"/>
            </a:endParaRPr>
          </a:p>
        </p:txBody>
      </p:sp>
      <p:sp>
        <p:nvSpPr>
          <p:cNvPr id="46" name="Freeform 132"/>
          <p:cNvSpPr>
            <a:spLocks noEditPoints="1"/>
          </p:cNvSpPr>
          <p:nvPr/>
        </p:nvSpPr>
        <p:spPr bwMode="black">
          <a:xfrm rot="4923333">
            <a:off x="2900368" y="3127442"/>
            <a:ext cx="289704" cy="47210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accent5"/>
          </a:solidFill>
          <a:ln>
            <a:noFill/>
          </a:ln>
          <a:extLst/>
        </p:spPr>
        <p:txBody>
          <a:bodyPr vert="horz" wrap="square" lIns="87855" tIns="43927" rIns="87855" bIns="43927" numCol="1" anchor="t" anchorCtr="0" compatLnSpc="1">
            <a:prstTxWarp prst="textNoShape">
              <a:avLst/>
            </a:prstTxWarp>
          </a:bodyPr>
          <a:lstStyle/>
          <a:p>
            <a:pPr defTabSz="896181"/>
            <a:endParaRPr kumimoji="0" lang="en-US" sz="1729">
              <a:solidFill>
                <a:prstClr val="black"/>
              </a:solidFill>
            </a:endParaRPr>
          </a:p>
        </p:txBody>
      </p:sp>
      <p:sp>
        <p:nvSpPr>
          <p:cNvPr id="47" name="TextBox 46"/>
          <p:cNvSpPr txBox="1"/>
          <p:nvPr/>
        </p:nvSpPr>
        <p:spPr>
          <a:xfrm>
            <a:off x="3219302" y="3212059"/>
            <a:ext cx="737655" cy="364932"/>
          </a:xfrm>
          <a:prstGeom prst="rect">
            <a:avLst/>
          </a:prstGeom>
        </p:spPr>
        <p:txBody>
          <a:bodyPr vert="horz" wrap="none" lIns="89630" tIns="89630" rIns="89630" bIns="89630" rtlCol="0" anchor="t">
            <a:noAutofit/>
          </a:bodyPr>
          <a:lstStyle/>
          <a:p>
            <a:pPr defTabSz="914139"/>
            <a:r>
              <a:rPr kumimoji="0" lang="en-US" altLang="ja-JP" sz="1175" dirty="0">
                <a:solidFill>
                  <a:srgbClr val="505050"/>
                </a:solidFill>
                <a:latin typeface="メイリオ"/>
                <a:cs typeface="Segoe UI" pitchFamily="34" charset="0"/>
              </a:rPr>
              <a:t>Servo3</a:t>
            </a:r>
            <a:endParaRPr kumimoji="0" lang="ja-JP" altLang="en-US" sz="1175" dirty="0">
              <a:solidFill>
                <a:srgbClr val="505050"/>
              </a:solidFill>
              <a:latin typeface="メイリオ"/>
              <a:cs typeface="Segoe UI" pitchFamily="34" charset="0"/>
            </a:endParaRPr>
          </a:p>
        </p:txBody>
      </p:sp>
      <p:sp>
        <p:nvSpPr>
          <p:cNvPr id="48" name="TextBox 47"/>
          <p:cNvSpPr txBox="1"/>
          <p:nvPr/>
        </p:nvSpPr>
        <p:spPr>
          <a:xfrm>
            <a:off x="6074172" y="4714854"/>
            <a:ext cx="896297" cy="896297"/>
          </a:xfrm>
          <a:prstGeom prst="rect">
            <a:avLst/>
          </a:prstGeom>
        </p:spPr>
        <p:txBody>
          <a:bodyPr vert="horz" wrap="none" lIns="89630" tIns="89630" rIns="89630" bIns="89630" rtlCol="0" anchor="t">
            <a:noAutofit/>
          </a:bodyPr>
          <a:lstStyle/>
          <a:p>
            <a:pPr marL="168040" indent="-168040" defTabSz="914139">
              <a:buFont typeface="Wingdings" pitchFamily="2" charset="2"/>
              <a:buChar char="§"/>
            </a:pPr>
            <a:endParaRPr kumimoji="0" lang="ja-JP" altLang="en-US" sz="1567" dirty="0" err="1">
              <a:solidFill>
                <a:srgbClr val="505050"/>
              </a:solidFill>
              <a:ea typeface="Segoe UI" pitchFamily="34" charset="0"/>
              <a:cs typeface="Segoe UI" pitchFamily="34" charset="0"/>
            </a:endParaRPr>
          </a:p>
        </p:txBody>
      </p:sp>
      <p:sp>
        <p:nvSpPr>
          <p:cNvPr id="58" name="Folded Corner 57"/>
          <p:cNvSpPr/>
          <p:nvPr/>
        </p:nvSpPr>
        <p:spPr>
          <a:xfrm>
            <a:off x="4598546" y="2260802"/>
            <a:ext cx="6410629" cy="1172391"/>
          </a:xfrm>
          <a:prstGeom prst="foldedCorner">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914139"/>
            <a:r>
              <a:rPr kumimoji="0" lang="en-US" altLang="ja-JP" sz="1175" dirty="0">
                <a:solidFill>
                  <a:srgbClr val="505050"/>
                </a:solidFill>
              </a:rPr>
              <a:t>{“SensorId”:”Sensor1”,”AccelX”:0.234,”AccelY”:0.0152,”AccelZ”:-1.325,”Timestamp”:20150804…}</a:t>
            </a:r>
          </a:p>
          <a:p>
            <a:pPr defTabSz="914139"/>
            <a:r>
              <a:rPr kumimoji="0" lang="en-US" altLang="ja-JP" sz="1175" dirty="0">
                <a:solidFill>
                  <a:srgbClr val="505050"/>
                </a:solidFill>
              </a:rPr>
              <a:t>{“SensorId”:”Sensor2”,”AccelX”:-2.085,”AccelY”:0.173,”AccelZ”:0.623,”Timestamp”:20150804…}</a:t>
            </a:r>
          </a:p>
          <a:p>
            <a:pPr defTabSz="914139"/>
            <a:r>
              <a:rPr kumimoji="0" lang="en-US" altLang="ja-JP" sz="1175" dirty="0">
                <a:solidFill>
                  <a:srgbClr val="505050"/>
                </a:solidFill>
              </a:rPr>
              <a:t>…….</a:t>
            </a:r>
          </a:p>
          <a:p>
            <a:pPr defTabSz="914139"/>
            <a:r>
              <a:rPr kumimoji="0" lang="en-US" altLang="ja-JP" sz="1175" dirty="0">
                <a:solidFill>
                  <a:srgbClr val="505050"/>
                </a:solidFill>
              </a:rPr>
              <a:t>{“PartsId”:”Survo2”,”Status”:”On”,”Value”:231,,”Timestamp”:20150804…}</a:t>
            </a:r>
          </a:p>
          <a:p>
            <a:pPr defTabSz="914139"/>
            <a:r>
              <a:rPr kumimoji="0" lang="en-US" altLang="ja-JP" sz="1175" dirty="0">
                <a:solidFill>
                  <a:srgbClr val="505050"/>
                </a:solidFill>
              </a:rPr>
              <a:t>……..</a:t>
            </a:r>
          </a:p>
          <a:p>
            <a:pPr defTabSz="914139"/>
            <a:endParaRPr kumimoji="0" lang="en-US" altLang="ja-JP" sz="1175" dirty="0">
              <a:solidFill>
                <a:srgbClr val="505050"/>
              </a:solidFill>
            </a:endParaRPr>
          </a:p>
          <a:p>
            <a:pPr defTabSz="914139"/>
            <a:endParaRPr kumimoji="0" lang="ja-JP" altLang="en-US" sz="1175" dirty="0" err="1">
              <a:solidFill>
                <a:srgbClr val="505050"/>
              </a:solidFill>
            </a:endParaRPr>
          </a:p>
        </p:txBody>
      </p:sp>
      <p:sp>
        <p:nvSpPr>
          <p:cNvPr id="59" name="TextBox 58"/>
          <p:cNvSpPr txBox="1"/>
          <p:nvPr/>
        </p:nvSpPr>
        <p:spPr>
          <a:xfrm>
            <a:off x="4545952" y="1808268"/>
            <a:ext cx="1106367" cy="441146"/>
          </a:xfrm>
          <a:prstGeom prst="rect">
            <a:avLst/>
          </a:prstGeom>
        </p:spPr>
        <p:txBody>
          <a:bodyPr vert="horz" wrap="none" lIns="89630" tIns="89630" rIns="89630" bIns="89630" rtlCol="0" anchor="t">
            <a:noAutofit/>
          </a:bodyPr>
          <a:lstStyle/>
          <a:p>
            <a:pPr defTabSz="914139"/>
            <a:r>
              <a:rPr kumimoji="0" lang="ja-JP" altLang="en-US" sz="1961" dirty="0">
                <a:solidFill>
                  <a:srgbClr val="505050"/>
                </a:solidFill>
                <a:latin typeface="メイリオ"/>
                <a:cs typeface="Segoe UI" pitchFamily="34" charset="0"/>
              </a:rPr>
              <a:t>センサー計測・状態データ（いつ、何を測った）</a:t>
            </a:r>
          </a:p>
        </p:txBody>
      </p:sp>
      <p:sp>
        <p:nvSpPr>
          <p:cNvPr id="60" name="Folded Corner 59"/>
          <p:cNvSpPr/>
          <p:nvPr/>
        </p:nvSpPr>
        <p:spPr>
          <a:xfrm>
            <a:off x="4586176" y="4345982"/>
            <a:ext cx="6410629" cy="2464158"/>
          </a:xfrm>
          <a:prstGeom prst="foldedCorner">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9630" tIns="89630" rIns="89630" bIns="89630" numCol="1" spcCol="0" rtlCol="0" fromWordArt="0" anchor="t" anchorCtr="0" forceAA="0" compatLnSpc="1">
            <a:prstTxWarp prst="textNoShape">
              <a:avLst/>
            </a:prstTxWarp>
            <a:noAutofit/>
          </a:bodyPr>
          <a:lstStyle/>
          <a:p>
            <a:pPr defTabSz="914139"/>
            <a:endParaRPr kumimoji="0" lang="en-US" altLang="ja-JP" sz="1175" dirty="0">
              <a:solidFill>
                <a:srgbClr val="505050"/>
              </a:solidFill>
            </a:endParaRPr>
          </a:p>
          <a:p>
            <a:pPr defTabSz="914139"/>
            <a:endParaRPr kumimoji="0" lang="ja-JP" altLang="en-US" sz="1175" dirty="0" err="1">
              <a:solidFill>
                <a:srgbClr val="505050"/>
              </a:solidFill>
            </a:endParaRPr>
          </a:p>
        </p:txBody>
      </p:sp>
      <p:sp>
        <p:nvSpPr>
          <p:cNvPr id="61" name="TextBox 60"/>
          <p:cNvSpPr txBox="1"/>
          <p:nvPr/>
        </p:nvSpPr>
        <p:spPr>
          <a:xfrm>
            <a:off x="4533582" y="3893447"/>
            <a:ext cx="1106367" cy="441146"/>
          </a:xfrm>
          <a:prstGeom prst="rect">
            <a:avLst/>
          </a:prstGeom>
        </p:spPr>
        <p:txBody>
          <a:bodyPr vert="horz" wrap="none" lIns="89630" tIns="89630" rIns="89630" bIns="89630" rtlCol="0" anchor="t">
            <a:noAutofit/>
          </a:bodyPr>
          <a:lstStyle/>
          <a:p>
            <a:pPr defTabSz="914139"/>
            <a:r>
              <a:rPr kumimoji="0" lang="ja-JP" altLang="en-US" sz="1961" dirty="0">
                <a:solidFill>
                  <a:srgbClr val="505050"/>
                </a:solidFill>
                <a:latin typeface="メイリオ"/>
                <a:cs typeface="Segoe UI" pitchFamily="34" charset="0"/>
              </a:rPr>
              <a:t>論理モデル（どこで、何の、</a:t>
            </a:r>
            <a:r>
              <a:rPr kumimoji="0" lang="en-US" altLang="ja-JP" sz="1961" dirty="0">
                <a:solidFill>
                  <a:srgbClr val="505050"/>
                </a:solidFill>
                <a:latin typeface="メイリオ"/>
                <a:cs typeface="Segoe UI" pitchFamily="34" charset="0"/>
              </a:rPr>
              <a:t>…</a:t>
            </a:r>
            <a:r>
              <a:rPr kumimoji="0" lang="ja-JP" altLang="en-US" sz="1961" dirty="0" err="1">
                <a:solidFill>
                  <a:srgbClr val="505050"/>
                </a:solidFill>
                <a:latin typeface="メイリオ"/>
                <a:cs typeface="Segoe UI" pitchFamily="34" charset="0"/>
              </a:rPr>
              <a:t>、</a:t>
            </a:r>
            <a:r>
              <a:rPr kumimoji="0" lang="ja-JP" altLang="en-US" sz="1961" dirty="0">
                <a:solidFill>
                  <a:srgbClr val="505050"/>
                </a:solidFill>
                <a:latin typeface="メイリオ"/>
                <a:cs typeface="Segoe UI" pitchFamily="34" charset="0"/>
              </a:rPr>
              <a:t>メタデータ）</a:t>
            </a:r>
          </a:p>
        </p:txBody>
      </p:sp>
      <p:sp>
        <p:nvSpPr>
          <p:cNvPr id="62" name="Rectangle 61"/>
          <p:cNvSpPr/>
          <p:nvPr/>
        </p:nvSpPr>
        <p:spPr>
          <a:xfrm>
            <a:off x="4801047" y="4521857"/>
            <a:ext cx="924307"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工場</a:t>
            </a:r>
          </a:p>
        </p:txBody>
      </p:sp>
      <p:sp>
        <p:nvSpPr>
          <p:cNvPr id="63" name="Rectangle 62"/>
          <p:cNvSpPr/>
          <p:nvPr/>
        </p:nvSpPr>
        <p:spPr>
          <a:xfrm>
            <a:off x="5424254" y="4898388"/>
            <a:ext cx="1098066"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生産ライン</a:t>
            </a:r>
          </a:p>
        </p:txBody>
      </p:sp>
      <p:sp>
        <p:nvSpPr>
          <p:cNvPr id="64" name="Rectangle 63"/>
          <p:cNvSpPr/>
          <p:nvPr/>
        </p:nvSpPr>
        <p:spPr>
          <a:xfrm>
            <a:off x="6141344" y="5347289"/>
            <a:ext cx="1098066"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工作ロボット</a:t>
            </a:r>
          </a:p>
        </p:txBody>
      </p:sp>
      <p:cxnSp>
        <p:nvCxnSpPr>
          <p:cNvPr id="66" name="Elbow Connector 65"/>
          <p:cNvCxnSpPr>
            <a:endCxn id="63" idx="1"/>
          </p:cNvCxnSpPr>
          <p:nvPr/>
        </p:nvCxnSpPr>
        <p:spPr>
          <a:xfrm rot="16200000" flipH="1">
            <a:off x="5241683" y="4876869"/>
            <a:ext cx="204089" cy="16105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63" idx="2"/>
            <a:endCxn id="64" idx="1"/>
          </p:cNvCxnSpPr>
          <p:nvPr/>
        </p:nvCxnSpPr>
        <p:spPr>
          <a:xfrm rot="16200000" flipH="1">
            <a:off x="5913392" y="5280389"/>
            <a:ext cx="287847" cy="16805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029180" y="5808924"/>
            <a:ext cx="1098066"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アーム</a:t>
            </a:r>
            <a:r>
              <a:rPr kumimoji="0" lang="en-US" altLang="ja-JP" sz="1175" dirty="0">
                <a:solidFill>
                  <a:srgbClr val="505050"/>
                </a:solidFill>
              </a:rPr>
              <a:t>1</a:t>
            </a:r>
            <a:endParaRPr kumimoji="0" lang="ja-JP" altLang="en-US" sz="1175" dirty="0">
              <a:solidFill>
                <a:srgbClr val="505050"/>
              </a:solidFill>
            </a:endParaRPr>
          </a:p>
        </p:txBody>
      </p:sp>
      <p:sp>
        <p:nvSpPr>
          <p:cNvPr id="73" name="Rectangle 72"/>
          <p:cNvSpPr/>
          <p:nvPr/>
        </p:nvSpPr>
        <p:spPr>
          <a:xfrm>
            <a:off x="7029180" y="6301829"/>
            <a:ext cx="1098066"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ジョイント</a:t>
            </a:r>
            <a:r>
              <a:rPr kumimoji="0" lang="en-US" altLang="ja-JP" sz="1175" dirty="0">
                <a:solidFill>
                  <a:srgbClr val="505050"/>
                </a:solidFill>
              </a:rPr>
              <a:t>1</a:t>
            </a:r>
            <a:endParaRPr kumimoji="0" lang="ja-JP" altLang="en-US" sz="1175" dirty="0">
              <a:solidFill>
                <a:srgbClr val="505050"/>
              </a:solidFill>
            </a:endParaRPr>
          </a:p>
        </p:txBody>
      </p:sp>
      <p:cxnSp>
        <p:nvCxnSpPr>
          <p:cNvPr id="74" name="Elbow Connector 73"/>
          <p:cNvCxnSpPr>
            <a:stCxn id="64" idx="2"/>
            <a:endCxn id="72" idx="1"/>
          </p:cNvCxnSpPr>
          <p:nvPr/>
        </p:nvCxnSpPr>
        <p:spPr>
          <a:xfrm rot="16200000" flipH="1">
            <a:off x="6709487" y="5650284"/>
            <a:ext cx="300583" cy="33880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64" idx="2"/>
            <a:endCxn id="73" idx="1"/>
          </p:cNvCxnSpPr>
          <p:nvPr/>
        </p:nvCxnSpPr>
        <p:spPr>
          <a:xfrm rot="16200000" flipH="1">
            <a:off x="6463034" y="5896737"/>
            <a:ext cx="793488" cy="33880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8584346" y="5808924"/>
            <a:ext cx="1544171"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センサー：</a:t>
            </a:r>
            <a:r>
              <a:rPr kumimoji="0" lang="en-US" altLang="ja-JP" sz="1175" dirty="0">
                <a:solidFill>
                  <a:srgbClr val="505050"/>
                </a:solidFill>
              </a:rPr>
              <a:t>Sensor1</a:t>
            </a:r>
            <a:endParaRPr kumimoji="0" lang="ja-JP" altLang="en-US" sz="1175" dirty="0">
              <a:solidFill>
                <a:srgbClr val="505050"/>
              </a:solidFill>
            </a:endParaRPr>
          </a:p>
        </p:txBody>
      </p:sp>
      <p:sp>
        <p:nvSpPr>
          <p:cNvPr id="82" name="Rectangle 81"/>
          <p:cNvSpPr/>
          <p:nvPr/>
        </p:nvSpPr>
        <p:spPr>
          <a:xfrm>
            <a:off x="8584346" y="6301829"/>
            <a:ext cx="1544171" cy="322106"/>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9630" tIns="89630" rIns="89630" bIns="89630" numCol="1" spcCol="0" rtlCol="0" fromWordArt="0" anchor="ctr" anchorCtr="0" forceAA="0" compatLnSpc="1">
            <a:prstTxWarp prst="textNoShape">
              <a:avLst/>
            </a:prstTxWarp>
            <a:noAutofit/>
          </a:bodyPr>
          <a:lstStyle/>
          <a:p>
            <a:pPr algn="ctr" defTabSz="914139"/>
            <a:r>
              <a:rPr kumimoji="0" lang="ja-JP" altLang="en-US" sz="1175" dirty="0">
                <a:solidFill>
                  <a:srgbClr val="505050"/>
                </a:solidFill>
              </a:rPr>
              <a:t>サーボ：</a:t>
            </a:r>
            <a:r>
              <a:rPr kumimoji="0" lang="en-US" altLang="ja-JP" sz="1175" dirty="0">
                <a:solidFill>
                  <a:srgbClr val="505050"/>
                </a:solidFill>
              </a:rPr>
              <a:t>Survo1</a:t>
            </a:r>
            <a:endParaRPr kumimoji="0" lang="ja-JP" altLang="en-US" sz="1175" dirty="0">
              <a:solidFill>
                <a:srgbClr val="505050"/>
              </a:solidFill>
            </a:endParaRPr>
          </a:p>
        </p:txBody>
      </p:sp>
      <p:cxnSp>
        <p:nvCxnSpPr>
          <p:cNvPr id="83" name="Elbow Connector 82"/>
          <p:cNvCxnSpPr>
            <a:stCxn id="72" idx="3"/>
            <a:endCxn id="81" idx="1"/>
          </p:cNvCxnSpPr>
          <p:nvPr/>
        </p:nvCxnSpPr>
        <p:spPr>
          <a:xfrm>
            <a:off x="8127247" y="5969976"/>
            <a:ext cx="457101" cy="124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73" idx="3"/>
            <a:endCxn id="82" idx="1"/>
          </p:cNvCxnSpPr>
          <p:nvPr/>
        </p:nvCxnSpPr>
        <p:spPr>
          <a:xfrm>
            <a:off x="8127247" y="6462882"/>
            <a:ext cx="457101" cy="124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086765" y="5026687"/>
            <a:ext cx="0" cy="79299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639949" y="5338032"/>
            <a:ext cx="0" cy="79299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335513" y="5734530"/>
            <a:ext cx="0" cy="79299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99553" y="6617740"/>
            <a:ext cx="530" cy="19239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8" name="Isosceles Triangle 97"/>
          <p:cNvSpPr/>
          <p:nvPr/>
        </p:nvSpPr>
        <p:spPr>
          <a:xfrm rot="16200000">
            <a:off x="3889800" y="2403417"/>
            <a:ext cx="521196" cy="896297"/>
          </a:xfrm>
          <a:prstGeom prst="triangle">
            <a:avLst>
              <a:gd name="adj" fmla="val 0"/>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srgbClr val="505050"/>
              </a:solidFill>
            </a:endParaRPr>
          </a:p>
        </p:txBody>
      </p:sp>
      <p:sp>
        <p:nvSpPr>
          <p:cNvPr id="99" name="Isosceles Triangle 98"/>
          <p:cNvSpPr/>
          <p:nvPr/>
        </p:nvSpPr>
        <p:spPr>
          <a:xfrm rot="16200000">
            <a:off x="3887206" y="4395815"/>
            <a:ext cx="521196" cy="896297"/>
          </a:xfrm>
          <a:prstGeom prst="triangle">
            <a:avLst>
              <a:gd name="adj" fmla="val 71338"/>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defTabSz="914139"/>
            <a:endParaRPr kumimoji="0" lang="ja-JP" altLang="en-US" sz="1175" dirty="0" err="1">
              <a:solidFill>
                <a:srgbClr val="505050"/>
              </a:solidFill>
            </a:endParaRPr>
          </a:p>
        </p:txBody>
      </p:sp>
      <p:sp>
        <p:nvSpPr>
          <p:cNvPr id="100" name="TextBox 99"/>
          <p:cNvSpPr txBox="1"/>
          <p:nvPr/>
        </p:nvSpPr>
        <p:spPr>
          <a:xfrm>
            <a:off x="3730906" y="1036870"/>
            <a:ext cx="4872756" cy="508310"/>
          </a:xfrm>
          <a:prstGeom prst="rect">
            <a:avLst/>
          </a:prstGeom>
        </p:spPr>
        <p:txBody>
          <a:bodyPr vert="horz" wrap="none" lIns="89630" tIns="89630" rIns="89630" bIns="89630" rtlCol="0" anchor="t">
            <a:noAutofit/>
          </a:bodyPr>
          <a:lstStyle/>
          <a:p>
            <a:pPr defTabSz="914139"/>
            <a:r>
              <a:rPr kumimoji="0" lang="ja-JP" altLang="en-US" sz="2353" dirty="0">
                <a:solidFill>
                  <a:srgbClr val="505050"/>
                </a:solidFill>
                <a:latin typeface="メイリオ" panose="020B0604030504040204" pitchFamily="34" charset="-128"/>
                <a:cs typeface="Segoe UI" pitchFamily="34" charset="0"/>
              </a:rPr>
              <a:t>いつ、どこで、何の、何を測った</a:t>
            </a:r>
          </a:p>
        </p:txBody>
      </p:sp>
      <p:sp>
        <p:nvSpPr>
          <p:cNvPr id="101" name="TextBox 100"/>
          <p:cNvSpPr txBox="1"/>
          <p:nvPr/>
        </p:nvSpPr>
        <p:spPr>
          <a:xfrm>
            <a:off x="9005942" y="1036870"/>
            <a:ext cx="1806515" cy="508310"/>
          </a:xfrm>
          <a:prstGeom prst="rect">
            <a:avLst/>
          </a:prstGeom>
        </p:spPr>
        <p:txBody>
          <a:bodyPr vert="horz" wrap="none" lIns="89630" tIns="89630" rIns="89630" bIns="89630" rtlCol="0" anchor="t">
            <a:noAutofit/>
          </a:bodyPr>
          <a:lstStyle/>
          <a:p>
            <a:pPr defTabSz="914139"/>
            <a:r>
              <a:rPr kumimoji="0" lang="ja-JP" altLang="en-US" sz="2353" dirty="0">
                <a:solidFill>
                  <a:srgbClr val="505050"/>
                </a:solidFill>
                <a:latin typeface="メイリオ" panose="020B0604030504040204" pitchFamily="34" charset="-128"/>
                <a:cs typeface="Segoe UI" pitchFamily="34" charset="0"/>
              </a:rPr>
              <a:t>その時何が</a:t>
            </a:r>
            <a:r>
              <a:rPr kumimoji="0" lang="en-US" altLang="ja-JP" sz="2353" dirty="0">
                <a:solidFill>
                  <a:srgbClr val="505050"/>
                </a:solidFill>
                <a:latin typeface="メイリオ" panose="020B0604030504040204" pitchFamily="34" charset="-128"/>
                <a:cs typeface="Segoe UI" pitchFamily="34" charset="0"/>
              </a:rPr>
              <a:t>…</a:t>
            </a:r>
            <a:endParaRPr kumimoji="0" lang="ja-JP" altLang="en-US" sz="2353" dirty="0">
              <a:solidFill>
                <a:srgbClr val="505050"/>
              </a:solidFill>
              <a:latin typeface="メイリオ" panose="020B0604030504040204" pitchFamily="34" charset="-128"/>
              <a:cs typeface="Segoe UI" pitchFamily="34" charset="0"/>
            </a:endParaRPr>
          </a:p>
        </p:txBody>
      </p:sp>
      <p:sp>
        <p:nvSpPr>
          <p:cNvPr id="102" name="TextBox 101"/>
          <p:cNvSpPr txBox="1"/>
          <p:nvPr/>
        </p:nvSpPr>
        <p:spPr>
          <a:xfrm>
            <a:off x="8511914" y="1036870"/>
            <a:ext cx="585776" cy="508310"/>
          </a:xfrm>
          <a:prstGeom prst="rect">
            <a:avLst/>
          </a:prstGeom>
        </p:spPr>
        <p:txBody>
          <a:bodyPr vert="horz" wrap="none" lIns="89630" tIns="89630" rIns="89630" bIns="89630" rtlCol="0" anchor="t">
            <a:noAutofit/>
          </a:bodyPr>
          <a:lstStyle/>
          <a:p>
            <a:pPr defTabSz="914139"/>
            <a:r>
              <a:rPr kumimoji="0" lang="en-US" altLang="ja-JP" sz="2353" dirty="0">
                <a:solidFill>
                  <a:srgbClr val="505050"/>
                </a:solidFill>
                <a:latin typeface="メイリオ" panose="020B0604030504040204" pitchFamily="34" charset="-128"/>
                <a:cs typeface="Segoe UI" pitchFamily="34" charset="0"/>
              </a:rPr>
              <a:t>×</a:t>
            </a:r>
            <a:endParaRPr kumimoji="0" lang="ja-JP" altLang="en-US" sz="2353" dirty="0">
              <a:solidFill>
                <a:srgbClr val="505050"/>
              </a:solidFill>
              <a:latin typeface="メイリオ" panose="020B0604030504040204" pitchFamily="34" charset="-128"/>
              <a:cs typeface="Segoe UI" pitchFamily="34" charset="0"/>
            </a:endParaRPr>
          </a:p>
        </p:txBody>
      </p:sp>
      <p:sp>
        <p:nvSpPr>
          <p:cNvPr id="49" name="メモ 48"/>
          <p:cNvSpPr/>
          <p:nvPr/>
        </p:nvSpPr>
        <p:spPr>
          <a:xfrm>
            <a:off x="8804802" y="3061587"/>
            <a:ext cx="3120572" cy="620114"/>
          </a:xfrm>
          <a:prstGeom prst="foldedCorner">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r>
              <a:rPr kumimoji="1" lang="en-US" altLang="ja-JP" sz="2000" dirty="0"/>
              <a:t>IoT</a:t>
            </a:r>
            <a:r>
              <a:rPr kumimoji="1" lang="ja-JP" altLang="en-US" sz="2000" dirty="0"/>
              <a:t> </a:t>
            </a:r>
            <a:r>
              <a:rPr kumimoji="1" lang="en-US" altLang="ja-JP" sz="2000" dirty="0"/>
              <a:t>Hub</a:t>
            </a:r>
            <a:r>
              <a:rPr kumimoji="1" lang="ja-JP" altLang="en-US" sz="2000" dirty="0"/>
              <a:t> </a:t>
            </a:r>
            <a:r>
              <a:rPr kumimoji="1" lang="en-US" altLang="ja-JP" sz="2000" dirty="0"/>
              <a:t>Telemetry</a:t>
            </a:r>
            <a:endParaRPr kumimoji="1" lang="ja-JP" altLang="en-US" sz="2000" dirty="0"/>
          </a:p>
        </p:txBody>
      </p:sp>
      <p:sp>
        <p:nvSpPr>
          <p:cNvPr id="84" name="メモ 83"/>
          <p:cNvSpPr/>
          <p:nvPr/>
        </p:nvSpPr>
        <p:spPr>
          <a:xfrm>
            <a:off x="8804802" y="4508963"/>
            <a:ext cx="3120572" cy="1102188"/>
          </a:xfrm>
          <a:prstGeom prst="foldedCorner">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r>
              <a:rPr kumimoji="1" lang="en-US" altLang="ja-JP" sz="2000" dirty="0"/>
              <a:t>IoT</a:t>
            </a:r>
            <a:r>
              <a:rPr kumimoji="1" lang="ja-JP" altLang="en-US" sz="2000" dirty="0"/>
              <a:t> </a:t>
            </a:r>
            <a:r>
              <a:rPr kumimoji="1" lang="en-US" altLang="ja-JP" sz="2000" dirty="0"/>
              <a:t>Hub</a:t>
            </a:r>
            <a:r>
              <a:rPr lang="ja-JP" altLang="en-US" sz="2000" dirty="0"/>
              <a:t> </a:t>
            </a:r>
            <a:r>
              <a:rPr lang="en-US" altLang="ja-JP" sz="2000" dirty="0"/>
              <a:t>Device</a:t>
            </a:r>
            <a:r>
              <a:rPr lang="ja-JP" altLang="en-US" sz="2000" dirty="0"/>
              <a:t> </a:t>
            </a:r>
            <a:r>
              <a:rPr lang="en-US" altLang="ja-JP" sz="2000" dirty="0"/>
              <a:t>Twin</a:t>
            </a:r>
            <a:endParaRPr kumimoji="1" lang="en-US" altLang="ja-JP" sz="2000" dirty="0"/>
          </a:p>
        </p:txBody>
      </p:sp>
    </p:spTree>
    <p:extLst>
      <p:ext uri="{BB962C8B-B14F-4D97-AF65-F5344CB8AC3E}">
        <p14:creationId xmlns:p14="http://schemas.microsoft.com/office/powerpoint/2010/main" val="2448804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1000"/>
                                        <p:tgtEl>
                                          <p:spTgt spid="56"/>
                                        </p:tgtEl>
                                      </p:cBhvr>
                                    </p:animEffect>
                                    <p:anim calcmode="lin" valueType="num">
                                      <p:cBhvr>
                                        <p:cTn id="15" dur="1000" fill="hold"/>
                                        <p:tgtEl>
                                          <p:spTgt spid="56"/>
                                        </p:tgtEl>
                                        <p:attrNameLst>
                                          <p:attrName>ppt_x</p:attrName>
                                        </p:attrNameLst>
                                      </p:cBhvr>
                                      <p:tavLst>
                                        <p:tav tm="0">
                                          <p:val>
                                            <p:strVal val="#ppt_x"/>
                                          </p:val>
                                        </p:tav>
                                        <p:tav tm="100000">
                                          <p:val>
                                            <p:strVal val="#ppt_x"/>
                                          </p:val>
                                        </p:tav>
                                      </p:tavLst>
                                    </p:anim>
                                    <p:anim calcmode="lin" valueType="num">
                                      <p:cBhvr>
                                        <p:cTn id="1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00"/>
                                        <p:tgtEl>
                                          <p:spTgt spid="37"/>
                                        </p:tgtEl>
                                      </p:cBhvr>
                                    </p:animEffect>
                                    <p:anim calcmode="lin" valueType="num">
                                      <p:cBhvr>
                                        <p:cTn id="34" dur="1000" fill="hold"/>
                                        <p:tgtEl>
                                          <p:spTgt spid="37"/>
                                        </p:tgtEl>
                                        <p:attrNameLst>
                                          <p:attrName>ppt_x</p:attrName>
                                        </p:attrNameLst>
                                      </p:cBhvr>
                                      <p:tavLst>
                                        <p:tav tm="0">
                                          <p:val>
                                            <p:strVal val="#ppt_x"/>
                                          </p:val>
                                        </p:tav>
                                        <p:tav tm="100000">
                                          <p:val>
                                            <p:strVal val="#ppt_x"/>
                                          </p:val>
                                        </p:tav>
                                      </p:tavLst>
                                    </p:anim>
                                    <p:anim calcmode="lin" valueType="num">
                                      <p:cBhvr>
                                        <p:cTn id="35" dur="1000" fill="hold"/>
                                        <p:tgtEl>
                                          <p:spTgt spid="3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0"/>
                                        <p:tgtEl>
                                          <p:spTgt spid="39"/>
                                        </p:tgtEl>
                                      </p:cBhvr>
                                    </p:animEffect>
                                    <p:anim calcmode="lin" valueType="num">
                                      <p:cBhvr>
                                        <p:cTn id="44" dur="1000" fill="hold"/>
                                        <p:tgtEl>
                                          <p:spTgt spid="39"/>
                                        </p:tgtEl>
                                        <p:attrNameLst>
                                          <p:attrName>ppt_x</p:attrName>
                                        </p:attrNameLst>
                                      </p:cBhvr>
                                      <p:tavLst>
                                        <p:tav tm="0">
                                          <p:val>
                                            <p:strVal val="#ppt_x"/>
                                          </p:val>
                                        </p:tav>
                                        <p:tav tm="100000">
                                          <p:val>
                                            <p:strVal val="#ppt_x"/>
                                          </p:val>
                                        </p:tav>
                                      </p:tavLst>
                                    </p:anim>
                                    <p:anim calcmode="lin" valueType="num">
                                      <p:cBhvr>
                                        <p:cTn id="45" dur="1000" fill="hold"/>
                                        <p:tgtEl>
                                          <p:spTgt spid="3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1000"/>
                                        <p:tgtEl>
                                          <p:spTgt spid="40"/>
                                        </p:tgtEl>
                                      </p:cBhvr>
                                    </p:animEffect>
                                    <p:anim calcmode="lin" valueType="num">
                                      <p:cBhvr>
                                        <p:cTn id="49" dur="1000" fill="hold"/>
                                        <p:tgtEl>
                                          <p:spTgt spid="40"/>
                                        </p:tgtEl>
                                        <p:attrNameLst>
                                          <p:attrName>ppt_x</p:attrName>
                                        </p:attrNameLst>
                                      </p:cBhvr>
                                      <p:tavLst>
                                        <p:tav tm="0">
                                          <p:val>
                                            <p:strVal val="#ppt_x"/>
                                          </p:val>
                                        </p:tav>
                                        <p:tav tm="100000">
                                          <p:val>
                                            <p:strVal val="#ppt_x"/>
                                          </p:val>
                                        </p:tav>
                                      </p:tavLst>
                                    </p:anim>
                                    <p:anim calcmode="lin" valueType="num">
                                      <p:cBhvr>
                                        <p:cTn id="50" dur="10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1000"/>
                                        <p:tgtEl>
                                          <p:spTgt spid="41"/>
                                        </p:tgtEl>
                                      </p:cBhvr>
                                    </p:animEffect>
                                    <p:anim calcmode="lin" valueType="num">
                                      <p:cBhvr>
                                        <p:cTn id="54" dur="1000" fill="hold"/>
                                        <p:tgtEl>
                                          <p:spTgt spid="41"/>
                                        </p:tgtEl>
                                        <p:attrNameLst>
                                          <p:attrName>ppt_x</p:attrName>
                                        </p:attrNameLst>
                                      </p:cBhvr>
                                      <p:tavLst>
                                        <p:tav tm="0">
                                          <p:val>
                                            <p:strVal val="#ppt_x"/>
                                          </p:val>
                                        </p:tav>
                                        <p:tav tm="100000">
                                          <p:val>
                                            <p:strVal val="#ppt_x"/>
                                          </p:val>
                                        </p:tav>
                                      </p:tavLst>
                                    </p:anim>
                                    <p:anim calcmode="lin" valueType="num">
                                      <p:cBhvr>
                                        <p:cTn id="55" dur="1000" fill="hold"/>
                                        <p:tgtEl>
                                          <p:spTgt spid="4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1000"/>
                                        <p:tgtEl>
                                          <p:spTgt spid="42"/>
                                        </p:tgtEl>
                                      </p:cBhvr>
                                    </p:animEffect>
                                    <p:anim calcmode="lin" valueType="num">
                                      <p:cBhvr>
                                        <p:cTn id="59" dur="1000" fill="hold"/>
                                        <p:tgtEl>
                                          <p:spTgt spid="42"/>
                                        </p:tgtEl>
                                        <p:attrNameLst>
                                          <p:attrName>ppt_x</p:attrName>
                                        </p:attrNameLst>
                                      </p:cBhvr>
                                      <p:tavLst>
                                        <p:tav tm="0">
                                          <p:val>
                                            <p:strVal val="#ppt_x"/>
                                          </p:val>
                                        </p:tav>
                                        <p:tav tm="100000">
                                          <p:val>
                                            <p:strVal val="#ppt_x"/>
                                          </p:val>
                                        </p:tav>
                                      </p:tavLst>
                                    </p:anim>
                                    <p:anim calcmode="lin" valueType="num">
                                      <p:cBhvr>
                                        <p:cTn id="60" dur="10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000"/>
                                        <p:tgtEl>
                                          <p:spTgt spid="43"/>
                                        </p:tgtEl>
                                      </p:cBhvr>
                                    </p:animEffect>
                                    <p:anim calcmode="lin" valueType="num">
                                      <p:cBhvr>
                                        <p:cTn id="64" dur="1000" fill="hold"/>
                                        <p:tgtEl>
                                          <p:spTgt spid="43"/>
                                        </p:tgtEl>
                                        <p:attrNameLst>
                                          <p:attrName>ppt_x</p:attrName>
                                        </p:attrNameLst>
                                      </p:cBhvr>
                                      <p:tavLst>
                                        <p:tav tm="0">
                                          <p:val>
                                            <p:strVal val="#ppt_x"/>
                                          </p:val>
                                        </p:tav>
                                        <p:tav tm="100000">
                                          <p:val>
                                            <p:strVal val="#ppt_x"/>
                                          </p:val>
                                        </p:tav>
                                      </p:tavLst>
                                    </p:anim>
                                    <p:anim calcmode="lin" valueType="num">
                                      <p:cBhvr>
                                        <p:cTn id="65" dur="1000" fill="hold"/>
                                        <p:tgtEl>
                                          <p:spTgt spid="4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1000"/>
                                        <p:tgtEl>
                                          <p:spTgt spid="44"/>
                                        </p:tgtEl>
                                      </p:cBhvr>
                                    </p:animEffect>
                                    <p:anim calcmode="lin" valueType="num">
                                      <p:cBhvr>
                                        <p:cTn id="69" dur="1000" fill="hold"/>
                                        <p:tgtEl>
                                          <p:spTgt spid="44"/>
                                        </p:tgtEl>
                                        <p:attrNameLst>
                                          <p:attrName>ppt_x</p:attrName>
                                        </p:attrNameLst>
                                      </p:cBhvr>
                                      <p:tavLst>
                                        <p:tav tm="0">
                                          <p:val>
                                            <p:strVal val="#ppt_x"/>
                                          </p:val>
                                        </p:tav>
                                        <p:tav tm="100000">
                                          <p:val>
                                            <p:strVal val="#ppt_x"/>
                                          </p:val>
                                        </p:tav>
                                      </p:tavLst>
                                    </p:anim>
                                    <p:anim calcmode="lin" valueType="num">
                                      <p:cBhvr>
                                        <p:cTn id="70" dur="1000" fill="hold"/>
                                        <p:tgtEl>
                                          <p:spTgt spid="4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1000"/>
                                        <p:tgtEl>
                                          <p:spTgt spid="45"/>
                                        </p:tgtEl>
                                      </p:cBhvr>
                                    </p:animEffect>
                                    <p:anim calcmode="lin" valueType="num">
                                      <p:cBhvr>
                                        <p:cTn id="74" dur="1000" fill="hold"/>
                                        <p:tgtEl>
                                          <p:spTgt spid="45"/>
                                        </p:tgtEl>
                                        <p:attrNameLst>
                                          <p:attrName>ppt_x</p:attrName>
                                        </p:attrNameLst>
                                      </p:cBhvr>
                                      <p:tavLst>
                                        <p:tav tm="0">
                                          <p:val>
                                            <p:strVal val="#ppt_x"/>
                                          </p:val>
                                        </p:tav>
                                        <p:tav tm="100000">
                                          <p:val>
                                            <p:strVal val="#ppt_x"/>
                                          </p:val>
                                        </p:tav>
                                      </p:tavLst>
                                    </p:anim>
                                    <p:anim calcmode="lin" valueType="num">
                                      <p:cBhvr>
                                        <p:cTn id="75" dur="1000" fill="hold"/>
                                        <p:tgtEl>
                                          <p:spTgt spid="45"/>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1000"/>
                                        <p:tgtEl>
                                          <p:spTgt spid="46"/>
                                        </p:tgtEl>
                                      </p:cBhvr>
                                    </p:animEffect>
                                    <p:anim calcmode="lin" valueType="num">
                                      <p:cBhvr>
                                        <p:cTn id="79" dur="1000" fill="hold"/>
                                        <p:tgtEl>
                                          <p:spTgt spid="46"/>
                                        </p:tgtEl>
                                        <p:attrNameLst>
                                          <p:attrName>ppt_x</p:attrName>
                                        </p:attrNameLst>
                                      </p:cBhvr>
                                      <p:tavLst>
                                        <p:tav tm="0">
                                          <p:val>
                                            <p:strVal val="#ppt_x"/>
                                          </p:val>
                                        </p:tav>
                                        <p:tav tm="100000">
                                          <p:val>
                                            <p:strVal val="#ppt_x"/>
                                          </p:val>
                                        </p:tav>
                                      </p:tavLst>
                                    </p:anim>
                                    <p:anim calcmode="lin" valueType="num">
                                      <p:cBhvr>
                                        <p:cTn id="80" dur="1000" fill="hold"/>
                                        <p:tgtEl>
                                          <p:spTgt spid="4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fade">
                                      <p:cBhvr>
                                        <p:cTn id="83" dur="1000"/>
                                        <p:tgtEl>
                                          <p:spTgt spid="47"/>
                                        </p:tgtEl>
                                      </p:cBhvr>
                                    </p:animEffect>
                                    <p:anim calcmode="lin" valueType="num">
                                      <p:cBhvr>
                                        <p:cTn id="84" dur="1000" fill="hold"/>
                                        <p:tgtEl>
                                          <p:spTgt spid="47"/>
                                        </p:tgtEl>
                                        <p:attrNameLst>
                                          <p:attrName>ppt_x</p:attrName>
                                        </p:attrNameLst>
                                      </p:cBhvr>
                                      <p:tavLst>
                                        <p:tav tm="0">
                                          <p:val>
                                            <p:strVal val="#ppt_x"/>
                                          </p:val>
                                        </p:tav>
                                        <p:tav tm="100000">
                                          <p:val>
                                            <p:strVal val="#ppt_x"/>
                                          </p:val>
                                        </p:tav>
                                      </p:tavLst>
                                    </p:anim>
                                    <p:anim calcmode="lin" valueType="num">
                                      <p:cBhvr>
                                        <p:cTn id="8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fade">
                                      <p:cBhvr>
                                        <p:cTn id="93" dur="500"/>
                                        <p:tgtEl>
                                          <p:spTgt spid="9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fade">
                                      <p:cBhvr>
                                        <p:cTn id="96" dur="500"/>
                                        <p:tgtEl>
                                          <p:spTgt spid="5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
                                        </p:tgtEl>
                                        <p:attrNameLst>
                                          <p:attrName>style.visibility</p:attrName>
                                        </p:attrNameLst>
                                      </p:cBhvr>
                                      <p:to>
                                        <p:strVal val="visible"/>
                                      </p:to>
                                    </p:set>
                                    <p:animEffect transition="in" filter="fade">
                                      <p:cBhvr>
                                        <p:cTn id="101" dur="500"/>
                                        <p:tgtEl>
                                          <p:spTgt spid="99"/>
                                        </p:tgtEl>
                                      </p:cBhvr>
                                    </p:animEffect>
                                  </p:childTnLst>
                                </p:cTn>
                              </p:par>
                              <p:par>
                                <p:cTn id="102" presetID="10" presetClass="entr" presetSubtype="0" fill="hold" grpId="0" nodeType="withEffect" nodePh="1">
                                  <p:stCondLst>
                                    <p:cond delay="0"/>
                                  </p:stCondLst>
                                  <p:endCondLst>
                                    <p:cond evt="begin" delay="0">
                                      <p:tn val="102"/>
                                    </p:cond>
                                  </p:end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0"/>
                                        </p:tgtEl>
                                        <p:attrNameLst>
                                          <p:attrName>style.visibility</p:attrName>
                                        </p:attrNameLst>
                                      </p:cBhvr>
                                      <p:to>
                                        <p:strVal val="visible"/>
                                      </p:to>
                                    </p:set>
                                    <p:animEffect transition="in" filter="fade">
                                      <p:cBhvr>
                                        <p:cTn id="107" dur="500"/>
                                        <p:tgtEl>
                                          <p:spTgt spid="6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1"/>
                                        </p:tgtEl>
                                        <p:attrNameLst>
                                          <p:attrName>style.visibility</p:attrName>
                                        </p:attrNameLst>
                                      </p:cBhvr>
                                      <p:to>
                                        <p:strVal val="visible"/>
                                      </p:to>
                                    </p:set>
                                    <p:animEffect transition="in" filter="fade">
                                      <p:cBhvr>
                                        <p:cTn id="110" dur="500"/>
                                        <p:tgtEl>
                                          <p:spTgt spid="6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fade">
                                      <p:cBhvr>
                                        <p:cTn id="113" dur="500"/>
                                        <p:tgtEl>
                                          <p:spTgt spid="6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fade">
                                      <p:cBhvr>
                                        <p:cTn id="116" dur="500"/>
                                        <p:tgtEl>
                                          <p:spTgt spid="6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4"/>
                                        </p:tgtEl>
                                        <p:attrNameLst>
                                          <p:attrName>style.visibility</p:attrName>
                                        </p:attrNameLst>
                                      </p:cBhvr>
                                      <p:to>
                                        <p:strVal val="visible"/>
                                      </p:to>
                                    </p:set>
                                    <p:animEffect transition="in" filter="fade">
                                      <p:cBhvr>
                                        <p:cTn id="119" dur="500"/>
                                        <p:tgtEl>
                                          <p:spTgt spid="64"/>
                                        </p:tgtEl>
                                      </p:cBhvr>
                                    </p:animEffect>
                                  </p:childTnLst>
                                </p:cTn>
                              </p:par>
                              <p:par>
                                <p:cTn id="120" presetID="10" presetClass="entr" presetSubtype="0" fill="hold" nodeType="withEffect">
                                  <p:stCondLst>
                                    <p:cond delay="0"/>
                                  </p:stCondLst>
                                  <p:childTnLst>
                                    <p:set>
                                      <p:cBhvr>
                                        <p:cTn id="121" dur="1" fill="hold">
                                          <p:stCondLst>
                                            <p:cond delay="0"/>
                                          </p:stCondLst>
                                        </p:cTn>
                                        <p:tgtEl>
                                          <p:spTgt spid="66"/>
                                        </p:tgtEl>
                                        <p:attrNameLst>
                                          <p:attrName>style.visibility</p:attrName>
                                        </p:attrNameLst>
                                      </p:cBhvr>
                                      <p:to>
                                        <p:strVal val="visible"/>
                                      </p:to>
                                    </p:set>
                                    <p:animEffect transition="in" filter="fade">
                                      <p:cBhvr>
                                        <p:cTn id="122" dur="500"/>
                                        <p:tgtEl>
                                          <p:spTgt spid="66"/>
                                        </p:tgtEl>
                                      </p:cBhvr>
                                    </p:animEffect>
                                  </p:childTnLst>
                                </p:cTn>
                              </p:par>
                              <p:par>
                                <p:cTn id="123" presetID="10" presetClass="entr" presetSubtype="0" fill="hold" nodeType="withEffect">
                                  <p:stCondLst>
                                    <p:cond delay="0"/>
                                  </p:stCondLst>
                                  <p:childTnLst>
                                    <p:set>
                                      <p:cBhvr>
                                        <p:cTn id="124" dur="1" fill="hold">
                                          <p:stCondLst>
                                            <p:cond delay="0"/>
                                          </p:stCondLst>
                                        </p:cTn>
                                        <p:tgtEl>
                                          <p:spTgt spid="67"/>
                                        </p:tgtEl>
                                        <p:attrNameLst>
                                          <p:attrName>style.visibility</p:attrName>
                                        </p:attrNameLst>
                                      </p:cBhvr>
                                      <p:to>
                                        <p:strVal val="visible"/>
                                      </p:to>
                                    </p:set>
                                    <p:animEffect transition="in" filter="fade">
                                      <p:cBhvr>
                                        <p:cTn id="125" dur="500"/>
                                        <p:tgtEl>
                                          <p:spTgt spid="6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2"/>
                                        </p:tgtEl>
                                        <p:attrNameLst>
                                          <p:attrName>style.visibility</p:attrName>
                                        </p:attrNameLst>
                                      </p:cBhvr>
                                      <p:to>
                                        <p:strVal val="visible"/>
                                      </p:to>
                                    </p:set>
                                    <p:animEffect transition="in" filter="fade">
                                      <p:cBhvr>
                                        <p:cTn id="128" dur="500"/>
                                        <p:tgtEl>
                                          <p:spTgt spid="7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animEffect transition="in" filter="fade">
                                      <p:cBhvr>
                                        <p:cTn id="131" dur="500"/>
                                        <p:tgtEl>
                                          <p:spTgt spid="73"/>
                                        </p:tgtEl>
                                      </p:cBhvr>
                                    </p:animEffect>
                                  </p:childTnLst>
                                </p:cTn>
                              </p:par>
                              <p:par>
                                <p:cTn id="132" presetID="10" presetClass="entr" presetSubtype="0" fill="hold" nodeType="with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500"/>
                                        <p:tgtEl>
                                          <p:spTgt spid="74"/>
                                        </p:tgtEl>
                                      </p:cBhvr>
                                    </p:animEffect>
                                  </p:childTnLst>
                                </p:cTn>
                              </p:par>
                              <p:par>
                                <p:cTn id="135" presetID="10" presetClass="entr" presetSubtype="0"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fade">
                                      <p:cBhvr>
                                        <p:cTn id="137" dur="500"/>
                                        <p:tgtEl>
                                          <p:spTgt spid="7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81"/>
                                        </p:tgtEl>
                                        <p:attrNameLst>
                                          <p:attrName>style.visibility</p:attrName>
                                        </p:attrNameLst>
                                      </p:cBhvr>
                                      <p:to>
                                        <p:strVal val="visible"/>
                                      </p:to>
                                    </p:set>
                                    <p:animEffect transition="in" filter="fade">
                                      <p:cBhvr>
                                        <p:cTn id="140" dur="500"/>
                                        <p:tgtEl>
                                          <p:spTgt spid="8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2"/>
                                        </p:tgtEl>
                                        <p:attrNameLst>
                                          <p:attrName>style.visibility</p:attrName>
                                        </p:attrNameLst>
                                      </p:cBhvr>
                                      <p:to>
                                        <p:strVal val="visible"/>
                                      </p:to>
                                    </p:set>
                                    <p:animEffect transition="in" filter="fade">
                                      <p:cBhvr>
                                        <p:cTn id="143" dur="500"/>
                                        <p:tgtEl>
                                          <p:spTgt spid="82"/>
                                        </p:tgtEl>
                                      </p:cBhvr>
                                    </p:animEffect>
                                  </p:childTnLst>
                                </p:cTn>
                              </p:par>
                              <p:par>
                                <p:cTn id="144" presetID="10" presetClass="entr" presetSubtype="0" fill="hold" nodeType="withEffect">
                                  <p:stCondLst>
                                    <p:cond delay="0"/>
                                  </p:stCondLst>
                                  <p:childTnLst>
                                    <p:set>
                                      <p:cBhvr>
                                        <p:cTn id="145" dur="1" fill="hold">
                                          <p:stCondLst>
                                            <p:cond delay="0"/>
                                          </p:stCondLst>
                                        </p:cTn>
                                        <p:tgtEl>
                                          <p:spTgt spid="83"/>
                                        </p:tgtEl>
                                        <p:attrNameLst>
                                          <p:attrName>style.visibility</p:attrName>
                                        </p:attrNameLst>
                                      </p:cBhvr>
                                      <p:to>
                                        <p:strVal val="visible"/>
                                      </p:to>
                                    </p:set>
                                    <p:animEffect transition="in" filter="fade">
                                      <p:cBhvr>
                                        <p:cTn id="146" dur="500"/>
                                        <p:tgtEl>
                                          <p:spTgt spid="83"/>
                                        </p:tgtEl>
                                      </p:cBhvr>
                                    </p:animEffect>
                                  </p:childTnLst>
                                </p:cTn>
                              </p:par>
                              <p:par>
                                <p:cTn id="147" presetID="10" presetClass="entr" presetSubtype="0" fill="hold" nodeType="withEffect">
                                  <p:stCondLst>
                                    <p:cond delay="0"/>
                                  </p:stCondLst>
                                  <p:childTnLst>
                                    <p:set>
                                      <p:cBhvr>
                                        <p:cTn id="148" dur="1" fill="hold">
                                          <p:stCondLst>
                                            <p:cond delay="0"/>
                                          </p:stCondLst>
                                        </p:cTn>
                                        <p:tgtEl>
                                          <p:spTgt spid="87"/>
                                        </p:tgtEl>
                                        <p:attrNameLst>
                                          <p:attrName>style.visibility</p:attrName>
                                        </p:attrNameLst>
                                      </p:cBhvr>
                                      <p:to>
                                        <p:strVal val="visible"/>
                                      </p:to>
                                    </p:set>
                                    <p:animEffect transition="in" filter="fade">
                                      <p:cBhvr>
                                        <p:cTn id="149" dur="500"/>
                                        <p:tgtEl>
                                          <p:spTgt spid="87"/>
                                        </p:tgtEl>
                                      </p:cBhvr>
                                    </p:animEffect>
                                  </p:childTnLst>
                                </p:cTn>
                              </p:par>
                              <p:par>
                                <p:cTn id="150" presetID="10" presetClass="entr" presetSubtype="0" fill="hold" nodeType="withEffect">
                                  <p:stCondLst>
                                    <p:cond delay="0"/>
                                  </p:stCondLst>
                                  <p:childTnLst>
                                    <p:set>
                                      <p:cBhvr>
                                        <p:cTn id="151" dur="1" fill="hold">
                                          <p:stCondLst>
                                            <p:cond delay="0"/>
                                          </p:stCondLst>
                                        </p:cTn>
                                        <p:tgtEl>
                                          <p:spTgt spid="93"/>
                                        </p:tgtEl>
                                        <p:attrNameLst>
                                          <p:attrName>style.visibility</p:attrName>
                                        </p:attrNameLst>
                                      </p:cBhvr>
                                      <p:to>
                                        <p:strVal val="visible"/>
                                      </p:to>
                                    </p:set>
                                    <p:animEffect transition="in" filter="fade">
                                      <p:cBhvr>
                                        <p:cTn id="152" dur="500"/>
                                        <p:tgtEl>
                                          <p:spTgt spid="93"/>
                                        </p:tgtEl>
                                      </p:cBhvr>
                                    </p:animEffect>
                                  </p:childTnLst>
                                </p:cTn>
                              </p:par>
                              <p:par>
                                <p:cTn id="153" presetID="10" presetClass="entr" presetSubtype="0" fill="hold" nodeType="withEffect">
                                  <p:stCondLst>
                                    <p:cond delay="0"/>
                                  </p:stCondLst>
                                  <p:childTnLst>
                                    <p:set>
                                      <p:cBhvr>
                                        <p:cTn id="154" dur="1" fill="hold">
                                          <p:stCondLst>
                                            <p:cond delay="0"/>
                                          </p:stCondLst>
                                        </p:cTn>
                                        <p:tgtEl>
                                          <p:spTgt spid="95"/>
                                        </p:tgtEl>
                                        <p:attrNameLst>
                                          <p:attrName>style.visibility</p:attrName>
                                        </p:attrNameLst>
                                      </p:cBhvr>
                                      <p:to>
                                        <p:strVal val="visible"/>
                                      </p:to>
                                    </p:set>
                                    <p:animEffect transition="in" filter="fade">
                                      <p:cBhvr>
                                        <p:cTn id="155" dur="500"/>
                                        <p:tgtEl>
                                          <p:spTgt spid="95"/>
                                        </p:tgtEl>
                                      </p:cBhvr>
                                    </p:animEffect>
                                  </p:childTnLst>
                                </p:cTn>
                              </p:par>
                              <p:par>
                                <p:cTn id="156" presetID="10" presetClass="entr" presetSubtype="0" fill="hold" nodeType="withEffect">
                                  <p:stCondLst>
                                    <p:cond delay="0"/>
                                  </p:stCondLst>
                                  <p:childTnLst>
                                    <p:set>
                                      <p:cBhvr>
                                        <p:cTn id="157" dur="1" fill="hold">
                                          <p:stCondLst>
                                            <p:cond delay="0"/>
                                          </p:stCondLst>
                                        </p:cTn>
                                        <p:tgtEl>
                                          <p:spTgt spid="96"/>
                                        </p:tgtEl>
                                        <p:attrNameLst>
                                          <p:attrName>style.visibility</p:attrName>
                                        </p:attrNameLst>
                                      </p:cBhvr>
                                      <p:to>
                                        <p:strVal val="visible"/>
                                      </p:to>
                                    </p:set>
                                    <p:animEffect transition="in" filter="fade">
                                      <p:cBhvr>
                                        <p:cTn id="158" dur="500"/>
                                        <p:tgtEl>
                                          <p:spTgt spid="96"/>
                                        </p:tgtEl>
                                      </p:cBhvr>
                                    </p:animEffect>
                                  </p:childTnLst>
                                </p:cTn>
                              </p:par>
                              <p:par>
                                <p:cTn id="159" presetID="10" presetClass="entr" presetSubtype="0" fill="hold" nodeType="withEffect">
                                  <p:stCondLst>
                                    <p:cond delay="0"/>
                                  </p:stCondLst>
                                  <p:childTnLst>
                                    <p:set>
                                      <p:cBhvr>
                                        <p:cTn id="160" dur="1" fill="hold">
                                          <p:stCondLst>
                                            <p:cond delay="0"/>
                                          </p:stCondLst>
                                        </p:cTn>
                                        <p:tgtEl>
                                          <p:spTgt spid="97"/>
                                        </p:tgtEl>
                                        <p:attrNameLst>
                                          <p:attrName>style.visibility</p:attrName>
                                        </p:attrNameLst>
                                      </p:cBhvr>
                                      <p:to>
                                        <p:strVal val="visible"/>
                                      </p:to>
                                    </p:set>
                                    <p:animEffect transition="in" filter="fade">
                                      <p:cBhvr>
                                        <p:cTn id="161" dur="500"/>
                                        <p:tgtEl>
                                          <p:spTgt spid="97"/>
                                        </p:tgtEl>
                                      </p:cBhvr>
                                    </p:animEffect>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grpId="0" nodeType="clickEffect">
                                  <p:stCondLst>
                                    <p:cond delay="0"/>
                                  </p:stCondLst>
                                  <p:childTnLst>
                                    <p:set>
                                      <p:cBhvr>
                                        <p:cTn id="165" dur="1" fill="hold">
                                          <p:stCondLst>
                                            <p:cond delay="0"/>
                                          </p:stCondLst>
                                        </p:cTn>
                                        <p:tgtEl>
                                          <p:spTgt spid="49"/>
                                        </p:tgtEl>
                                        <p:attrNameLst>
                                          <p:attrName>style.visibility</p:attrName>
                                        </p:attrNameLst>
                                      </p:cBhvr>
                                      <p:to>
                                        <p:strVal val="visible"/>
                                      </p:to>
                                    </p:set>
                                    <p:animEffect transition="in" filter="fade">
                                      <p:cBhvr>
                                        <p:cTn id="166" dur="1000"/>
                                        <p:tgtEl>
                                          <p:spTgt spid="49"/>
                                        </p:tgtEl>
                                      </p:cBhvr>
                                    </p:animEffect>
                                    <p:anim calcmode="lin" valueType="num">
                                      <p:cBhvr>
                                        <p:cTn id="167" dur="1000" fill="hold"/>
                                        <p:tgtEl>
                                          <p:spTgt spid="49"/>
                                        </p:tgtEl>
                                        <p:attrNameLst>
                                          <p:attrName>ppt_x</p:attrName>
                                        </p:attrNameLst>
                                      </p:cBhvr>
                                      <p:tavLst>
                                        <p:tav tm="0">
                                          <p:val>
                                            <p:strVal val="#ppt_x"/>
                                          </p:val>
                                        </p:tav>
                                        <p:tav tm="100000">
                                          <p:val>
                                            <p:strVal val="#ppt_x"/>
                                          </p:val>
                                        </p:tav>
                                      </p:tavLst>
                                    </p:anim>
                                    <p:anim calcmode="lin" valueType="num">
                                      <p:cBhvr>
                                        <p:cTn id="168" dur="1000" fill="hold"/>
                                        <p:tgtEl>
                                          <p:spTgt spid="49"/>
                                        </p:tgtEl>
                                        <p:attrNameLst>
                                          <p:attrName>ppt_y</p:attrName>
                                        </p:attrNameLst>
                                      </p:cBhvr>
                                      <p:tavLst>
                                        <p:tav tm="0">
                                          <p:val>
                                            <p:strVal val="#ppt_y+.1"/>
                                          </p:val>
                                        </p:tav>
                                        <p:tav tm="100000">
                                          <p:val>
                                            <p:strVal val="#ppt_y"/>
                                          </p:val>
                                        </p:tav>
                                      </p:tavLst>
                                    </p:anim>
                                  </p:childTnLst>
                                </p:cTn>
                              </p:par>
                            </p:childTnLst>
                          </p:cTn>
                        </p:par>
                        <p:par>
                          <p:cTn id="169" fill="hold">
                            <p:stCondLst>
                              <p:cond delay="1000"/>
                            </p:stCondLst>
                            <p:childTnLst>
                              <p:par>
                                <p:cTn id="170" presetID="42" presetClass="entr" presetSubtype="0" fill="hold" grpId="0" nodeType="afterEffect">
                                  <p:stCondLst>
                                    <p:cond delay="0"/>
                                  </p:stCondLst>
                                  <p:childTnLst>
                                    <p:set>
                                      <p:cBhvr>
                                        <p:cTn id="171" dur="1" fill="hold">
                                          <p:stCondLst>
                                            <p:cond delay="0"/>
                                          </p:stCondLst>
                                        </p:cTn>
                                        <p:tgtEl>
                                          <p:spTgt spid="84"/>
                                        </p:tgtEl>
                                        <p:attrNameLst>
                                          <p:attrName>style.visibility</p:attrName>
                                        </p:attrNameLst>
                                      </p:cBhvr>
                                      <p:to>
                                        <p:strVal val="visible"/>
                                      </p:to>
                                    </p:set>
                                    <p:animEffect transition="in" filter="fade">
                                      <p:cBhvr>
                                        <p:cTn id="172" dur="1000"/>
                                        <p:tgtEl>
                                          <p:spTgt spid="84"/>
                                        </p:tgtEl>
                                      </p:cBhvr>
                                    </p:animEffect>
                                    <p:anim calcmode="lin" valueType="num">
                                      <p:cBhvr>
                                        <p:cTn id="173" dur="1000" fill="hold"/>
                                        <p:tgtEl>
                                          <p:spTgt spid="84"/>
                                        </p:tgtEl>
                                        <p:attrNameLst>
                                          <p:attrName>ppt_x</p:attrName>
                                        </p:attrNameLst>
                                      </p:cBhvr>
                                      <p:tavLst>
                                        <p:tav tm="0">
                                          <p:val>
                                            <p:strVal val="#ppt_x"/>
                                          </p:val>
                                        </p:tav>
                                        <p:tav tm="100000">
                                          <p:val>
                                            <p:strVal val="#ppt_x"/>
                                          </p:val>
                                        </p:tav>
                                      </p:tavLst>
                                    </p:anim>
                                    <p:anim calcmode="lin" valueType="num">
                                      <p:cBhvr>
                                        <p:cTn id="174"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102"/>
                                        </p:tgtEl>
                                        <p:attrNameLst>
                                          <p:attrName>style.visibility</p:attrName>
                                        </p:attrNameLst>
                                      </p:cBhvr>
                                      <p:to>
                                        <p:strVal val="visible"/>
                                      </p:to>
                                    </p:set>
                                    <p:animEffect transition="in" filter="fade">
                                      <p:cBhvr>
                                        <p:cTn id="179" dur="500"/>
                                        <p:tgtEl>
                                          <p:spTgt spid="10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01"/>
                                        </p:tgtEl>
                                        <p:attrNameLst>
                                          <p:attrName>style.visibility</p:attrName>
                                        </p:attrNameLst>
                                      </p:cBhvr>
                                      <p:to>
                                        <p:strVal val="visible"/>
                                      </p:to>
                                    </p:set>
                                    <p:animEffect transition="in" filter="fade">
                                      <p:cBhvr>
                                        <p:cTn id="18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p:bldP spid="40" grpId="0" animBg="1"/>
      <p:bldP spid="41" grpId="0"/>
      <p:bldP spid="42" grpId="0" animBg="1"/>
      <p:bldP spid="43" grpId="0"/>
      <p:bldP spid="44" grpId="0" animBg="1"/>
      <p:bldP spid="45" grpId="0"/>
      <p:bldP spid="46" grpId="0" animBg="1"/>
      <p:bldP spid="47" grpId="0"/>
      <p:bldP spid="48" grpId="0"/>
      <p:bldP spid="58" grpId="0" animBg="1"/>
      <p:bldP spid="59" grpId="0"/>
      <p:bldP spid="60" grpId="0" animBg="1"/>
      <p:bldP spid="61" grpId="0"/>
      <p:bldP spid="62" grpId="0" animBg="1"/>
      <p:bldP spid="63" grpId="0" animBg="1"/>
      <p:bldP spid="64" grpId="0" animBg="1"/>
      <p:bldP spid="72" grpId="0" animBg="1"/>
      <p:bldP spid="73" grpId="0" animBg="1"/>
      <p:bldP spid="81" grpId="0" animBg="1"/>
      <p:bldP spid="82" grpId="0" animBg="1"/>
      <p:bldP spid="98" grpId="0" animBg="1"/>
      <p:bldP spid="99" grpId="0" animBg="1"/>
      <p:bldP spid="101" grpId="0"/>
      <p:bldP spid="102" grpId="0"/>
      <p:bldP spid="49" grpId="0" animBg="1"/>
      <p:bldP spid="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1">
      <a:majorFont>
        <a:latin typeface="Segoe UI Light"/>
        <a:ea typeface="メイリオ"/>
        <a:cs typeface=""/>
      </a:majorFont>
      <a:minorFont>
        <a:latin typeface="Segoe UI Light"/>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8268</TotalTime>
  <Words>4750</Words>
  <Application>Microsoft Office PowerPoint</Application>
  <PresentationFormat>ワイド画面</PresentationFormat>
  <Paragraphs>999</Paragraphs>
  <Slides>162</Slides>
  <Notes>38</Notes>
  <HiddenSlides>0</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1</vt:i4>
      </vt:variant>
      <vt:variant>
        <vt:lpstr>スライド タイトル</vt:lpstr>
      </vt:variant>
      <vt:variant>
        <vt:i4>162</vt:i4>
      </vt:variant>
    </vt:vector>
  </HeadingPairs>
  <TitlesOfParts>
    <vt:vector size="173" baseType="lpstr">
      <vt:lpstr>Meiryo</vt:lpstr>
      <vt:lpstr>Meiryo</vt:lpstr>
      <vt:lpstr>Arial</vt:lpstr>
      <vt:lpstr>Arial Black</vt:lpstr>
      <vt:lpstr>Calibri</vt:lpstr>
      <vt:lpstr>Consolas</vt:lpstr>
      <vt:lpstr>Segoe UI</vt:lpstr>
      <vt:lpstr>Segoe UI Light</vt:lpstr>
      <vt:lpstr>Wingdings</vt:lpstr>
      <vt:lpstr>Office テーマ</vt:lpstr>
      <vt:lpstr>think-cell Slide</vt:lpstr>
      <vt:lpstr>Internet of Things ハンズオントレーニング  初めの一歩 　モノの接続からデータ分析まで</vt:lpstr>
      <vt:lpstr>作業用ダッシュボードの作成</vt:lpstr>
      <vt:lpstr>PowerPoint プレゼンテーション</vt:lpstr>
      <vt:lpstr>PowerPoint プレゼンテーション</vt:lpstr>
      <vt:lpstr>リソースグループの作成</vt:lpstr>
      <vt:lpstr>リソースグループ作成後</vt:lpstr>
      <vt:lpstr>PowerPoint プレゼンテーション</vt:lpstr>
      <vt:lpstr>PowerPoint プレゼンテーション</vt:lpstr>
      <vt:lpstr>PowerPoint プレゼンテーション</vt:lpstr>
      <vt:lpstr>PowerPoint プレゼンテーション</vt:lpstr>
      <vt:lpstr>リソースグループをダッシュボードに登録する</vt:lpstr>
      <vt:lpstr>ダッシュボードにリソースグループを保存する</vt:lpstr>
      <vt:lpstr>リソースグループに属するリソースの作成</vt:lpstr>
      <vt:lpstr>IoT Hubによるデバイスの接続</vt:lpstr>
      <vt:lpstr>IoT Hubの作成</vt:lpstr>
      <vt:lpstr>続き</vt:lpstr>
      <vt:lpstr>IoT Hub完成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リソースグループの中にリソース(IoTHub)ができたことを確認する</vt:lpstr>
      <vt:lpstr>デバイスの登録</vt:lpstr>
      <vt:lpstr>デバイスセキュリティ情報の取得</vt:lpstr>
      <vt:lpstr>デバイスのIoT Hubへの接続</vt:lpstr>
      <vt:lpstr>デバイスからIoT Hubへの送信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IotHub内のIoT devices接続設定文字列をコピーする</vt:lpstr>
      <vt:lpstr>Node-REDにIoT devices接続設定文字列を貼付ける</vt:lpstr>
      <vt:lpstr>PowerPoint プレゼンテーション</vt:lpstr>
      <vt:lpstr>データの蓄積</vt:lpstr>
      <vt:lpstr>Azure Storage Accountの作成</vt:lpstr>
      <vt:lpstr>ストレージアカウント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データ保存用Custom Endpointの追加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保存用コンテナーの作成</vt:lpstr>
      <vt:lpstr>作成したコンテンツの選択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Routesの設定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作成したCustom EndpointをRouteに加える</vt:lpstr>
      <vt:lpstr>作成したRouteにフィルターを定義する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デバイスにDesired Propertyを設定する</vt:lpstr>
      <vt:lpstr>続き</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保存データの確認</vt:lpstr>
      <vt:lpstr>蓄積データの確認</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IoTを意味あるものにするデータ収集</vt:lpstr>
      <vt:lpstr>参考）OTとITと人をつなぐ Digital Twin</vt:lpstr>
      <vt:lpstr>参考）IoTのデータと業務・その他のデータ融合</vt:lpstr>
      <vt:lpstr>5.リアルタイムデータ処理</vt:lpstr>
      <vt:lpstr>リアルタイムデータ処理</vt:lpstr>
      <vt:lpstr>IoT HubへのConsumer Group追加</vt:lpstr>
      <vt:lpstr>データ処理後の受信用Event Hubを作成</vt:lpstr>
      <vt:lpstr>Event Hubの作成</vt:lpstr>
      <vt:lpstr>Event Hubのアクセス権設定</vt:lpstr>
      <vt:lpstr>送信と受信のアクセスロールを追加</vt:lpstr>
      <vt:lpstr>Stream Analyticsの作成</vt:lpstr>
      <vt:lpstr>Stream Analytics – リアル タイム データ処理</vt:lpstr>
      <vt:lpstr>Event Hubとは</vt:lpstr>
      <vt:lpstr>Event Hubの特徴</vt:lpstr>
      <vt:lpstr>AMQPによる通信</vt:lpstr>
      <vt:lpstr>ここで、ダッシュボードをちょっと変更</vt:lpstr>
      <vt:lpstr>タイルの並びを整える</vt:lpstr>
      <vt:lpstr>Stream Analyticsの設定</vt:lpstr>
      <vt:lpstr>実は…</vt:lpstr>
      <vt:lpstr>入力の設定 – S1以上の場合</vt:lpstr>
      <vt:lpstr>続き – ルーティング用Event Hubの作成</vt:lpstr>
      <vt:lpstr>続き ～ Event Hub “tosa”をIoT HubのRouteに追加 </vt:lpstr>
      <vt:lpstr>続き </vt:lpstr>
      <vt:lpstr>続き</vt:lpstr>
      <vt:lpstr>入力の設定 – S1以上の場合</vt:lpstr>
      <vt:lpstr>入力の設定 – F0の場合</vt:lpstr>
      <vt:lpstr>出力の設定</vt:lpstr>
      <vt:lpstr>クエリの編集</vt:lpstr>
      <vt:lpstr>クエリ</vt:lpstr>
      <vt:lpstr>Stream Analyticsの実行</vt:lpstr>
      <vt:lpstr>Stream Analytics 実行状態の確認</vt:lpstr>
      <vt:lpstr>参考）入力 – データストリーム</vt:lpstr>
      <vt:lpstr>参考）出力</vt:lpstr>
      <vt:lpstr>6. 抽出イベントの処理</vt:lpstr>
      <vt:lpstr>抽出イベントの処理</vt:lpstr>
      <vt:lpstr>Functions</vt:lpstr>
      <vt:lpstr>Functionsの作成</vt:lpstr>
      <vt:lpstr>Event Hub Trigger用ロジックを作成する</vt:lpstr>
      <vt:lpstr>続き</vt:lpstr>
      <vt:lpstr>作成したら即実行…</vt:lpstr>
      <vt:lpstr>7. データの可視化</vt:lpstr>
      <vt:lpstr>データの可視化</vt:lpstr>
      <vt:lpstr>Step by Step</vt:lpstr>
      <vt:lpstr>Time Series Insightsの作成</vt:lpstr>
      <vt:lpstr>IoT Hubの接続</vt:lpstr>
      <vt:lpstr>IoT Hubの接続</vt:lpstr>
      <vt:lpstr>データアクセスポリシーの追加</vt:lpstr>
      <vt:lpstr>グラフの表示</vt:lpstr>
      <vt:lpstr>グラフの表示</vt:lpstr>
      <vt:lpstr>分析</vt:lpstr>
      <vt:lpstr>8. タグ・Device Twinによる デバイス検索</vt:lpstr>
      <vt:lpstr>タグ・Device Twinによるデバイス検索</vt:lpstr>
      <vt:lpstr>Device Explorerの表示</vt:lpstr>
      <vt:lpstr>Tag、Device Twinの設定方法</vt:lpstr>
      <vt:lpstr>各デバイスへのタグ設定</vt:lpstr>
      <vt:lpstr>各デバイスへのDevice Twin設定</vt:lpstr>
      <vt:lpstr>クエリーによる検索</vt:lpstr>
      <vt:lpstr>チャレンジ</vt:lpstr>
      <vt:lpstr>更におまけ IoT Hubで受信したデータを一番シンプルに処理する</vt:lpstr>
      <vt:lpstr>IoT Hubで受信したデータをFunctionsで処理する</vt:lpstr>
      <vt:lpstr>Functionsの作成</vt:lpstr>
      <vt:lpstr>IoT Hubを指定してFunctionを作成</vt:lpstr>
      <vt:lpstr>各自のロジックを追加</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ハンズオントレーニング  初めの一歩 　モノの接続からデータ分析まで</dc:title>
  <dc:creator>Hiroshi Ota</dc:creator>
  <cp:lastModifiedBy>中村 圭介</cp:lastModifiedBy>
  <cp:revision>166</cp:revision>
  <dcterms:created xsi:type="dcterms:W3CDTF">2018-11-27T05:16:27Z</dcterms:created>
  <dcterms:modified xsi:type="dcterms:W3CDTF">2018-12-22T23:13:12Z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hirosho@microsoft.com</vt:lpwstr>
  </property>
  <property fmtid="{D5CDD505-2E9C-101B-9397-08002B2CF9AE}" pid="5" name="MSIP_Label_f42aa342-8706-4288-bd11-ebb85995028c_SetDate">
    <vt:lpwstr>2018-11-27T09:15:49.5607974Z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